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6" r:id="rId8"/>
    <p:sldId id="267" r:id="rId9"/>
    <p:sldId id="268" r:id="rId10"/>
    <p:sldId id="265" r:id="rId11"/>
    <p:sldId id="259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3E168-9D86-432D-B9B8-7EE5A7525C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Tipos e vistas de arquiteturas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931BEE-4178-44C9-B1F2-5F93ECFCEC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pt-PT" dirty="0"/>
              <a:t>André Serrado nº 201900318</a:t>
            </a:r>
          </a:p>
          <a:p>
            <a:pPr algn="r"/>
            <a:r>
              <a:rPr lang="pt-PT" dirty="0"/>
              <a:t>Rodrigo Pólvora nº 202001730</a:t>
            </a:r>
          </a:p>
          <a:p>
            <a:pPr algn="r"/>
            <a:r>
              <a:rPr lang="pt-PT" dirty="0"/>
              <a:t>Sérgio Simões nº 201801643</a:t>
            </a:r>
          </a:p>
        </p:txBody>
      </p:sp>
    </p:spTree>
    <p:extLst>
      <p:ext uri="{BB962C8B-B14F-4D97-AF65-F5344CB8AC3E}">
        <p14:creationId xmlns:p14="http://schemas.microsoft.com/office/powerpoint/2010/main" val="717261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0F584-ED60-4466-AF52-B8080DB9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Vistas de arquiteturas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C4D92C4-3ED6-4AA3-98FA-28039699D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Vista de arquitetura 4+1;</a:t>
            </a:r>
          </a:p>
          <a:p>
            <a:r>
              <a:rPr lang="pt-PT" dirty="0"/>
              <a:t>Vista de arquitetura de 3 esquemas.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313BED6-F8AD-47BE-93AB-8691F036E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358" y="2557620"/>
            <a:ext cx="3544931" cy="232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60E8A8D-6367-4229-9EC7-492C2DECA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001" y="3719236"/>
            <a:ext cx="2874666" cy="225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77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A09D4-399D-4257-873E-625B0A8F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Vista de arquiteturas 4+1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7CD875-7D65-4372-99A9-5C22A7B23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6554361" cy="3318936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PT" dirty="0"/>
              <a:t>A </a:t>
            </a:r>
            <a:r>
              <a:rPr lang="pt-PT" dirty="0" err="1"/>
              <a:t>view</a:t>
            </a:r>
            <a:r>
              <a:rPr lang="pt-PT" dirty="0"/>
              <a:t> 4+1 é utilizada para descrever a arquitetura de sistemas com recurso software baseando-se na utilização de múltiplas </a:t>
            </a:r>
            <a:r>
              <a:rPr lang="pt-PT" dirty="0" err="1"/>
              <a:t>views</a:t>
            </a:r>
            <a:r>
              <a:rPr lang="pt-PT" dirty="0"/>
              <a:t>.</a:t>
            </a:r>
          </a:p>
          <a:p>
            <a:pPr algn="just"/>
            <a:r>
              <a:rPr lang="pt-PT" dirty="0"/>
              <a:t>O "</a:t>
            </a:r>
            <a:r>
              <a:rPr lang="pt-PT" b="1" dirty="0"/>
              <a:t>+1</a:t>
            </a:r>
            <a:r>
              <a:rPr lang="pt-PT" dirty="0"/>
              <a:t>" vem da utilização de use cases ou cenários que auxiliam na descrição da arquitetura juntamente com 4 </a:t>
            </a:r>
            <a:r>
              <a:rPr lang="pt-PT" dirty="0" err="1"/>
              <a:t>views</a:t>
            </a:r>
            <a:r>
              <a:rPr lang="pt-PT" dirty="0"/>
              <a:t>:</a:t>
            </a:r>
          </a:p>
          <a:p>
            <a:pPr algn="just"/>
            <a:r>
              <a:rPr lang="pt-PT" b="1" dirty="0" err="1"/>
              <a:t>View</a:t>
            </a:r>
            <a:r>
              <a:rPr lang="pt-PT" b="1" dirty="0"/>
              <a:t> lógica </a:t>
            </a:r>
            <a:r>
              <a:rPr lang="pt-PT" dirty="0"/>
              <a:t>- Focada na funcionalidade do sistema e o que este oferece ao utilizador. Esta </a:t>
            </a:r>
            <a:r>
              <a:rPr lang="pt-PT" dirty="0" err="1"/>
              <a:t>view</a:t>
            </a:r>
            <a:r>
              <a:rPr lang="pt-PT" dirty="0"/>
              <a:t> pode ser representada com </a:t>
            </a:r>
            <a:r>
              <a:rPr lang="pt-PT" dirty="0" err="1"/>
              <a:t>diargamas</a:t>
            </a:r>
            <a:r>
              <a:rPr lang="pt-PT" dirty="0"/>
              <a:t> UML que incluem diagramas de classes ou estados.</a:t>
            </a:r>
          </a:p>
          <a:p>
            <a:pPr algn="just"/>
            <a:r>
              <a:rPr lang="pt-PT" b="1" dirty="0" err="1"/>
              <a:t>View</a:t>
            </a:r>
            <a:r>
              <a:rPr lang="pt-PT" b="1" dirty="0"/>
              <a:t> de processos </a:t>
            </a:r>
            <a:r>
              <a:rPr lang="pt-PT" dirty="0"/>
              <a:t>- Tal como o nome indica, foca-se nos processos do sistema e como estes comunicam entre si, observando o comportamento do sistema em </a:t>
            </a:r>
            <a:r>
              <a:rPr lang="pt-PT" dirty="0" err="1"/>
              <a:t>runtime</a:t>
            </a:r>
            <a:r>
              <a:rPr lang="pt-PT" dirty="0"/>
              <a:t>. Representa-se também por UML, com diagramas de sequência.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3728831-401E-4E88-8809-6D5A55C71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926" y="3003259"/>
            <a:ext cx="3544931" cy="232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440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1B267-CFC9-4BBF-888B-DC6C4365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Vista de arquiteturas 4+1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A3C0E07-D0E9-4597-A049-C74444190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1835606"/>
          </a:xfrm>
        </p:spPr>
        <p:txBody>
          <a:bodyPr>
            <a:normAutofit lnSpcReduction="10000"/>
          </a:bodyPr>
          <a:lstStyle/>
          <a:p>
            <a:pPr algn="just"/>
            <a:r>
              <a:rPr lang="pt-PT" sz="1800" b="1" dirty="0" err="1"/>
              <a:t>View</a:t>
            </a:r>
            <a:r>
              <a:rPr lang="pt-PT" sz="1800" b="1" dirty="0"/>
              <a:t> de desenvolvimento </a:t>
            </a:r>
            <a:r>
              <a:rPr lang="pt-PT" sz="1800" dirty="0"/>
              <a:t>- Esta </a:t>
            </a:r>
            <a:r>
              <a:rPr lang="pt-PT" sz="1800" dirty="0" err="1"/>
              <a:t>view</a:t>
            </a:r>
            <a:r>
              <a:rPr lang="pt-PT" sz="1800" dirty="0"/>
              <a:t> demonstra o sistema do ponto de vista de um programador cuja preocupação é a gestão da implementação. Esta </a:t>
            </a:r>
            <a:r>
              <a:rPr lang="pt-PT" sz="1800" dirty="0" err="1"/>
              <a:t>view</a:t>
            </a:r>
            <a:r>
              <a:rPr lang="pt-PT" sz="1800" dirty="0"/>
              <a:t> é representada com diagramas de pacotes e componentes.</a:t>
            </a:r>
          </a:p>
          <a:p>
            <a:pPr algn="just"/>
            <a:r>
              <a:rPr lang="pt-PT" sz="1800" b="1" dirty="0" err="1"/>
              <a:t>View</a:t>
            </a:r>
            <a:r>
              <a:rPr lang="pt-PT" sz="1800" b="1" dirty="0"/>
              <a:t> física </a:t>
            </a:r>
            <a:r>
              <a:rPr lang="pt-PT" sz="1800" dirty="0"/>
              <a:t>- Também conhecida como </a:t>
            </a:r>
            <a:r>
              <a:rPr lang="pt-PT" sz="1800" dirty="0" err="1"/>
              <a:t>deployment</a:t>
            </a:r>
            <a:r>
              <a:rPr lang="pt-PT" sz="1800" dirty="0"/>
              <a:t> </a:t>
            </a:r>
            <a:r>
              <a:rPr lang="pt-PT" sz="1800" dirty="0" err="1"/>
              <a:t>view</a:t>
            </a:r>
            <a:r>
              <a:rPr lang="pt-PT" sz="1800" dirty="0"/>
              <a:t>, representa o ponto de vista de um engenheiro de sistemas cuja preocupação é a tipologia dos componentes do software, bem como a sua interação, a um nível físico. Esta </a:t>
            </a:r>
            <a:r>
              <a:rPr lang="pt-PT" sz="1800" dirty="0" err="1"/>
              <a:t>view</a:t>
            </a:r>
            <a:r>
              <a:rPr lang="pt-PT" sz="1800" dirty="0"/>
              <a:t> pode ser representada com o diagrama de instalação em UML.</a:t>
            </a:r>
          </a:p>
        </p:txBody>
      </p:sp>
    </p:spTree>
    <p:extLst>
      <p:ext uri="{BB962C8B-B14F-4D97-AF65-F5344CB8AC3E}">
        <p14:creationId xmlns:p14="http://schemas.microsoft.com/office/powerpoint/2010/main" val="3987458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28427-8F53-497B-B142-08930C62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Vista de arquitetura de 3 esquemas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43525F-19D4-424E-B1BF-657D1C745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6232750" cy="3318936"/>
          </a:xfrm>
        </p:spPr>
        <p:txBody>
          <a:bodyPr>
            <a:normAutofit fontScale="92500"/>
          </a:bodyPr>
          <a:lstStyle/>
          <a:p>
            <a:pPr algn="just"/>
            <a:r>
              <a:rPr lang="pt-PT" dirty="0"/>
              <a:t>Esta arquitetura propõe a representação de um modelo relacional em três vistas em níveis diferentes:</a:t>
            </a:r>
          </a:p>
          <a:p>
            <a:pPr lvl="1" algn="just"/>
            <a:r>
              <a:rPr lang="pt-PT" b="1" dirty="0"/>
              <a:t>Nível externo ou nível de utilizador </a:t>
            </a:r>
            <a:r>
              <a:rPr lang="pt-PT" dirty="0"/>
              <a:t>- implica o maior nível de abstração, representa o que o utilizador final vê e que utilizadores acedem ao quê</a:t>
            </a:r>
          </a:p>
          <a:p>
            <a:pPr lvl="1" algn="just"/>
            <a:r>
              <a:rPr lang="pt-PT" b="1" dirty="0"/>
              <a:t>Nível conceptual </a:t>
            </a:r>
            <a:r>
              <a:rPr lang="pt-PT" dirty="0"/>
              <a:t>– Onde se desenha a base de dados e encontra uma série de diagramas como o MER.</a:t>
            </a:r>
          </a:p>
          <a:p>
            <a:pPr lvl="1" algn="just"/>
            <a:r>
              <a:rPr lang="pt-PT" b="1" dirty="0"/>
              <a:t>Nível físico </a:t>
            </a:r>
            <a:r>
              <a:rPr lang="pt-PT" dirty="0"/>
              <a:t>– Nível que especifica como os dados são guardados em termos de hardware de um computador.</a:t>
            </a:r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38512C0-CA3D-4616-A92E-5E45180EB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151" y="2771442"/>
            <a:ext cx="3368447" cy="264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7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E0C69-4920-4033-85AF-7D867FFA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Tipos de arquiteturas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7E4B6A9-1005-4368-8460-7D91FA4B1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48" y="2556932"/>
            <a:ext cx="9601196" cy="3318936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Por camadas;</a:t>
            </a:r>
          </a:p>
          <a:p>
            <a:r>
              <a:rPr lang="pt-PT" dirty="0"/>
              <a:t>Cliente servidor;</a:t>
            </a:r>
          </a:p>
          <a:p>
            <a:r>
              <a:rPr lang="pt-PT" dirty="0" err="1"/>
              <a:t>Peer</a:t>
            </a:r>
            <a:r>
              <a:rPr lang="pt-PT" dirty="0"/>
              <a:t>-to-</a:t>
            </a:r>
            <a:r>
              <a:rPr lang="pt-PT" dirty="0" err="1"/>
              <a:t>peer</a:t>
            </a:r>
            <a:r>
              <a:rPr lang="pt-PT" dirty="0"/>
              <a:t>;</a:t>
            </a:r>
          </a:p>
          <a:p>
            <a:r>
              <a:rPr lang="pt-PT" dirty="0"/>
              <a:t>MVC;</a:t>
            </a:r>
          </a:p>
          <a:p>
            <a:r>
              <a:rPr lang="pt-PT" dirty="0"/>
              <a:t>Master-</a:t>
            </a:r>
            <a:r>
              <a:rPr lang="pt-PT" dirty="0" err="1"/>
              <a:t>slave</a:t>
            </a:r>
            <a:r>
              <a:rPr lang="pt-PT" dirty="0"/>
              <a:t>;</a:t>
            </a:r>
          </a:p>
          <a:p>
            <a:r>
              <a:rPr lang="pt-PT" dirty="0" err="1"/>
              <a:t>Event</a:t>
            </a:r>
            <a:r>
              <a:rPr lang="pt-PT" dirty="0"/>
              <a:t>-bus;</a:t>
            </a:r>
          </a:p>
          <a:p>
            <a:r>
              <a:rPr lang="pt-PT" dirty="0" err="1"/>
              <a:t>Microserviços</a:t>
            </a:r>
            <a:r>
              <a:rPr lang="pt-PT" dirty="0"/>
              <a:t>.</a:t>
            </a: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8E0BEF9-65B9-4D20-BB05-A0E03BE4D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826" y="2687906"/>
            <a:ext cx="1086498" cy="190137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C8A9360-324B-4BF2-BDAC-D3E0C791F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31" y="3722914"/>
            <a:ext cx="1537796" cy="173272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190DA70-7BDD-436D-9CD0-1CC8B7100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441" y="4216400"/>
            <a:ext cx="3116036" cy="135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785F70F-BD50-4B4A-808C-E5405C885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459" y="2556932"/>
            <a:ext cx="1546386" cy="147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6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DCFBA-7542-470B-8DB0-6596925B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Arquitetura por camadas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C8AA19-87B7-41FB-AB31-6FC3FFBAD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7546594" cy="3318936"/>
          </a:xfrm>
        </p:spPr>
        <p:txBody>
          <a:bodyPr>
            <a:normAutofit fontScale="92500"/>
          </a:bodyPr>
          <a:lstStyle/>
          <a:p>
            <a:pPr algn="just"/>
            <a:r>
              <a:rPr lang="pt-PT" dirty="0"/>
              <a:t>Um programa é dividido por diversas partes, onde cada uma delas se encontra em um nível de abstração diferente, tal que, cada camada oferece serviços à camada superior.</a:t>
            </a:r>
          </a:p>
          <a:p>
            <a:pPr algn="just"/>
            <a:r>
              <a:rPr lang="pt-PT" dirty="0"/>
              <a:t>Geralmente são encontradas 4 camadas comuns numa aplicação:</a:t>
            </a:r>
          </a:p>
          <a:p>
            <a:pPr lvl="1" algn="just"/>
            <a:r>
              <a:rPr lang="pt-PT" dirty="0"/>
              <a:t>Apresentação;</a:t>
            </a:r>
          </a:p>
          <a:p>
            <a:pPr lvl="1" algn="just"/>
            <a:r>
              <a:rPr lang="pt-PT" dirty="0"/>
              <a:t>Aplicação;</a:t>
            </a:r>
          </a:p>
          <a:p>
            <a:pPr lvl="1" algn="just"/>
            <a:r>
              <a:rPr lang="pt-PT" dirty="0"/>
              <a:t>Domínio (Business </a:t>
            </a:r>
            <a:r>
              <a:rPr lang="pt-PT" dirty="0" err="1"/>
              <a:t>logic</a:t>
            </a:r>
            <a:r>
              <a:rPr lang="pt-PT" dirty="0"/>
              <a:t>);</a:t>
            </a:r>
          </a:p>
          <a:p>
            <a:pPr lvl="1" algn="just"/>
            <a:r>
              <a:rPr lang="pt-PT" dirty="0"/>
              <a:t>Acesso a dados.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EB52C7-E80A-4A08-BFB3-DCF1461B2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107" y="2716059"/>
            <a:ext cx="1714675" cy="300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1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1EF67-4709-4874-8BE3-A730E0E5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Arquitetura de cliente servidor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51FA44F-50CD-4BF4-B9BE-6A9853C38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6651274" cy="3318936"/>
          </a:xfrm>
        </p:spPr>
        <p:txBody>
          <a:bodyPr/>
          <a:lstStyle/>
          <a:p>
            <a:pPr algn="just"/>
            <a:r>
              <a:rPr lang="pt-PT" dirty="0"/>
              <a:t>É composto por um servidor e um ou vários clientes, onde o servidor fornece os serviços e os clientes solicitam os serviços ao servidor que está constantemente a aguardar por pedidos.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6FBB63C-B405-4677-9DE3-942325264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675" y="2556932"/>
            <a:ext cx="27051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01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3382B-DC36-44BC-9451-1E05377F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Arquitetura </a:t>
            </a:r>
            <a:r>
              <a:rPr lang="pt-PT" dirty="0" err="1"/>
              <a:t>peer</a:t>
            </a:r>
            <a:r>
              <a:rPr lang="pt-PT" dirty="0"/>
              <a:t>-to-</a:t>
            </a:r>
            <a:r>
              <a:rPr lang="pt-PT" dirty="0" err="1"/>
              <a:t>peer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8BC4DE-7526-41FA-91EF-9AE6BAAA3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492841" cy="3318936"/>
          </a:xfrm>
        </p:spPr>
        <p:txBody>
          <a:bodyPr/>
          <a:lstStyle/>
          <a:p>
            <a:pPr algn="just"/>
            <a:r>
              <a:rPr lang="pt-PT" dirty="0"/>
              <a:t>Composta por partes que se podem comportar como cliente, fazendo pedidos ao serviço, ou como servidor, disponibilizando serviços às outras partes. Muito utilizado em </a:t>
            </a:r>
            <a:r>
              <a:rPr lang="pt-PT" dirty="0" err="1"/>
              <a:t>blockchains</a:t>
            </a:r>
            <a:r>
              <a:rPr lang="pt-PT" dirty="0"/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E2330C-68BE-4768-AB98-FB86A8229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388" y="3911122"/>
            <a:ext cx="2263223" cy="215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75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0BB9C-060C-4E04-9BAA-F1C301F4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Arquitetura MVC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9558216-A3CC-424C-82DB-08A99403B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591" y="2556932"/>
            <a:ext cx="6816173" cy="3318936"/>
          </a:xfrm>
        </p:spPr>
        <p:txBody>
          <a:bodyPr>
            <a:normAutofit/>
          </a:bodyPr>
          <a:lstStyle/>
          <a:p>
            <a:pPr algn="just"/>
            <a:r>
              <a:rPr lang="pt-PT" sz="2000" dirty="0"/>
              <a:t>MVC (</a:t>
            </a:r>
            <a:r>
              <a:rPr lang="pt-PT" sz="2000" dirty="0" err="1"/>
              <a:t>Model-View-Controller</a:t>
            </a:r>
            <a:r>
              <a:rPr lang="pt-PT" sz="2000" dirty="0"/>
              <a:t>) é divido em 3 partes:</a:t>
            </a:r>
          </a:p>
          <a:p>
            <a:pPr lvl="1" algn="just"/>
            <a:r>
              <a:rPr lang="pt-PT" sz="1800" b="1" dirty="0" err="1"/>
              <a:t>Model</a:t>
            </a:r>
            <a:r>
              <a:rPr lang="pt-PT" sz="1800" dirty="0"/>
              <a:t> – Responsável por manter a estrutura e acesso dos dados.</a:t>
            </a:r>
          </a:p>
          <a:p>
            <a:pPr lvl="1" algn="just"/>
            <a:r>
              <a:rPr lang="pt-PT" sz="1800" b="1" dirty="0" err="1"/>
              <a:t>View</a:t>
            </a:r>
            <a:r>
              <a:rPr lang="pt-PT" sz="1800" dirty="0"/>
              <a:t> – Apresenta ao utilizador a interface da aplicação com a informação.</a:t>
            </a:r>
          </a:p>
          <a:p>
            <a:pPr lvl="1" algn="just"/>
            <a:r>
              <a:rPr lang="pt-PT" sz="1800" b="1" dirty="0" err="1"/>
              <a:t>Controller</a:t>
            </a:r>
            <a:r>
              <a:rPr lang="pt-PT" sz="1800" dirty="0"/>
              <a:t> – Responsável pela manipulação dos dados e intermediário entre o </a:t>
            </a:r>
            <a:r>
              <a:rPr lang="pt-PT" sz="1800" dirty="0" err="1"/>
              <a:t>model</a:t>
            </a:r>
            <a:r>
              <a:rPr lang="pt-PT" sz="1800" dirty="0"/>
              <a:t> e a </a:t>
            </a:r>
            <a:r>
              <a:rPr lang="pt-PT" sz="1800" dirty="0" err="1"/>
              <a:t>view</a:t>
            </a:r>
            <a:r>
              <a:rPr lang="pt-PT" sz="1800" dirty="0"/>
              <a:t>.</a:t>
            </a:r>
          </a:p>
          <a:p>
            <a:pPr algn="just"/>
            <a:r>
              <a:rPr lang="pt-PT" sz="2000" dirty="0"/>
              <a:t>Geralmente utilizado em aplicações web e </a:t>
            </a:r>
            <a:r>
              <a:rPr lang="pt-PT" sz="2000" dirty="0" err="1"/>
              <a:t>frameworks</a:t>
            </a:r>
            <a:r>
              <a:rPr lang="pt-PT" sz="2000" dirty="0"/>
              <a:t> como </a:t>
            </a:r>
            <a:r>
              <a:rPr lang="pt-PT" sz="2000" dirty="0" err="1"/>
              <a:t>ASP.Net</a:t>
            </a:r>
            <a:r>
              <a:rPr lang="pt-PT" sz="2000" dirty="0"/>
              <a:t>, </a:t>
            </a:r>
            <a:r>
              <a:rPr lang="pt-PT" sz="2000" dirty="0" err="1"/>
              <a:t>Laravel</a:t>
            </a:r>
            <a:r>
              <a:rPr lang="pt-PT" sz="2000" dirty="0"/>
              <a:t> e </a:t>
            </a:r>
            <a:r>
              <a:rPr lang="pt-PT" sz="2000" dirty="0" err="1"/>
              <a:t>Django</a:t>
            </a:r>
            <a:r>
              <a:rPr lang="pt-PT" sz="2000" dirty="0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42021F5-9219-4457-B9D3-312588F19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054" y="3429000"/>
            <a:ext cx="3116036" cy="135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54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0BB9C-060C-4E04-9BAA-F1C301F4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Arquitetura master-</a:t>
            </a:r>
            <a:r>
              <a:rPr lang="pt-PT" dirty="0" err="1"/>
              <a:t>slave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9558216-A3CC-424C-82DB-08A99403B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916680" cy="12117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PT" sz="2000" dirty="0"/>
              <a:t>Esta arquitetura é composta por duas partes: Um master, que distribui trabalho, e os seus </a:t>
            </a:r>
            <a:r>
              <a:rPr lang="pt-PT" sz="2000" dirty="0" err="1"/>
              <a:t>slaves</a:t>
            </a:r>
            <a:r>
              <a:rPr lang="pt-PT" sz="2000" dirty="0"/>
              <a:t> que tomam esse trabalho. O master computa então um resultado final com base nos resultados produzidos pelos </a:t>
            </a:r>
            <a:r>
              <a:rPr lang="pt-PT" sz="2000" dirty="0" err="1"/>
              <a:t>slaves</a:t>
            </a:r>
            <a:r>
              <a:rPr lang="pt-PT" sz="2000" dirty="0"/>
              <a:t>.</a:t>
            </a:r>
          </a:p>
          <a:p>
            <a:pPr algn="just"/>
            <a:r>
              <a:rPr lang="pt-PT" sz="2000" dirty="0"/>
              <a:t>Encontra-se a utilização desta arquitetura em replicações de bases de dados.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0173369-2E62-42DB-893F-45F265EFB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257" y="3768695"/>
            <a:ext cx="4949485" cy="200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3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0BB9C-060C-4E04-9BAA-F1C301F4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Arquitetura </a:t>
            </a:r>
            <a:r>
              <a:rPr lang="pt-PT" dirty="0" err="1"/>
              <a:t>event</a:t>
            </a:r>
            <a:r>
              <a:rPr lang="pt-PT" dirty="0"/>
              <a:t>-bus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9558216-A3CC-424C-82DB-08A99403B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916680" cy="1852698"/>
          </a:xfrm>
        </p:spPr>
        <p:txBody>
          <a:bodyPr>
            <a:normAutofit/>
          </a:bodyPr>
          <a:lstStyle/>
          <a:p>
            <a:r>
              <a:rPr lang="pt-PT" sz="2000" dirty="0"/>
              <a:t>Lida principalmente com eventos, é composta por 3 partes:</a:t>
            </a:r>
          </a:p>
          <a:p>
            <a:r>
              <a:rPr lang="pt-PT" sz="2000" b="1" dirty="0" err="1"/>
              <a:t>Event</a:t>
            </a:r>
            <a:r>
              <a:rPr lang="pt-PT" sz="2000" b="1" dirty="0"/>
              <a:t> bus</a:t>
            </a:r>
            <a:r>
              <a:rPr lang="pt-PT" sz="2000" dirty="0"/>
              <a:t> – Contém aos eventos publicados pelos </a:t>
            </a:r>
            <a:r>
              <a:rPr lang="pt-PT" sz="2000" dirty="0" err="1"/>
              <a:t>sources</a:t>
            </a:r>
            <a:endParaRPr lang="pt-PT" sz="2000" dirty="0"/>
          </a:p>
          <a:p>
            <a:r>
              <a:rPr lang="pt-PT" sz="2000" b="1" dirty="0" err="1"/>
              <a:t>Sources</a:t>
            </a:r>
            <a:r>
              <a:rPr lang="pt-PT" sz="2000" b="1" dirty="0"/>
              <a:t>/emissores </a:t>
            </a:r>
            <a:r>
              <a:rPr lang="pt-PT" sz="2000" dirty="0"/>
              <a:t>– Publicam eventos em um determinado canal</a:t>
            </a:r>
          </a:p>
          <a:p>
            <a:r>
              <a:rPr lang="pt-PT" sz="2000" b="1" dirty="0" err="1"/>
              <a:t>Listeners</a:t>
            </a:r>
            <a:r>
              <a:rPr lang="pt-PT" sz="2000" dirty="0"/>
              <a:t> – Estão subscritos a determinados eventos e reagem à publicação dos mesmos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B7A92E-B7CB-4DB3-8926-87D61C208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772" y="4327972"/>
            <a:ext cx="3728455" cy="182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98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FD441-A291-40C4-84F5-8F5B9B01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Arquitetura </a:t>
            </a:r>
            <a:r>
              <a:rPr lang="pt-PT" dirty="0" err="1"/>
              <a:t>microserviços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9252D3F-F0EA-495D-90F2-E97BC79D6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4928117" cy="3582611"/>
          </a:xfrm>
        </p:spPr>
        <p:txBody>
          <a:bodyPr>
            <a:normAutofit/>
          </a:bodyPr>
          <a:lstStyle/>
          <a:p>
            <a:pPr algn="just"/>
            <a:r>
              <a:rPr lang="pt-PT" sz="1800" dirty="0"/>
              <a:t>Composta por vários </a:t>
            </a:r>
            <a:r>
              <a:rPr lang="pt-PT" sz="1800" dirty="0" err="1"/>
              <a:t>microserviços</a:t>
            </a:r>
            <a:r>
              <a:rPr lang="pt-PT" sz="1800" dirty="0"/>
              <a:t> instalados como unidades separadas que cooperam entre si, esta arquitetura tem como vantagem a escalabilidade e o fraco acoplamento dentro da aplicação.</a:t>
            </a:r>
          </a:p>
          <a:p>
            <a:pPr algn="just"/>
            <a:r>
              <a:rPr lang="pt-PT" sz="1800" dirty="0"/>
              <a:t>Isto permite o desenvolvimento, testagem e </a:t>
            </a:r>
            <a:r>
              <a:rPr lang="pt-PT" sz="1800" dirty="0" err="1"/>
              <a:t>deploy</a:t>
            </a:r>
            <a:r>
              <a:rPr lang="pt-PT" sz="1800" dirty="0"/>
              <a:t> de componentes de forma independente.</a:t>
            </a:r>
          </a:p>
          <a:p>
            <a:pPr algn="just"/>
            <a:r>
              <a:rPr lang="pt-PT" sz="1800" dirty="0"/>
              <a:t>Este padrão pode ser encontrado na aplicação Netflix que foi das empresas pioneiras a migrar de um sistema monolítico tradicional para uma arquitetura de </a:t>
            </a:r>
            <a:r>
              <a:rPr lang="pt-PT" sz="1800" dirty="0" err="1"/>
              <a:t>microserviços</a:t>
            </a:r>
            <a:r>
              <a:rPr lang="pt-PT" sz="1800" dirty="0"/>
              <a:t>.</a:t>
            </a:r>
          </a:p>
        </p:txBody>
      </p:sp>
      <p:pic>
        <p:nvPicPr>
          <p:cNvPr id="2052" name="Picture 4" descr="Microservice architecture style - Azure Application Architecture Guide |  Microsoft Docs">
            <a:extLst>
              <a:ext uri="{FF2B5EF4-FFF2-40B4-BE49-F238E27FC236}">
                <a16:creationId xmlns:a16="http://schemas.microsoft.com/office/drawing/2014/main" id="{815E90DA-331E-422E-82D4-90EA73C81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751" y="3215053"/>
            <a:ext cx="4423780" cy="178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302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33C8FD778786E43845812CF8A40DF53" ma:contentTypeVersion="2" ma:contentTypeDescription="Criar um novo documento." ma:contentTypeScope="" ma:versionID="72ffd4bf9e874f1f660ed1e7932b2b24">
  <xsd:schema xmlns:xsd="http://www.w3.org/2001/XMLSchema" xmlns:xs="http://www.w3.org/2001/XMLSchema" xmlns:p="http://schemas.microsoft.com/office/2006/metadata/properties" xmlns:ns2="2000501f-fd23-4620-a658-99e1bb11f3ea" targetNamespace="http://schemas.microsoft.com/office/2006/metadata/properties" ma:root="true" ma:fieldsID="a6f6610ea069de102bf103cb3451de41" ns2:_="">
    <xsd:import namespace="2000501f-fd23-4620-a658-99e1bb11f3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00501f-fd23-4620-a658-99e1bb11f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F1828A-3605-4869-8495-2E17D08615CA}"/>
</file>

<file path=customXml/itemProps2.xml><?xml version="1.0" encoding="utf-8"?>
<ds:datastoreItem xmlns:ds="http://schemas.openxmlformats.org/officeDocument/2006/customXml" ds:itemID="{5D172271-B32D-4D6C-93B4-8683B7674069}"/>
</file>

<file path=customXml/itemProps3.xml><?xml version="1.0" encoding="utf-8"?>
<ds:datastoreItem xmlns:ds="http://schemas.openxmlformats.org/officeDocument/2006/customXml" ds:itemID="{0C9A346B-5B5A-4790-95E0-E17485BB31EE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122</TotalTime>
  <Words>716</Words>
  <Application>Microsoft Office PowerPoint</Application>
  <PresentationFormat>Ecrã Panorâmico</PresentationFormat>
  <Paragraphs>57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Orgânico</vt:lpstr>
      <vt:lpstr>Tipos e vistas de arquiteturas de software</vt:lpstr>
      <vt:lpstr>Tipos de arquiteturas</vt:lpstr>
      <vt:lpstr>Arquitetura por camadas</vt:lpstr>
      <vt:lpstr>Arquitetura de cliente servidor</vt:lpstr>
      <vt:lpstr>Arquitetura peer-to-peer</vt:lpstr>
      <vt:lpstr>Arquitetura MVC</vt:lpstr>
      <vt:lpstr>Arquitetura master-slave</vt:lpstr>
      <vt:lpstr>Arquitetura event-bus</vt:lpstr>
      <vt:lpstr>Arquitetura microserviços</vt:lpstr>
      <vt:lpstr>Vistas de arquiteturas</vt:lpstr>
      <vt:lpstr>Vista de arquiteturas 4+1</vt:lpstr>
      <vt:lpstr>Vista de arquiteturas 4+1</vt:lpstr>
      <vt:lpstr>Vista de arquitetura de 3 esquemas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e vistas de arquiteturas de software</dc:title>
  <dc:creator>Sérgio Duarte Monteiro Simões</dc:creator>
  <cp:lastModifiedBy>Sérgio Duarte Monteiro Simões</cp:lastModifiedBy>
  <cp:revision>4</cp:revision>
  <dcterms:created xsi:type="dcterms:W3CDTF">2021-12-20T19:46:47Z</dcterms:created>
  <dcterms:modified xsi:type="dcterms:W3CDTF">2021-12-21T20:05:19Z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0x010100433C8FD778786E43845812CF8A40DF53</vt:lpwstr>
  </property>
</Properties>
</file>