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5619AD-BAD7-4A90-9B1D-F8E3EB797BBA}" v="482" dt="2021-12-13T20:07:09.534"/>
    <p1510:client id="{1D6F7833-CEC3-CB75-7D7A-5499BBD11BC3}" v="53" dt="2021-12-13T19:59:59.953"/>
    <p1510:client id="{7AD5D5CD-B72C-45E3-8D45-B2A03F558EE2}" v="658" dt="2021-12-13T20:28:49.482"/>
    <p1510:client id="{D4291051-C4FC-8624-EBF7-1473C3613FB2}" v="110" dt="2021-12-13T19:57:48.016"/>
    <p1510:client id="{E78A4EE7-1060-7FE6-EC17-8DF34263BE14}" v="553" dt="2021-12-13T19:59:19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0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551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9120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479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523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8811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647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254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41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888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03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56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035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932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648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823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701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8693F9-A3D5-4BEA-8E2E-EDD5FD1B7D65}" type="datetimeFigureOut">
              <a:rPr lang="pt-PT" smtClean="0"/>
              <a:t>13/12/2021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2130-B525-4227-BC8A-7BA0DAE2A82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5081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C7CAB-EB89-4E71-8275-3468C316E8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Desenho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EB171A-8BF6-4082-B3EC-DF7AE46DA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9882091" cy="162342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PT" dirty="0">
                <a:cs typeface="Calibri"/>
              </a:rPr>
              <a:t>Realizado por:</a:t>
            </a:r>
          </a:p>
          <a:p>
            <a:r>
              <a:rPr lang="pt-PT" dirty="0">
                <a:cs typeface="Calibri"/>
              </a:rPr>
              <a:t>André Nascimento nº 201400141</a:t>
            </a:r>
          </a:p>
          <a:p>
            <a:r>
              <a:rPr lang="pt-PT" dirty="0">
                <a:cs typeface="Calibri"/>
              </a:rPr>
              <a:t>Frederico Alcaria nº201701440</a:t>
            </a:r>
          </a:p>
          <a:p>
            <a:r>
              <a:rPr lang="pt-PT" dirty="0">
                <a:cs typeface="Calibri"/>
              </a:rPr>
              <a:t>Tiago Vaz nº 202002146</a:t>
            </a:r>
          </a:p>
          <a:p>
            <a:r>
              <a:rPr lang="pt-PT" dirty="0">
                <a:cs typeface="Calibri"/>
              </a:rPr>
              <a:t>Tiago Branco nº 201500575</a:t>
            </a:r>
          </a:p>
          <a:p>
            <a:r>
              <a:rPr lang="pt-PT" dirty="0">
                <a:cs typeface="Calibri"/>
              </a:rPr>
              <a:t>Ivan Lopes nº 202000717</a:t>
            </a:r>
          </a:p>
          <a:p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90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C05B0-6DBC-463E-9130-664F98A6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Tópicos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4F06E5-7466-48DC-9BA5-810A9E0C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Design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Quality</a:t>
            </a:r>
            <a:endParaRPr lang="pt-PT" dirty="0"/>
          </a:p>
          <a:p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guidelines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070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811CE-0AE4-4DEC-99D3-29043353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Design </a:t>
            </a:r>
            <a:r>
              <a:rPr lang="pt-PT" err="1">
                <a:cs typeface="Calibri Light"/>
              </a:rPr>
              <a:t>and</a:t>
            </a:r>
            <a:r>
              <a:rPr lang="pt-PT">
                <a:cs typeface="Calibri Light"/>
              </a:rPr>
              <a:t> </a:t>
            </a:r>
            <a:r>
              <a:rPr lang="pt-PT" err="1">
                <a:cs typeface="Calibri Light"/>
              </a:rPr>
              <a:t>Quality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D590AC-3CC1-499E-A861-48A4551C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34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</a:rPr>
              <a:t>O design é a raiz de toda qualidade. Por exemplo, um produto com um mau design será de baixa qualidade, mesmo se o controle de qualidade e a garantia de qualidade forem bem-sucedidos na produção do design com precisão.</a:t>
            </a:r>
            <a:endParaRPr lang="pt-PT">
              <a:cs typeface="Calibri"/>
            </a:endParaRPr>
          </a:p>
          <a:p>
            <a:r>
              <a:rPr lang="pt-PT">
                <a:cs typeface="Calibri"/>
              </a:rPr>
              <a:t>Qualidade de um design é o valor que um cliente dá a um design, </a:t>
            </a:r>
            <a:r>
              <a:rPr lang="pt-PT">
                <a:ea typeface="+mn-lt"/>
                <a:cs typeface="+mn-lt"/>
              </a:rPr>
              <a:t>significa que os requisitos de design refletem a voz do cliente.</a:t>
            </a:r>
            <a:endParaRPr lang="pt-PT">
              <a:latin typeface="Calibri"/>
              <a:cs typeface="Calibri"/>
            </a:endParaRPr>
          </a:p>
          <a:p>
            <a:endParaRPr lang="pt-PT">
              <a:cs typeface="Calibri"/>
            </a:endParaRP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FBFF3AE-ABC3-4041-A4AE-2FFA70E8E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606" y="1822883"/>
            <a:ext cx="3494761" cy="34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8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C94D1-DC30-41BC-AA00-0DC987EA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Design </a:t>
            </a:r>
            <a:r>
              <a:rPr lang="pt-PT" err="1">
                <a:cs typeface="Calibri Light"/>
              </a:rPr>
              <a:t>and</a:t>
            </a:r>
            <a:r>
              <a:rPr lang="pt-PT">
                <a:cs typeface="Calibri Light"/>
              </a:rPr>
              <a:t> </a:t>
            </a:r>
            <a:r>
              <a:rPr lang="pt-PT" err="1">
                <a:cs typeface="Calibri Light"/>
              </a:rPr>
              <a:t>Quality</a:t>
            </a:r>
            <a:endParaRPr lang="pt-PT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A6766A-3963-4F38-B8A8-7F5A3A77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>
                <a:ea typeface="+mj-lt"/>
                <a:cs typeface="+mj-lt"/>
              </a:rPr>
              <a:t>Conceitos básicos que garantem que o design reflete a qualidade:</a:t>
            </a:r>
            <a:endParaRPr lang="pt-PT"/>
          </a:p>
          <a:p>
            <a:pPr>
              <a:buClr>
                <a:srgbClr val="8AD0D6"/>
              </a:buClr>
            </a:pPr>
            <a:endParaRPr lang="pt-PT">
              <a:ea typeface="+mn-lt"/>
              <a:cs typeface="+mn-lt"/>
            </a:endParaRPr>
          </a:p>
          <a:p>
            <a:pPr>
              <a:buClr>
                <a:srgbClr val="8AD0D6"/>
              </a:buClr>
            </a:pPr>
            <a:r>
              <a:rPr lang="pt-PT">
                <a:ea typeface="+mn-lt"/>
                <a:cs typeface="+mn-lt"/>
              </a:rPr>
              <a:t>Um design deve implementar todos os requisitos explícitos nos documentos de análise e todos os requisitos implícitos pelo cliente.</a:t>
            </a:r>
            <a:endParaRPr lang="en-US">
              <a:ea typeface="+mn-lt"/>
              <a:cs typeface="+mn-lt"/>
            </a:endParaRPr>
          </a:p>
          <a:p>
            <a:r>
              <a:rPr lang="pt-PT">
                <a:ea typeface="+mn-lt"/>
                <a:cs typeface="+mn-lt"/>
              </a:rPr>
              <a:t>Um design deve ser legível e compreensível para todos os que criam testam e suportam o software.</a:t>
            </a:r>
            <a:endParaRPr lang="en-US">
              <a:ea typeface="+mn-lt"/>
              <a:cs typeface="+mn-lt"/>
            </a:endParaRPr>
          </a:p>
          <a:p>
            <a:r>
              <a:rPr lang="pt-PT">
                <a:ea typeface="+mn-lt"/>
                <a:cs typeface="+mn-lt"/>
              </a:rPr>
              <a:t>O design deve demonstrar uma imagem completa do software, incluindo toda a data, funcionalidade e comportamento.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724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BE33F-DF98-4FD2-8E31-5EF574A2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Quality</a:t>
            </a:r>
            <a:r>
              <a:rPr lang="pt-PT" dirty="0"/>
              <a:t> </a:t>
            </a:r>
            <a:r>
              <a:rPr lang="pt-PT" dirty="0" err="1"/>
              <a:t>guidelines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346752-6B96-4743-8948-BA23E652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Um design deve exibir uma arquitetura:</a:t>
            </a:r>
          </a:p>
          <a:p>
            <a:pPr lvl="1"/>
            <a:r>
              <a:rPr lang="pt-PT" dirty="0">
                <a:cs typeface="Calibri"/>
              </a:rPr>
              <a:t>Usando padrões e estilos de arquitetura reconhecíveis.</a:t>
            </a:r>
          </a:p>
          <a:p>
            <a:pPr lvl="1"/>
            <a:r>
              <a:rPr lang="pt-PT" dirty="0">
                <a:cs typeface="Calibri"/>
              </a:rPr>
              <a:t>Composto por componentes bem desenhados.</a:t>
            </a:r>
          </a:p>
          <a:p>
            <a:pPr lvl="1"/>
            <a:r>
              <a:rPr lang="pt-PT" dirty="0">
                <a:cs typeface="Calibri"/>
              </a:rPr>
              <a:t>Implementado numa maneira evolutiva.</a:t>
            </a:r>
            <a:endParaRPr lang="pt-PT" dirty="0"/>
          </a:p>
          <a:p>
            <a:r>
              <a:rPr lang="pt-PT" dirty="0"/>
              <a:t>Um design deve ser modular.</a:t>
            </a:r>
            <a:endParaRPr lang="pt-PT" dirty="0">
              <a:cs typeface="Calibri"/>
            </a:endParaRPr>
          </a:p>
          <a:p>
            <a:r>
              <a:rPr lang="pt-PT" dirty="0"/>
              <a:t>Um design deve conter representações distintas de informação, arquitetura, interfaces e componentes.</a:t>
            </a:r>
            <a:endParaRPr lang="pt-PT" dirty="0">
              <a:cs typeface="Calibri"/>
            </a:endParaRPr>
          </a:p>
          <a:p>
            <a:r>
              <a:rPr lang="pt-PT" dirty="0">
                <a:cs typeface="Calibri"/>
              </a:rPr>
              <a:t>Um design deverá levar a estruturas de dados que são obtidas a partir de padrões reconhecíveis</a:t>
            </a:r>
            <a:r>
              <a:rPr lang="pt-PT">
                <a:cs typeface="Calibri"/>
              </a:rPr>
              <a:t>.</a:t>
            </a:r>
            <a:endParaRPr lang="pt-PT" dirty="0">
              <a:cs typeface="Calibri"/>
            </a:endParaRPr>
          </a:p>
          <a:p>
            <a:endParaRPr lang="pt-P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73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BE33F-DF98-4FD2-8E31-5EF574A2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Quality</a:t>
            </a:r>
            <a:r>
              <a:rPr lang="pt-PT"/>
              <a:t> </a:t>
            </a:r>
            <a:r>
              <a:rPr lang="pt-PT" err="1"/>
              <a:t>guidelines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5346752-6B96-4743-8948-BA23E652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187" y="2013428"/>
            <a:ext cx="9406360" cy="39558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cs typeface="Calibri"/>
              </a:rPr>
              <a:t>Um design deverá conter componentes funcionalmente independentes.</a:t>
            </a:r>
          </a:p>
          <a:p>
            <a:r>
              <a:rPr lang="pt-PT" dirty="0">
                <a:cs typeface="Calibri"/>
              </a:rPr>
              <a:t>Um design deverá levar a interfaces que reduzem a complexidade das conexões entre componentes e o ambiente externo.</a:t>
            </a:r>
          </a:p>
          <a:p>
            <a:r>
              <a:rPr lang="pt-PT" dirty="0">
                <a:cs typeface="Calibri"/>
              </a:rPr>
              <a:t>Um design deverá ser criado usando um método repetível </a:t>
            </a:r>
            <a:r>
              <a:rPr lang="pt-PT">
                <a:cs typeface="Calibri"/>
              </a:rPr>
              <a:t>guiado por</a:t>
            </a:r>
            <a:r>
              <a:rPr lang="pt-PT" dirty="0">
                <a:cs typeface="Calibri"/>
              </a:rPr>
              <a:t> uma analise de requisitos de software.</a:t>
            </a:r>
          </a:p>
          <a:p>
            <a:r>
              <a:rPr lang="pt-PT" dirty="0">
                <a:cs typeface="Calibri"/>
              </a:rPr>
              <a:t>Um design deverá ser representado usando notação significativa.</a:t>
            </a:r>
          </a:p>
        </p:txBody>
      </p:sp>
    </p:spTree>
    <p:extLst>
      <p:ext uri="{BB962C8B-B14F-4D97-AF65-F5344CB8AC3E}">
        <p14:creationId xmlns:p14="http://schemas.microsoft.com/office/powerpoint/2010/main" val="2403780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3C8FD778786E43845812CF8A40DF53" ma:contentTypeVersion="2" ma:contentTypeDescription="Criar um novo documento." ma:contentTypeScope="" ma:versionID="72ffd4bf9e874f1f660ed1e7932b2b24">
  <xsd:schema xmlns:xsd="http://www.w3.org/2001/XMLSchema" xmlns:xs="http://www.w3.org/2001/XMLSchema" xmlns:p="http://schemas.microsoft.com/office/2006/metadata/properties" xmlns:ns2="2000501f-fd23-4620-a658-99e1bb11f3ea" targetNamespace="http://schemas.microsoft.com/office/2006/metadata/properties" ma:root="true" ma:fieldsID="a6f6610ea069de102bf103cb3451de41" ns2:_="">
    <xsd:import namespace="2000501f-fd23-4620-a658-99e1bb11f3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00501f-fd23-4620-a658-99e1bb11f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6C398B-8BCE-4813-A323-396A71ED6B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C4A4B5-387E-4719-A67E-52AE5E331C89}"/>
</file>

<file path=customXml/itemProps3.xml><?xml version="1.0" encoding="utf-8"?>
<ds:datastoreItem xmlns:ds="http://schemas.openxmlformats.org/officeDocument/2006/customXml" ds:itemID="{B25CBFCD-1062-4353-8585-09EE0B30B066}">
  <ds:schemaRefs>
    <ds:schemaRef ds:uri="020cd7a9-235c-4789-b976-f1b2f86a3c5a"/>
    <ds:schemaRef ds:uri="72fba119-7945-451a-8cdf-6ef85b1825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295</Words>
  <Application>Microsoft Office PowerPoint</Application>
  <PresentationFormat>Ecrã Panorâmico</PresentationFormat>
  <Paragraphs>32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Ião</vt:lpstr>
      <vt:lpstr>Desenho </vt:lpstr>
      <vt:lpstr>Tópicos</vt:lpstr>
      <vt:lpstr>Design and Quality</vt:lpstr>
      <vt:lpstr>Design and Quality</vt:lpstr>
      <vt:lpstr>Quality guidelines</vt:lpstr>
      <vt:lpstr>Quality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Desenho</dc:title>
  <dc:creator>André Nascimento</dc:creator>
  <cp:lastModifiedBy>André Nascimento</cp:lastModifiedBy>
  <cp:revision>2</cp:revision>
  <dcterms:created xsi:type="dcterms:W3CDTF">2021-12-13T19:15:57Z</dcterms:created>
  <dcterms:modified xsi:type="dcterms:W3CDTF">2021-12-13T20:28:49Z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0x010100433C8FD778786E43845812CF8A40DF53</vt:lpwstr>
  </property>
</Properties>
</file>