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3" r:id="rId5"/>
    <p:sldId id="265" r:id="rId6"/>
    <p:sldId id="268" r:id="rId7"/>
    <p:sldId id="269" r:id="rId8"/>
    <p:sldId id="270" r:id="rId9"/>
    <p:sldId id="271" r:id="rId10"/>
    <p:sldId id="272" r:id="rId11"/>
    <p:sldId id="258" r:id="rId12"/>
    <p:sldId id="260" r:id="rId13"/>
    <p:sldId id="261" r:id="rId14"/>
    <p:sldId id="262" r:id="rId15"/>
    <p:sldId id="26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CAA13-51B7-4055-807F-FBC3CA87DC68}" v="69" dt="2021-12-20T20:13:54.489"/>
    <p1510:client id="{4F928B01-FF66-42EF-901E-48F9958AA582}" v="273" dt="2021-12-20T20:14:33.304"/>
    <p1510:client id="{9AA0AA0C-DF19-76FA-32FE-DA90E23F7FFC}" v="741" dt="2021-12-20T20:14:14.735"/>
    <p1510:client id="{A518410B-DB2B-4785-8EC0-02D4BD30DF20}" v="227" dt="2021-12-20T20:20:27.861"/>
    <p1510:client id="{F396892C-8115-E795-5973-F9B5885A5A18}" v="238" dt="2021-12-20T20:15:09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5A09A0-DBC9-4431-8262-40EB31CABD7C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99B9DDF-C0C4-49BB-A497-EE4F2E06F72F}">
      <dgm:prSet/>
      <dgm:spPr/>
      <dgm:t>
        <a:bodyPr/>
        <a:lstStyle/>
        <a:p>
          <a:r>
            <a:rPr lang="en-US"/>
            <a:t>Layers (camadas)</a:t>
          </a:r>
        </a:p>
      </dgm:t>
    </dgm:pt>
    <dgm:pt modelId="{F8FE7CA3-CFEA-47F0-8908-B33D8A6D3C0A}" type="parTrans" cxnId="{C6CAD565-AC1F-4123-88DE-C6BA0735D1CD}">
      <dgm:prSet/>
      <dgm:spPr/>
      <dgm:t>
        <a:bodyPr/>
        <a:lstStyle/>
        <a:p>
          <a:endParaRPr lang="en-US"/>
        </a:p>
      </dgm:t>
    </dgm:pt>
    <dgm:pt modelId="{508511AE-7459-4D7B-942A-C38491C41FEC}" type="sibTrans" cxnId="{C6CAD565-AC1F-4123-88DE-C6BA0735D1CD}">
      <dgm:prSet/>
      <dgm:spPr/>
      <dgm:t>
        <a:bodyPr/>
        <a:lstStyle/>
        <a:p>
          <a:endParaRPr lang="en-US"/>
        </a:p>
      </dgm:t>
    </dgm:pt>
    <dgm:pt modelId="{3D10A71F-7173-4868-87AC-548AA2D86CE0}">
      <dgm:prSet/>
      <dgm:spPr/>
      <dgm:t>
        <a:bodyPr/>
        <a:lstStyle/>
        <a:p>
          <a:r>
            <a:rPr lang="en-US"/>
            <a:t>Client-server (cliente-servidor)</a:t>
          </a:r>
        </a:p>
      </dgm:t>
    </dgm:pt>
    <dgm:pt modelId="{4731F17E-F5F4-4C94-8793-B4F254636E3A}" type="parTrans" cxnId="{D48E5C09-DF00-4FE6-8325-D8AFE9687AE6}">
      <dgm:prSet/>
      <dgm:spPr/>
      <dgm:t>
        <a:bodyPr/>
        <a:lstStyle/>
        <a:p>
          <a:endParaRPr lang="en-US"/>
        </a:p>
      </dgm:t>
    </dgm:pt>
    <dgm:pt modelId="{376CDCB3-C4B4-44B1-A256-56E0F93E9C54}" type="sibTrans" cxnId="{D48E5C09-DF00-4FE6-8325-D8AFE9687AE6}">
      <dgm:prSet/>
      <dgm:spPr/>
      <dgm:t>
        <a:bodyPr/>
        <a:lstStyle/>
        <a:p>
          <a:endParaRPr lang="en-US"/>
        </a:p>
      </dgm:t>
    </dgm:pt>
    <dgm:pt modelId="{C0C42FE2-F45A-4F61-B897-331759524BE6}">
      <dgm:prSet/>
      <dgm:spPr/>
      <dgm:t>
        <a:bodyPr/>
        <a:lstStyle/>
        <a:p>
          <a:r>
            <a:rPr lang="en-US"/>
            <a:t>Model-view-controller (MVC)</a:t>
          </a:r>
        </a:p>
      </dgm:t>
    </dgm:pt>
    <dgm:pt modelId="{23847571-2931-4280-83D7-97C966AFDF39}" type="parTrans" cxnId="{DA8C6EF4-0D65-44E6-AD83-E902568859F2}">
      <dgm:prSet/>
      <dgm:spPr/>
      <dgm:t>
        <a:bodyPr/>
        <a:lstStyle/>
        <a:p>
          <a:endParaRPr lang="en-US"/>
        </a:p>
      </dgm:t>
    </dgm:pt>
    <dgm:pt modelId="{A6BB5181-F8C1-4D70-9CF0-BB20D9D53FC8}" type="sibTrans" cxnId="{DA8C6EF4-0D65-44E6-AD83-E902568859F2}">
      <dgm:prSet/>
      <dgm:spPr/>
      <dgm:t>
        <a:bodyPr/>
        <a:lstStyle/>
        <a:p>
          <a:endParaRPr lang="en-US"/>
        </a:p>
      </dgm:t>
    </dgm:pt>
    <dgm:pt modelId="{912B783A-78CD-4214-9A98-0618914996B8}">
      <dgm:prSet/>
      <dgm:spPr/>
      <dgm:t>
        <a:bodyPr/>
        <a:lstStyle/>
        <a:p>
          <a:r>
            <a:rPr lang="en-US"/>
            <a:t>Microservices (microsserviços)</a:t>
          </a:r>
        </a:p>
      </dgm:t>
    </dgm:pt>
    <dgm:pt modelId="{9F1D39D1-CB98-4148-8D59-56831D031CFB}" type="parTrans" cxnId="{9EB2D918-7B24-48AD-89D0-D1BE106BA8EB}">
      <dgm:prSet/>
      <dgm:spPr/>
      <dgm:t>
        <a:bodyPr/>
        <a:lstStyle/>
        <a:p>
          <a:endParaRPr lang="en-US"/>
        </a:p>
      </dgm:t>
    </dgm:pt>
    <dgm:pt modelId="{58275EFE-76BE-45AF-BB51-376C4CF5AA22}" type="sibTrans" cxnId="{9EB2D918-7B24-48AD-89D0-D1BE106BA8EB}">
      <dgm:prSet/>
      <dgm:spPr/>
      <dgm:t>
        <a:bodyPr/>
        <a:lstStyle/>
        <a:p>
          <a:endParaRPr lang="en-US"/>
        </a:p>
      </dgm:t>
    </dgm:pt>
    <dgm:pt modelId="{F51E3BE6-2B06-420C-8443-D99F0CD84D9C}">
      <dgm:prSet/>
      <dgm:spPr/>
      <dgm:t>
        <a:bodyPr/>
        <a:lstStyle/>
        <a:p>
          <a:r>
            <a:rPr lang="en-US"/>
            <a:t>Pipes-and-filters (PF)</a:t>
          </a:r>
        </a:p>
      </dgm:t>
    </dgm:pt>
    <dgm:pt modelId="{033F95FC-928B-49B7-9BB1-0F8D2EAC1272}" type="parTrans" cxnId="{ACFDE675-09AD-40E3-8ED2-EDEDB9AAE6ED}">
      <dgm:prSet/>
      <dgm:spPr/>
      <dgm:t>
        <a:bodyPr/>
        <a:lstStyle/>
        <a:p>
          <a:endParaRPr lang="en-US"/>
        </a:p>
      </dgm:t>
    </dgm:pt>
    <dgm:pt modelId="{58B66919-8421-49BA-934E-3E27613D0DCE}" type="sibTrans" cxnId="{ACFDE675-09AD-40E3-8ED2-EDEDB9AAE6ED}">
      <dgm:prSet/>
      <dgm:spPr/>
      <dgm:t>
        <a:bodyPr/>
        <a:lstStyle/>
        <a:p>
          <a:endParaRPr lang="en-US"/>
        </a:p>
      </dgm:t>
    </dgm:pt>
    <dgm:pt modelId="{012D85EE-4F64-4DD3-820B-0C6C709DCEC1}">
      <dgm:prSet/>
      <dgm:spPr/>
      <dgm:t>
        <a:bodyPr/>
        <a:lstStyle/>
        <a:p>
          <a:r>
            <a:rPr lang="en-US"/>
            <a:t>Peer-to-Peer (P2P)</a:t>
          </a:r>
        </a:p>
      </dgm:t>
    </dgm:pt>
    <dgm:pt modelId="{C7B59B1E-DA0B-4F1B-9A5B-F7D7C5C4E2F7}" type="parTrans" cxnId="{1A1A89D2-EA24-4D3B-8951-26BAF405AB54}">
      <dgm:prSet/>
      <dgm:spPr/>
      <dgm:t>
        <a:bodyPr/>
        <a:lstStyle/>
        <a:p>
          <a:endParaRPr lang="en-US"/>
        </a:p>
      </dgm:t>
    </dgm:pt>
    <dgm:pt modelId="{DD585DC8-1A14-43D0-8BEC-15D1206C7271}" type="sibTrans" cxnId="{1A1A89D2-EA24-4D3B-8951-26BAF405AB54}">
      <dgm:prSet/>
      <dgm:spPr/>
      <dgm:t>
        <a:bodyPr/>
        <a:lstStyle/>
        <a:p>
          <a:endParaRPr lang="en-US"/>
        </a:p>
      </dgm:t>
    </dgm:pt>
    <dgm:pt modelId="{A7023588-1D00-4C25-BD0B-FD1F3B734BD6}">
      <dgm:prSet/>
      <dgm:spPr/>
      <dgm:t>
        <a:bodyPr/>
        <a:lstStyle/>
        <a:p>
          <a:r>
            <a:rPr lang="en-US"/>
            <a:t>Service-Oriented Architecture (SOA)</a:t>
          </a:r>
        </a:p>
      </dgm:t>
    </dgm:pt>
    <dgm:pt modelId="{9AD86384-E422-4924-B226-7E1DD3C9B3BA}" type="parTrans" cxnId="{66C7A384-336F-45D7-8C01-761800FD3C4B}">
      <dgm:prSet/>
      <dgm:spPr/>
      <dgm:t>
        <a:bodyPr/>
        <a:lstStyle/>
        <a:p>
          <a:endParaRPr lang="en-US"/>
        </a:p>
      </dgm:t>
    </dgm:pt>
    <dgm:pt modelId="{EB94A291-A6B5-4970-8AE4-E079270FD24E}" type="sibTrans" cxnId="{66C7A384-336F-45D7-8C01-761800FD3C4B}">
      <dgm:prSet/>
      <dgm:spPr/>
      <dgm:t>
        <a:bodyPr/>
        <a:lstStyle/>
        <a:p>
          <a:endParaRPr lang="en-US"/>
        </a:p>
      </dgm:t>
    </dgm:pt>
    <dgm:pt modelId="{3682366B-B99D-4717-A5F6-92A64192CA3D}">
      <dgm:prSet/>
      <dgm:spPr/>
      <dgm:t>
        <a:bodyPr/>
        <a:lstStyle/>
        <a:p>
          <a:r>
            <a:rPr lang="en-US"/>
            <a:t>Publish-Subscribe (Pub/Sub)</a:t>
          </a:r>
        </a:p>
      </dgm:t>
    </dgm:pt>
    <dgm:pt modelId="{B0C6BBE9-3C01-4C9C-B1B3-7C47914A6B6D}" type="parTrans" cxnId="{7C75488A-D2DC-423B-A8EC-D1E4DBE6594F}">
      <dgm:prSet/>
      <dgm:spPr/>
      <dgm:t>
        <a:bodyPr/>
        <a:lstStyle/>
        <a:p>
          <a:endParaRPr lang="en-US"/>
        </a:p>
      </dgm:t>
    </dgm:pt>
    <dgm:pt modelId="{34F0BEF8-4AF1-49AF-953C-5C4E2B35F3DA}" type="sibTrans" cxnId="{7C75488A-D2DC-423B-A8EC-D1E4DBE6594F}">
      <dgm:prSet/>
      <dgm:spPr/>
      <dgm:t>
        <a:bodyPr/>
        <a:lstStyle/>
        <a:p>
          <a:endParaRPr lang="en-US"/>
        </a:p>
      </dgm:t>
    </dgm:pt>
    <dgm:pt modelId="{C8CE0B30-7CDF-4EB6-A16B-F2F9905F222F}" type="pres">
      <dgm:prSet presAssocID="{AA5A09A0-DBC9-4431-8262-40EB31CABD7C}" presName="diagram" presStyleCnt="0">
        <dgm:presLayoutVars>
          <dgm:dir/>
          <dgm:resizeHandles val="exact"/>
        </dgm:presLayoutVars>
      </dgm:prSet>
      <dgm:spPr/>
    </dgm:pt>
    <dgm:pt modelId="{0C70ADFB-E1F1-49B4-A0F4-2DB95E2BE6ED}" type="pres">
      <dgm:prSet presAssocID="{399B9DDF-C0C4-49BB-A497-EE4F2E06F72F}" presName="node" presStyleLbl="node1" presStyleIdx="0" presStyleCnt="8">
        <dgm:presLayoutVars>
          <dgm:bulletEnabled val="1"/>
        </dgm:presLayoutVars>
      </dgm:prSet>
      <dgm:spPr/>
    </dgm:pt>
    <dgm:pt modelId="{70EA5826-A0FF-42C6-8B25-EBE69DC78712}" type="pres">
      <dgm:prSet presAssocID="{508511AE-7459-4D7B-942A-C38491C41FEC}" presName="sibTrans" presStyleCnt="0"/>
      <dgm:spPr/>
    </dgm:pt>
    <dgm:pt modelId="{AC49F2C4-B79D-4F2E-8D12-A0B489C7E0FA}" type="pres">
      <dgm:prSet presAssocID="{3D10A71F-7173-4868-87AC-548AA2D86CE0}" presName="node" presStyleLbl="node1" presStyleIdx="1" presStyleCnt="8">
        <dgm:presLayoutVars>
          <dgm:bulletEnabled val="1"/>
        </dgm:presLayoutVars>
      </dgm:prSet>
      <dgm:spPr/>
    </dgm:pt>
    <dgm:pt modelId="{7B0E5326-8DB9-4C63-85C8-94999B337355}" type="pres">
      <dgm:prSet presAssocID="{376CDCB3-C4B4-44B1-A256-56E0F93E9C54}" presName="sibTrans" presStyleCnt="0"/>
      <dgm:spPr/>
    </dgm:pt>
    <dgm:pt modelId="{B6E24066-3C9F-40AC-A56F-7BB4270D064F}" type="pres">
      <dgm:prSet presAssocID="{C0C42FE2-F45A-4F61-B897-331759524BE6}" presName="node" presStyleLbl="node1" presStyleIdx="2" presStyleCnt="8">
        <dgm:presLayoutVars>
          <dgm:bulletEnabled val="1"/>
        </dgm:presLayoutVars>
      </dgm:prSet>
      <dgm:spPr/>
    </dgm:pt>
    <dgm:pt modelId="{2CD4E841-3DA3-4077-9E53-9A8AD44330BA}" type="pres">
      <dgm:prSet presAssocID="{A6BB5181-F8C1-4D70-9CF0-BB20D9D53FC8}" presName="sibTrans" presStyleCnt="0"/>
      <dgm:spPr/>
    </dgm:pt>
    <dgm:pt modelId="{25F4EDA3-D476-44D3-851C-2481405EC1D7}" type="pres">
      <dgm:prSet presAssocID="{912B783A-78CD-4214-9A98-0618914996B8}" presName="node" presStyleLbl="node1" presStyleIdx="3" presStyleCnt="8">
        <dgm:presLayoutVars>
          <dgm:bulletEnabled val="1"/>
        </dgm:presLayoutVars>
      </dgm:prSet>
      <dgm:spPr/>
    </dgm:pt>
    <dgm:pt modelId="{301D2864-B587-428E-9BBD-6DE20F249F5A}" type="pres">
      <dgm:prSet presAssocID="{58275EFE-76BE-45AF-BB51-376C4CF5AA22}" presName="sibTrans" presStyleCnt="0"/>
      <dgm:spPr/>
    </dgm:pt>
    <dgm:pt modelId="{0127D22A-0191-45ED-BAD0-9CE13BAC3D48}" type="pres">
      <dgm:prSet presAssocID="{F51E3BE6-2B06-420C-8443-D99F0CD84D9C}" presName="node" presStyleLbl="node1" presStyleIdx="4" presStyleCnt="8">
        <dgm:presLayoutVars>
          <dgm:bulletEnabled val="1"/>
        </dgm:presLayoutVars>
      </dgm:prSet>
      <dgm:spPr/>
    </dgm:pt>
    <dgm:pt modelId="{BB977436-7D37-493A-ACC9-99CE54A1EEED}" type="pres">
      <dgm:prSet presAssocID="{58B66919-8421-49BA-934E-3E27613D0DCE}" presName="sibTrans" presStyleCnt="0"/>
      <dgm:spPr/>
    </dgm:pt>
    <dgm:pt modelId="{EC0EA4FB-79F3-450F-B776-41FB74114F72}" type="pres">
      <dgm:prSet presAssocID="{012D85EE-4F64-4DD3-820B-0C6C709DCEC1}" presName="node" presStyleLbl="node1" presStyleIdx="5" presStyleCnt="8">
        <dgm:presLayoutVars>
          <dgm:bulletEnabled val="1"/>
        </dgm:presLayoutVars>
      </dgm:prSet>
      <dgm:spPr/>
    </dgm:pt>
    <dgm:pt modelId="{5FC417D0-61F7-4420-89B7-93A919C4DE49}" type="pres">
      <dgm:prSet presAssocID="{DD585DC8-1A14-43D0-8BEC-15D1206C7271}" presName="sibTrans" presStyleCnt="0"/>
      <dgm:spPr/>
    </dgm:pt>
    <dgm:pt modelId="{B53B9B8C-202F-4C67-A66D-986100A98CEB}" type="pres">
      <dgm:prSet presAssocID="{A7023588-1D00-4C25-BD0B-FD1F3B734BD6}" presName="node" presStyleLbl="node1" presStyleIdx="6" presStyleCnt="8">
        <dgm:presLayoutVars>
          <dgm:bulletEnabled val="1"/>
        </dgm:presLayoutVars>
      </dgm:prSet>
      <dgm:spPr/>
    </dgm:pt>
    <dgm:pt modelId="{AF5B65E7-AF45-4EDE-A807-B241ED568E37}" type="pres">
      <dgm:prSet presAssocID="{EB94A291-A6B5-4970-8AE4-E079270FD24E}" presName="sibTrans" presStyleCnt="0"/>
      <dgm:spPr/>
    </dgm:pt>
    <dgm:pt modelId="{94349B6A-3660-4194-9D07-E05036492C33}" type="pres">
      <dgm:prSet presAssocID="{3682366B-B99D-4717-A5F6-92A64192CA3D}" presName="node" presStyleLbl="node1" presStyleIdx="7" presStyleCnt="8">
        <dgm:presLayoutVars>
          <dgm:bulletEnabled val="1"/>
        </dgm:presLayoutVars>
      </dgm:prSet>
      <dgm:spPr/>
    </dgm:pt>
  </dgm:ptLst>
  <dgm:cxnLst>
    <dgm:cxn modelId="{C10A3601-FF1A-48D6-9406-AC8A67161F8C}" type="presOf" srcId="{F51E3BE6-2B06-420C-8443-D99F0CD84D9C}" destId="{0127D22A-0191-45ED-BAD0-9CE13BAC3D48}" srcOrd="0" destOrd="0" presId="urn:microsoft.com/office/officeart/2005/8/layout/default"/>
    <dgm:cxn modelId="{41731703-3FC7-4E02-BD37-EFF78B09AF37}" type="presOf" srcId="{3D10A71F-7173-4868-87AC-548AA2D86CE0}" destId="{AC49F2C4-B79D-4F2E-8D12-A0B489C7E0FA}" srcOrd="0" destOrd="0" presId="urn:microsoft.com/office/officeart/2005/8/layout/default"/>
    <dgm:cxn modelId="{D48E5C09-DF00-4FE6-8325-D8AFE9687AE6}" srcId="{AA5A09A0-DBC9-4431-8262-40EB31CABD7C}" destId="{3D10A71F-7173-4868-87AC-548AA2D86CE0}" srcOrd="1" destOrd="0" parTransId="{4731F17E-F5F4-4C94-8793-B4F254636E3A}" sibTransId="{376CDCB3-C4B4-44B1-A256-56E0F93E9C54}"/>
    <dgm:cxn modelId="{9EB2D918-7B24-48AD-89D0-D1BE106BA8EB}" srcId="{AA5A09A0-DBC9-4431-8262-40EB31CABD7C}" destId="{912B783A-78CD-4214-9A98-0618914996B8}" srcOrd="3" destOrd="0" parTransId="{9F1D39D1-CB98-4148-8D59-56831D031CFB}" sibTransId="{58275EFE-76BE-45AF-BB51-376C4CF5AA22}"/>
    <dgm:cxn modelId="{973AB53C-B797-44BC-9816-1FE4AA53DD21}" type="presOf" srcId="{AA5A09A0-DBC9-4431-8262-40EB31CABD7C}" destId="{C8CE0B30-7CDF-4EB6-A16B-F2F9905F222F}" srcOrd="0" destOrd="0" presId="urn:microsoft.com/office/officeart/2005/8/layout/default"/>
    <dgm:cxn modelId="{839D9241-5EF5-4B72-AAFE-102904D66546}" type="presOf" srcId="{012D85EE-4F64-4DD3-820B-0C6C709DCEC1}" destId="{EC0EA4FB-79F3-450F-B776-41FB74114F72}" srcOrd="0" destOrd="0" presId="urn:microsoft.com/office/officeart/2005/8/layout/default"/>
    <dgm:cxn modelId="{C6CAD565-AC1F-4123-88DE-C6BA0735D1CD}" srcId="{AA5A09A0-DBC9-4431-8262-40EB31CABD7C}" destId="{399B9DDF-C0C4-49BB-A497-EE4F2E06F72F}" srcOrd="0" destOrd="0" parTransId="{F8FE7CA3-CFEA-47F0-8908-B33D8A6D3C0A}" sibTransId="{508511AE-7459-4D7B-942A-C38491C41FEC}"/>
    <dgm:cxn modelId="{B9B4A74B-1387-47B1-9165-94F7173A915C}" type="presOf" srcId="{C0C42FE2-F45A-4F61-B897-331759524BE6}" destId="{B6E24066-3C9F-40AC-A56F-7BB4270D064F}" srcOrd="0" destOrd="0" presId="urn:microsoft.com/office/officeart/2005/8/layout/default"/>
    <dgm:cxn modelId="{E013D86C-8776-4F7A-ACE1-83EB8C777F4A}" type="presOf" srcId="{399B9DDF-C0C4-49BB-A497-EE4F2E06F72F}" destId="{0C70ADFB-E1F1-49B4-A0F4-2DB95E2BE6ED}" srcOrd="0" destOrd="0" presId="urn:microsoft.com/office/officeart/2005/8/layout/default"/>
    <dgm:cxn modelId="{ACFDE675-09AD-40E3-8ED2-EDEDB9AAE6ED}" srcId="{AA5A09A0-DBC9-4431-8262-40EB31CABD7C}" destId="{F51E3BE6-2B06-420C-8443-D99F0CD84D9C}" srcOrd="4" destOrd="0" parTransId="{033F95FC-928B-49B7-9BB1-0F8D2EAC1272}" sibTransId="{58B66919-8421-49BA-934E-3E27613D0DCE}"/>
    <dgm:cxn modelId="{66C7A384-336F-45D7-8C01-761800FD3C4B}" srcId="{AA5A09A0-DBC9-4431-8262-40EB31CABD7C}" destId="{A7023588-1D00-4C25-BD0B-FD1F3B734BD6}" srcOrd="6" destOrd="0" parTransId="{9AD86384-E422-4924-B226-7E1DD3C9B3BA}" sibTransId="{EB94A291-A6B5-4970-8AE4-E079270FD24E}"/>
    <dgm:cxn modelId="{7C75488A-D2DC-423B-A8EC-D1E4DBE6594F}" srcId="{AA5A09A0-DBC9-4431-8262-40EB31CABD7C}" destId="{3682366B-B99D-4717-A5F6-92A64192CA3D}" srcOrd="7" destOrd="0" parTransId="{B0C6BBE9-3C01-4C9C-B1B3-7C47914A6B6D}" sibTransId="{34F0BEF8-4AF1-49AF-953C-5C4E2B35F3DA}"/>
    <dgm:cxn modelId="{14E9048B-2613-4655-AFD4-42DC87B76E0F}" type="presOf" srcId="{912B783A-78CD-4214-9A98-0618914996B8}" destId="{25F4EDA3-D476-44D3-851C-2481405EC1D7}" srcOrd="0" destOrd="0" presId="urn:microsoft.com/office/officeart/2005/8/layout/default"/>
    <dgm:cxn modelId="{7F2F2F96-A293-448C-9C95-ED760DF827DF}" type="presOf" srcId="{3682366B-B99D-4717-A5F6-92A64192CA3D}" destId="{94349B6A-3660-4194-9D07-E05036492C33}" srcOrd="0" destOrd="0" presId="urn:microsoft.com/office/officeart/2005/8/layout/default"/>
    <dgm:cxn modelId="{1A1A89D2-EA24-4D3B-8951-26BAF405AB54}" srcId="{AA5A09A0-DBC9-4431-8262-40EB31CABD7C}" destId="{012D85EE-4F64-4DD3-820B-0C6C709DCEC1}" srcOrd="5" destOrd="0" parTransId="{C7B59B1E-DA0B-4F1B-9A5B-F7D7C5C4E2F7}" sibTransId="{DD585DC8-1A14-43D0-8BEC-15D1206C7271}"/>
    <dgm:cxn modelId="{04FEDEDA-589C-4975-84C8-0CBF8BC98C8F}" type="presOf" srcId="{A7023588-1D00-4C25-BD0B-FD1F3B734BD6}" destId="{B53B9B8C-202F-4C67-A66D-986100A98CEB}" srcOrd="0" destOrd="0" presId="urn:microsoft.com/office/officeart/2005/8/layout/default"/>
    <dgm:cxn modelId="{DA8C6EF4-0D65-44E6-AD83-E902568859F2}" srcId="{AA5A09A0-DBC9-4431-8262-40EB31CABD7C}" destId="{C0C42FE2-F45A-4F61-B897-331759524BE6}" srcOrd="2" destOrd="0" parTransId="{23847571-2931-4280-83D7-97C966AFDF39}" sibTransId="{A6BB5181-F8C1-4D70-9CF0-BB20D9D53FC8}"/>
    <dgm:cxn modelId="{9BD6EB75-4C8D-4104-8AF5-936B3C533E05}" type="presParOf" srcId="{C8CE0B30-7CDF-4EB6-A16B-F2F9905F222F}" destId="{0C70ADFB-E1F1-49B4-A0F4-2DB95E2BE6ED}" srcOrd="0" destOrd="0" presId="urn:microsoft.com/office/officeart/2005/8/layout/default"/>
    <dgm:cxn modelId="{8CB8CF5F-3ECD-4F90-876E-7A291D1D5C79}" type="presParOf" srcId="{C8CE0B30-7CDF-4EB6-A16B-F2F9905F222F}" destId="{70EA5826-A0FF-42C6-8B25-EBE69DC78712}" srcOrd="1" destOrd="0" presId="urn:microsoft.com/office/officeart/2005/8/layout/default"/>
    <dgm:cxn modelId="{7187E80D-E530-44A5-905E-714CBB684B57}" type="presParOf" srcId="{C8CE0B30-7CDF-4EB6-A16B-F2F9905F222F}" destId="{AC49F2C4-B79D-4F2E-8D12-A0B489C7E0FA}" srcOrd="2" destOrd="0" presId="urn:microsoft.com/office/officeart/2005/8/layout/default"/>
    <dgm:cxn modelId="{0DCF54B4-26CB-4189-934B-65192BE2F272}" type="presParOf" srcId="{C8CE0B30-7CDF-4EB6-A16B-F2F9905F222F}" destId="{7B0E5326-8DB9-4C63-85C8-94999B337355}" srcOrd="3" destOrd="0" presId="urn:microsoft.com/office/officeart/2005/8/layout/default"/>
    <dgm:cxn modelId="{48CA3F20-D590-46E0-9739-5D5AD497DDC6}" type="presParOf" srcId="{C8CE0B30-7CDF-4EB6-A16B-F2F9905F222F}" destId="{B6E24066-3C9F-40AC-A56F-7BB4270D064F}" srcOrd="4" destOrd="0" presId="urn:microsoft.com/office/officeart/2005/8/layout/default"/>
    <dgm:cxn modelId="{1C044FF0-4753-45FF-B6BE-3FD8C897033E}" type="presParOf" srcId="{C8CE0B30-7CDF-4EB6-A16B-F2F9905F222F}" destId="{2CD4E841-3DA3-4077-9E53-9A8AD44330BA}" srcOrd="5" destOrd="0" presId="urn:microsoft.com/office/officeart/2005/8/layout/default"/>
    <dgm:cxn modelId="{86DD5B9B-725B-402E-8905-781D8443FBCA}" type="presParOf" srcId="{C8CE0B30-7CDF-4EB6-A16B-F2F9905F222F}" destId="{25F4EDA3-D476-44D3-851C-2481405EC1D7}" srcOrd="6" destOrd="0" presId="urn:microsoft.com/office/officeart/2005/8/layout/default"/>
    <dgm:cxn modelId="{5C728628-52AB-4AEE-AACD-AC6E88E484D1}" type="presParOf" srcId="{C8CE0B30-7CDF-4EB6-A16B-F2F9905F222F}" destId="{301D2864-B587-428E-9BBD-6DE20F249F5A}" srcOrd="7" destOrd="0" presId="urn:microsoft.com/office/officeart/2005/8/layout/default"/>
    <dgm:cxn modelId="{1786FA4E-3136-458A-BE14-CEFF996762BB}" type="presParOf" srcId="{C8CE0B30-7CDF-4EB6-A16B-F2F9905F222F}" destId="{0127D22A-0191-45ED-BAD0-9CE13BAC3D48}" srcOrd="8" destOrd="0" presId="urn:microsoft.com/office/officeart/2005/8/layout/default"/>
    <dgm:cxn modelId="{B98D6FC0-F2BB-4565-8A2C-F7806F28DA74}" type="presParOf" srcId="{C8CE0B30-7CDF-4EB6-A16B-F2F9905F222F}" destId="{BB977436-7D37-493A-ACC9-99CE54A1EEED}" srcOrd="9" destOrd="0" presId="urn:microsoft.com/office/officeart/2005/8/layout/default"/>
    <dgm:cxn modelId="{D0559D46-FA7D-41C7-9462-FEFD1001B900}" type="presParOf" srcId="{C8CE0B30-7CDF-4EB6-A16B-F2F9905F222F}" destId="{EC0EA4FB-79F3-450F-B776-41FB74114F72}" srcOrd="10" destOrd="0" presId="urn:microsoft.com/office/officeart/2005/8/layout/default"/>
    <dgm:cxn modelId="{8A2E557A-4CAC-416E-9389-C8482744AACC}" type="presParOf" srcId="{C8CE0B30-7CDF-4EB6-A16B-F2F9905F222F}" destId="{5FC417D0-61F7-4420-89B7-93A919C4DE49}" srcOrd="11" destOrd="0" presId="urn:microsoft.com/office/officeart/2005/8/layout/default"/>
    <dgm:cxn modelId="{5AA8303C-ED82-42BE-A307-D20948F6CE73}" type="presParOf" srcId="{C8CE0B30-7CDF-4EB6-A16B-F2F9905F222F}" destId="{B53B9B8C-202F-4C67-A66D-986100A98CEB}" srcOrd="12" destOrd="0" presId="urn:microsoft.com/office/officeart/2005/8/layout/default"/>
    <dgm:cxn modelId="{3703FDFF-FE2A-4782-93BF-C7E37E73A52F}" type="presParOf" srcId="{C8CE0B30-7CDF-4EB6-A16B-F2F9905F222F}" destId="{AF5B65E7-AF45-4EDE-A807-B241ED568E37}" srcOrd="13" destOrd="0" presId="urn:microsoft.com/office/officeart/2005/8/layout/default"/>
    <dgm:cxn modelId="{74013AE3-1EC2-4CF8-87B3-130B9793D9E8}" type="presParOf" srcId="{C8CE0B30-7CDF-4EB6-A16B-F2F9905F222F}" destId="{94349B6A-3660-4194-9D07-E05036492C33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0ADFB-E1F1-49B4-A0F4-2DB95E2BE6ED}">
      <dsp:nvSpPr>
        <dsp:cNvPr id="0" name=""/>
        <dsp:cNvSpPr/>
      </dsp:nvSpPr>
      <dsp:spPr>
        <a:xfrm>
          <a:off x="2888" y="611420"/>
          <a:ext cx="2291259" cy="13747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Layers (camadas)</a:t>
          </a:r>
        </a:p>
      </dsp:txBody>
      <dsp:txXfrm>
        <a:off x="2888" y="611420"/>
        <a:ext cx="2291259" cy="1374755"/>
      </dsp:txXfrm>
    </dsp:sp>
    <dsp:sp modelId="{AC49F2C4-B79D-4F2E-8D12-A0B489C7E0FA}">
      <dsp:nvSpPr>
        <dsp:cNvPr id="0" name=""/>
        <dsp:cNvSpPr/>
      </dsp:nvSpPr>
      <dsp:spPr>
        <a:xfrm>
          <a:off x="2523273" y="611420"/>
          <a:ext cx="2291259" cy="1374755"/>
        </a:xfrm>
        <a:prstGeom prst="rect">
          <a:avLst/>
        </a:prstGeom>
        <a:solidFill>
          <a:schemeClr val="accent5">
            <a:hueOff val="-2724165"/>
            <a:satOff val="718"/>
            <a:lumOff val="364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Client-server (cliente-servidor)</a:t>
          </a:r>
        </a:p>
      </dsp:txBody>
      <dsp:txXfrm>
        <a:off x="2523273" y="611420"/>
        <a:ext cx="2291259" cy="1374755"/>
      </dsp:txXfrm>
    </dsp:sp>
    <dsp:sp modelId="{B6E24066-3C9F-40AC-A56F-7BB4270D064F}">
      <dsp:nvSpPr>
        <dsp:cNvPr id="0" name=""/>
        <dsp:cNvSpPr/>
      </dsp:nvSpPr>
      <dsp:spPr>
        <a:xfrm>
          <a:off x="5043658" y="611420"/>
          <a:ext cx="2291259" cy="1374755"/>
        </a:xfrm>
        <a:prstGeom prst="rect">
          <a:avLst/>
        </a:prstGeom>
        <a:solidFill>
          <a:schemeClr val="accent5">
            <a:hueOff val="-5448331"/>
            <a:satOff val="1437"/>
            <a:lumOff val="728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Model-view-controller (MVC)</a:t>
          </a:r>
        </a:p>
      </dsp:txBody>
      <dsp:txXfrm>
        <a:off x="5043658" y="611420"/>
        <a:ext cx="2291259" cy="1374755"/>
      </dsp:txXfrm>
    </dsp:sp>
    <dsp:sp modelId="{25F4EDA3-D476-44D3-851C-2481405EC1D7}">
      <dsp:nvSpPr>
        <dsp:cNvPr id="0" name=""/>
        <dsp:cNvSpPr/>
      </dsp:nvSpPr>
      <dsp:spPr>
        <a:xfrm>
          <a:off x="7564043" y="611420"/>
          <a:ext cx="2291259" cy="1374755"/>
        </a:xfrm>
        <a:prstGeom prst="rect">
          <a:avLst/>
        </a:prstGeom>
        <a:solidFill>
          <a:schemeClr val="accent5">
            <a:hueOff val="-8172496"/>
            <a:satOff val="2155"/>
            <a:lumOff val="1092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Microservices (microsserviços)</a:t>
          </a:r>
        </a:p>
      </dsp:txBody>
      <dsp:txXfrm>
        <a:off x="7564043" y="611420"/>
        <a:ext cx="2291259" cy="1374755"/>
      </dsp:txXfrm>
    </dsp:sp>
    <dsp:sp modelId="{0127D22A-0191-45ED-BAD0-9CE13BAC3D48}">
      <dsp:nvSpPr>
        <dsp:cNvPr id="0" name=""/>
        <dsp:cNvSpPr/>
      </dsp:nvSpPr>
      <dsp:spPr>
        <a:xfrm>
          <a:off x="2888" y="2215301"/>
          <a:ext cx="2291259" cy="1374755"/>
        </a:xfrm>
        <a:prstGeom prst="rect">
          <a:avLst/>
        </a:prstGeom>
        <a:solidFill>
          <a:schemeClr val="accent5">
            <a:hueOff val="-10896661"/>
            <a:satOff val="2874"/>
            <a:lumOff val="14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Pipes-and-filters (PF)</a:t>
          </a:r>
        </a:p>
      </dsp:txBody>
      <dsp:txXfrm>
        <a:off x="2888" y="2215301"/>
        <a:ext cx="2291259" cy="1374755"/>
      </dsp:txXfrm>
    </dsp:sp>
    <dsp:sp modelId="{EC0EA4FB-79F3-450F-B776-41FB74114F72}">
      <dsp:nvSpPr>
        <dsp:cNvPr id="0" name=""/>
        <dsp:cNvSpPr/>
      </dsp:nvSpPr>
      <dsp:spPr>
        <a:xfrm>
          <a:off x="2523273" y="2215301"/>
          <a:ext cx="2291259" cy="1374755"/>
        </a:xfrm>
        <a:prstGeom prst="rect">
          <a:avLst/>
        </a:prstGeom>
        <a:solidFill>
          <a:schemeClr val="accent5">
            <a:hueOff val="-13620827"/>
            <a:satOff val="3592"/>
            <a:lumOff val="1821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Peer-to-Peer (P2P)</a:t>
          </a:r>
        </a:p>
      </dsp:txBody>
      <dsp:txXfrm>
        <a:off x="2523273" y="2215301"/>
        <a:ext cx="2291259" cy="1374755"/>
      </dsp:txXfrm>
    </dsp:sp>
    <dsp:sp modelId="{B53B9B8C-202F-4C67-A66D-986100A98CEB}">
      <dsp:nvSpPr>
        <dsp:cNvPr id="0" name=""/>
        <dsp:cNvSpPr/>
      </dsp:nvSpPr>
      <dsp:spPr>
        <a:xfrm>
          <a:off x="5043658" y="2215301"/>
          <a:ext cx="2291259" cy="1374755"/>
        </a:xfrm>
        <a:prstGeom prst="rect">
          <a:avLst/>
        </a:prstGeom>
        <a:solidFill>
          <a:schemeClr val="accent5">
            <a:hueOff val="-16344992"/>
            <a:satOff val="4311"/>
            <a:lumOff val="2185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Service-Oriented Architecture (SOA)</a:t>
          </a:r>
        </a:p>
      </dsp:txBody>
      <dsp:txXfrm>
        <a:off x="5043658" y="2215301"/>
        <a:ext cx="2291259" cy="1374755"/>
      </dsp:txXfrm>
    </dsp:sp>
    <dsp:sp modelId="{94349B6A-3660-4194-9D07-E05036492C33}">
      <dsp:nvSpPr>
        <dsp:cNvPr id="0" name=""/>
        <dsp:cNvSpPr/>
      </dsp:nvSpPr>
      <dsp:spPr>
        <a:xfrm>
          <a:off x="7564043" y="2215301"/>
          <a:ext cx="2291259" cy="1374755"/>
        </a:xfrm>
        <a:prstGeom prst="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Publish-Subscribe (Pub/Sub)</a:t>
          </a:r>
        </a:p>
      </dsp:txBody>
      <dsp:txXfrm>
        <a:off x="7564043" y="2215301"/>
        <a:ext cx="2291259" cy="1374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2368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3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3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3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386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8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5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1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0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8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8566" y="677083"/>
            <a:ext cx="5954685" cy="1976062"/>
          </a:xfrm>
        </p:spPr>
        <p:txBody>
          <a:bodyPr/>
          <a:lstStyle/>
          <a:p>
            <a:r>
              <a:rPr lang="en-US" err="1">
                <a:cs typeface="Calibri Light"/>
              </a:rPr>
              <a:t>Tipos</a:t>
            </a:r>
            <a:r>
              <a:rPr lang="en-US">
                <a:cs typeface="Calibri Light"/>
              </a:rPr>
              <a:t> e </a:t>
            </a:r>
            <a:r>
              <a:rPr lang="en-US" err="1">
                <a:cs typeface="Calibri Light"/>
              </a:rPr>
              <a:t>visões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arquiteturais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5958" y="3724032"/>
            <a:ext cx="5937742" cy="291514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Sala 4</a:t>
            </a:r>
          </a:p>
          <a:p>
            <a:endParaRPr lang="en-US" dirty="0"/>
          </a:p>
          <a:p>
            <a:r>
              <a:rPr lang="en-US" dirty="0"/>
              <a:t>Daniel Azevedo 201500449</a:t>
            </a:r>
          </a:p>
          <a:p>
            <a:r>
              <a:rPr lang="en-US" dirty="0"/>
              <a:t>Miguel Morgado 201601143</a:t>
            </a:r>
          </a:p>
          <a:p>
            <a:r>
              <a:rPr lang="en-US" dirty="0"/>
              <a:t>Jorge Leal 201601094</a:t>
            </a:r>
          </a:p>
          <a:p>
            <a:r>
              <a:rPr lang="en-US" dirty="0"/>
              <a:t>Bruno Marquês 201700387</a:t>
            </a:r>
          </a:p>
          <a:p>
            <a:r>
              <a:rPr lang="en-US" dirty="0"/>
              <a:t>João Ruas 202002200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AE0B5-F6D0-41D6-8DE3-D2AC39B5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Publish-Subscribe</a:t>
            </a:r>
            <a:r>
              <a:rPr lang="pt-PT"/>
              <a:t> (Pub/</a:t>
            </a:r>
            <a:r>
              <a:rPr lang="pt-PT" err="1"/>
              <a:t>Sub</a:t>
            </a:r>
            <a:r>
              <a:rPr lang="pt-PT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B63DD2-3D0C-4570-B0C2-E2D39233D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ea typeface="+mn-lt"/>
                <a:cs typeface="+mn-lt"/>
              </a:rPr>
              <a:t>Principal padrão arquitetural de redes sociais como Instagram e do </a:t>
            </a:r>
            <a:r>
              <a:rPr lang="pt-PT" err="1">
                <a:ea typeface="+mn-lt"/>
                <a:cs typeface="+mn-lt"/>
              </a:rPr>
              <a:t>Spotify</a:t>
            </a:r>
            <a:r>
              <a:rPr lang="pt-PT">
                <a:ea typeface="+mn-lt"/>
                <a:cs typeface="+mn-lt"/>
              </a:rPr>
              <a:t>, o modelo </a:t>
            </a:r>
            <a:r>
              <a:rPr lang="pt-PT" err="1">
                <a:ea typeface="+mn-lt"/>
                <a:cs typeface="+mn-lt"/>
              </a:rPr>
              <a:t>Publish-Subscribe</a:t>
            </a:r>
            <a:r>
              <a:rPr lang="pt-PT">
                <a:ea typeface="+mn-lt"/>
                <a:cs typeface="+mn-lt"/>
              </a:rPr>
              <a:t> conecta publicadores (publishers) e assinantes (</a:t>
            </a:r>
            <a:r>
              <a:rPr lang="pt-PT" err="1">
                <a:ea typeface="+mn-lt"/>
                <a:cs typeface="+mn-lt"/>
              </a:rPr>
              <a:t>subscribers</a:t>
            </a:r>
            <a:r>
              <a:rPr lang="pt-PT">
                <a:ea typeface="+mn-lt"/>
                <a:cs typeface="+mn-lt"/>
              </a:rPr>
              <a:t>). </a:t>
            </a:r>
          </a:p>
          <a:p>
            <a:r>
              <a:rPr lang="pt-PT">
                <a:ea typeface="+mn-lt"/>
                <a:cs typeface="+mn-lt"/>
              </a:rPr>
              <a:t>Os publishers enviam mensagens aos </a:t>
            </a:r>
            <a:r>
              <a:rPr lang="pt-PT" err="1">
                <a:ea typeface="+mn-lt"/>
                <a:cs typeface="+mn-lt"/>
              </a:rPr>
              <a:t>subscribers</a:t>
            </a:r>
            <a:r>
              <a:rPr lang="pt-PT">
                <a:ea typeface="+mn-lt"/>
                <a:cs typeface="+mn-lt"/>
              </a:rPr>
              <a:t>, que são notificados sempre que um novo conteúdo é disponibilizado.</a:t>
            </a:r>
            <a:endParaRPr lang="pt-PT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6A5EABAB-AE6D-469E-AC06-B66F256E5C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738"/>
          <a:stretch/>
        </p:blipFill>
        <p:spPr>
          <a:xfrm>
            <a:off x="1774371" y="3430538"/>
            <a:ext cx="7086599" cy="29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4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4D92-9FD8-4C5B-A897-31C8C963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Visões</a:t>
            </a:r>
            <a:r>
              <a:rPr lang="en-US"/>
              <a:t> </a:t>
            </a:r>
            <a:r>
              <a:rPr lang="en-US" err="1"/>
              <a:t>Arquitecturais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A44E-54FF-4BF4-ACD0-9561FED04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err="1">
                <a:ea typeface="+mn-lt"/>
                <a:cs typeface="+mn-lt"/>
              </a:rPr>
              <a:t>Visão</a:t>
            </a:r>
            <a:r>
              <a:rPr lang="en-US">
                <a:ea typeface="+mn-lt"/>
                <a:cs typeface="+mn-lt"/>
              </a:rPr>
              <a:t> de Caso de </a:t>
            </a:r>
            <a:r>
              <a:rPr lang="en-US" err="1">
                <a:ea typeface="+mn-lt"/>
                <a:cs typeface="+mn-lt"/>
              </a:rPr>
              <a:t>Uso</a:t>
            </a:r>
            <a:endParaRPr lang="en-US">
              <a:ea typeface="+mn-lt"/>
              <a:cs typeface="+mn-lt"/>
            </a:endParaRPr>
          </a:p>
          <a:p>
            <a:pPr algn="just"/>
            <a:r>
              <a:rPr lang="en-US" err="1">
                <a:ea typeface="+mn-lt"/>
                <a:cs typeface="+mn-lt"/>
              </a:rPr>
              <a:t>Visão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Lógica</a:t>
            </a:r>
            <a:endParaRPr lang="en-US">
              <a:ea typeface="+mn-lt"/>
              <a:cs typeface="+mn-lt"/>
            </a:endParaRPr>
          </a:p>
          <a:p>
            <a:pPr algn="just"/>
            <a:r>
              <a:rPr lang="en-US" err="1">
                <a:ea typeface="+mn-lt"/>
                <a:cs typeface="+mn-lt"/>
              </a:rPr>
              <a:t>Visão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Implementação</a:t>
            </a:r>
            <a:endParaRPr lang="en-US" err="1"/>
          </a:p>
          <a:p>
            <a:pPr algn="just"/>
            <a:r>
              <a:rPr lang="en-US" err="1">
                <a:ea typeface="+mn-lt"/>
                <a:cs typeface="+mn-lt"/>
              </a:rPr>
              <a:t>Visão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Processo</a:t>
            </a:r>
            <a:endParaRPr lang="en-US">
              <a:ea typeface="+mn-lt"/>
              <a:cs typeface="+mn-lt"/>
            </a:endParaRPr>
          </a:p>
          <a:p>
            <a:pPr algn="just"/>
            <a:r>
              <a:rPr lang="en-US" err="1">
                <a:ea typeface="+mn-lt"/>
                <a:cs typeface="+mn-lt"/>
              </a:rPr>
              <a:t>Visão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Implantação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1890480-94C1-4DE9-AECA-FDDACCF39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343" y="2525244"/>
            <a:ext cx="5421084" cy="339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0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2E73F-2AC5-4A32-A9D8-485912CD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Visão</a:t>
            </a:r>
            <a:r>
              <a:rPr lang="en-US">
                <a:ea typeface="+mj-lt"/>
                <a:cs typeface="+mj-lt"/>
              </a:rPr>
              <a:t> de Caso de </a:t>
            </a:r>
            <a:r>
              <a:rPr lang="en-US" err="1">
                <a:ea typeface="+mj-lt"/>
                <a:cs typeface="+mj-lt"/>
              </a:rPr>
              <a:t>Uso</a:t>
            </a:r>
            <a:endParaRPr lang="pt-PT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350834-E0E8-4CFC-9E4C-EF30E089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6" y="1933575"/>
            <a:ext cx="4951305" cy="42465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Descreve</a:t>
            </a:r>
            <a:r>
              <a:rPr lang="en-US">
                <a:ea typeface="+mn-lt"/>
                <a:cs typeface="+mn-lt"/>
              </a:rPr>
              <a:t> a </a:t>
            </a:r>
            <a:r>
              <a:rPr lang="en-US" err="1">
                <a:ea typeface="+mn-lt"/>
                <a:cs typeface="+mn-lt"/>
              </a:rPr>
              <a:t>funcionalidade</a:t>
            </a:r>
            <a:r>
              <a:rPr lang="en-US">
                <a:ea typeface="+mn-lt"/>
                <a:cs typeface="+mn-lt"/>
              </a:rPr>
              <a:t> do </a:t>
            </a:r>
            <a:r>
              <a:rPr lang="en-US" err="1">
                <a:ea typeface="+mn-lt"/>
                <a:cs typeface="+mn-lt"/>
              </a:rPr>
              <a:t>sistema</a:t>
            </a:r>
            <a:r>
              <a:rPr lang="en-US">
                <a:ea typeface="+mn-lt"/>
                <a:cs typeface="+mn-lt"/>
              </a:rPr>
              <a:t>, as </a:t>
            </a:r>
            <a:r>
              <a:rPr lang="en-US" err="1">
                <a:ea typeface="+mn-lt"/>
                <a:cs typeface="+mn-lt"/>
              </a:rPr>
              <a:t>suas</a:t>
            </a:r>
            <a:r>
              <a:rPr lang="en-US">
                <a:ea typeface="+mn-lt"/>
                <a:cs typeface="+mn-lt"/>
              </a:rPr>
              <a:t> interfaces </a:t>
            </a:r>
            <a:r>
              <a:rPr lang="en-US" err="1">
                <a:ea typeface="+mn-lt"/>
                <a:cs typeface="+mn-lt"/>
              </a:rPr>
              <a:t>externas</a:t>
            </a:r>
            <a:r>
              <a:rPr lang="en-US">
                <a:ea typeface="+mn-lt"/>
                <a:cs typeface="+mn-lt"/>
              </a:rPr>
              <a:t>, e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seus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principais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utilizadores</a:t>
            </a:r>
            <a:r>
              <a:rPr lang="en-US">
                <a:ea typeface="+mn-lt"/>
                <a:cs typeface="+mn-lt"/>
              </a:rPr>
              <a:t>. </a:t>
            </a:r>
            <a:endParaRPr lang="pt-PT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Esta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visão</a:t>
            </a:r>
            <a:r>
              <a:rPr lang="en-US">
                <a:ea typeface="+mn-lt"/>
                <a:cs typeface="+mn-lt"/>
              </a:rPr>
              <a:t> é </a:t>
            </a:r>
            <a:r>
              <a:rPr lang="en-US" err="1">
                <a:ea typeface="+mn-lt"/>
                <a:cs typeface="+mn-lt"/>
              </a:rPr>
              <a:t>obrigatória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quando</a:t>
            </a:r>
            <a:r>
              <a:rPr lang="en-US">
                <a:ea typeface="+mn-lt"/>
                <a:cs typeface="+mn-lt"/>
              </a:rPr>
              <a:t> do </a:t>
            </a:r>
            <a:r>
              <a:rPr lang="en-US" err="1">
                <a:ea typeface="+mn-lt"/>
                <a:cs typeface="+mn-lt"/>
              </a:rPr>
              <a:t>uso</a:t>
            </a:r>
            <a:r>
              <a:rPr lang="en-US">
                <a:ea typeface="+mn-lt"/>
                <a:cs typeface="+mn-lt"/>
              </a:rPr>
              <a:t> das </a:t>
            </a:r>
            <a:r>
              <a:rPr lang="en-US" err="1">
                <a:ea typeface="+mn-lt"/>
                <a:cs typeface="+mn-lt"/>
              </a:rPr>
              <a:t>Visões</a:t>
            </a:r>
            <a:r>
              <a:rPr lang="en-US">
                <a:ea typeface="+mn-lt"/>
                <a:cs typeface="+mn-lt"/>
              </a:rPr>
              <a:t> 4+1, </a:t>
            </a:r>
            <a:r>
              <a:rPr lang="en-US" err="1">
                <a:ea typeface="+mn-lt"/>
                <a:cs typeface="+mn-lt"/>
              </a:rPr>
              <a:t>porque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todos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elementos</a:t>
            </a:r>
            <a:r>
              <a:rPr lang="en-US">
                <a:ea typeface="+mn-lt"/>
                <a:cs typeface="+mn-lt"/>
              </a:rPr>
              <a:t> da </a:t>
            </a:r>
            <a:r>
              <a:rPr lang="en-US" err="1">
                <a:ea typeface="+mn-lt"/>
                <a:cs typeface="+mn-lt"/>
              </a:rPr>
              <a:t>arquitetura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devem</a:t>
            </a:r>
            <a:r>
              <a:rPr lang="en-US">
                <a:ea typeface="+mn-lt"/>
                <a:cs typeface="+mn-lt"/>
              </a:rPr>
              <a:t> ser </a:t>
            </a:r>
            <a:r>
              <a:rPr lang="en-US" err="1">
                <a:ea typeface="+mn-lt"/>
                <a:cs typeface="+mn-lt"/>
              </a:rPr>
              <a:t>derivados</a:t>
            </a:r>
            <a:r>
              <a:rPr lang="en-US">
                <a:ea typeface="+mn-lt"/>
                <a:cs typeface="+mn-lt"/>
              </a:rPr>
              <a:t> dos </a:t>
            </a:r>
            <a:r>
              <a:rPr lang="en-US" err="1">
                <a:ea typeface="+mn-lt"/>
                <a:cs typeface="+mn-lt"/>
              </a:rPr>
              <a:t>requisitos</a:t>
            </a:r>
            <a:r>
              <a:rPr lang="en-US">
                <a:ea typeface="+mn-lt"/>
                <a:cs typeface="+mn-lt"/>
              </a:rPr>
              <a:t>.</a:t>
            </a:r>
            <a:endParaRPr lang="pt-PT">
              <a:ea typeface="+mn-lt"/>
              <a:cs typeface="+mn-lt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C3D31110-97C8-476C-A5E0-BCD550E54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125043"/>
            <a:ext cx="4807287" cy="325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2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4DE1C-766C-45A2-9B43-31E2AD12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pt-PT"/>
              <a:t>Visão Lógica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8F02011-FF74-49EA-BF83-E6528D01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801559" cy="42465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Descreve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como</a:t>
            </a:r>
            <a:r>
              <a:rPr lang="en-US">
                <a:ea typeface="+mn-lt"/>
                <a:cs typeface="+mn-lt"/>
              </a:rPr>
              <a:t> o </a:t>
            </a:r>
            <a:r>
              <a:rPr lang="en-US" err="1">
                <a:ea typeface="+mn-lt"/>
                <a:cs typeface="+mn-lt"/>
              </a:rPr>
              <a:t>sistema</a:t>
            </a:r>
            <a:r>
              <a:rPr lang="en-US">
                <a:ea typeface="+mn-lt"/>
                <a:cs typeface="+mn-lt"/>
              </a:rPr>
              <a:t> é </a:t>
            </a:r>
            <a:r>
              <a:rPr lang="en-US" err="1">
                <a:ea typeface="+mn-lt"/>
                <a:cs typeface="+mn-lt"/>
              </a:rPr>
              <a:t>estruturado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termos</a:t>
            </a:r>
            <a:r>
              <a:rPr lang="en-US">
                <a:ea typeface="+mn-lt"/>
                <a:cs typeface="+mn-lt"/>
              </a:rPr>
              <a:t> de </a:t>
            </a:r>
            <a:r>
              <a:rPr lang="en-US" err="1">
                <a:ea typeface="+mn-lt"/>
                <a:cs typeface="+mn-lt"/>
              </a:rPr>
              <a:t>unidades</a:t>
            </a:r>
            <a:r>
              <a:rPr lang="en-US">
                <a:ea typeface="+mn-lt"/>
                <a:cs typeface="+mn-lt"/>
              </a:rPr>
              <a:t> de </a:t>
            </a:r>
            <a:r>
              <a:rPr lang="en-US" err="1">
                <a:ea typeface="+mn-lt"/>
                <a:cs typeface="+mn-lt"/>
              </a:rPr>
              <a:t>implementação</a:t>
            </a:r>
            <a:r>
              <a:rPr lang="en-US">
                <a:ea typeface="+mn-lt"/>
                <a:cs typeface="+mn-lt"/>
              </a:rPr>
              <a:t>.</a:t>
            </a:r>
            <a:endParaRPr lang="pt-PT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elementos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são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pacotes</a:t>
            </a:r>
            <a:r>
              <a:rPr lang="en-US">
                <a:ea typeface="+mn-lt"/>
                <a:cs typeface="+mn-lt"/>
              </a:rPr>
              <a:t>, classes e interfaces. </a:t>
            </a:r>
            <a:endParaRPr lang="pt-PT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O </a:t>
            </a:r>
            <a:r>
              <a:rPr lang="en-US" err="1">
                <a:ea typeface="+mn-lt"/>
                <a:cs typeface="+mn-lt"/>
              </a:rPr>
              <a:t>relacionamento</a:t>
            </a:r>
            <a:r>
              <a:rPr lang="en-US">
                <a:ea typeface="+mn-lt"/>
                <a:cs typeface="+mn-lt"/>
              </a:rPr>
              <a:t> entre 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elementos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mostra</a:t>
            </a:r>
            <a:r>
              <a:rPr lang="en-US">
                <a:ea typeface="+mn-lt"/>
                <a:cs typeface="+mn-lt"/>
              </a:rPr>
              <a:t> as </a:t>
            </a:r>
            <a:r>
              <a:rPr lang="en-US" err="1">
                <a:ea typeface="+mn-lt"/>
                <a:cs typeface="+mn-lt"/>
              </a:rPr>
              <a:t>dependências</a:t>
            </a:r>
            <a:r>
              <a:rPr lang="en-US">
                <a:ea typeface="+mn-lt"/>
                <a:cs typeface="+mn-lt"/>
              </a:rPr>
              <a:t>, as </a:t>
            </a:r>
            <a:r>
              <a:rPr lang="en-US" err="1">
                <a:ea typeface="+mn-lt"/>
                <a:cs typeface="+mn-lt"/>
              </a:rPr>
              <a:t>realizações</a:t>
            </a:r>
            <a:r>
              <a:rPr lang="en-US">
                <a:ea typeface="+mn-lt"/>
                <a:cs typeface="+mn-lt"/>
              </a:rPr>
              <a:t> de interface, 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relacionamentos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parte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todo</a:t>
            </a:r>
            <a:r>
              <a:rPr lang="en-US">
                <a:ea typeface="+mn-lt"/>
                <a:cs typeface="+mn-lt"/>
              </a:rPr>
              <a:t> e </a:t>
            </a:r>
            <a:r>
              <a:rPr lang="en-US" err="1">
                <a:ea typeface="+mn-lt"/>
                <a:cs typeface="+mn-lt"/>
              </a:rPr>
              <a:t>assim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por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diante</a:t>
            </a:r>
            <a:r>
              <a:rPr lang="en-US">
                <a:ea typeface="+mn-lt"/>
                <a:cs typeface="+mn-lt"/>
              </a:rPr>
              <a:t>. </a:t>
            </a:r>
            <a:endParaRPr lang="pt-PT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Nota: </a:t>
            </a:r>
            <a:r>
              <a:rPr lang="en-US" err="1">
                <a:ea typeface="+mn-lt"/>
                <a:cs typeface="+mn-lt"/>
              </a:rPr>
              <a:t>Esta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visão</a:t>
            </a:r>
            <a:r>
              <a:rPr lang="en-US">
                <a:ea typeface="+mn-lt"/>
                <a:cs typeface="+mn-lt"/>
              </a:rPr>
              <a:t> é </a:t>
            </a:r>
            <a:r>
              <a:rPr lang="en-US" err="1">
                <a:ea typeface="+mn-lt"/>
                <a:cs typeface="+mn-lt"/>
              </a:rPr>
              <a:t>obrigatória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quando</a:t>
            </a:r>
            <a:r>
              <a:rPr lang="en-US">
                <a:ea typeface="+mn-lt"/>
                <a:cs typeface="+mn-lt"/>
              </a:rPr>
              <a:t> do </a:t>
            </a:r>
            <a:r>
              <a:rPr lang="en-US" err="1">
                <a:ea typeface="+mn-lt"/>
                <a:cs typeface="+mn-lt"/>
              </a:rPr>
              <a:t>uso</a:t>
            </a:r>
            <a:r>
              <a:rPr lang="en-US">
                <a:ea typeface="+mn-lt"/>
                <a:cs typeface="+mn-lt"/>
              </a:rPr>
              <a:t> das </a:t>
            </a:r>
            <a:r>
              <a:rPr lang="en-US" err="1">
                <a:ea typeface="+mn-lt"/>
                <a:cs typeface="+mn-lt"/>
              </a:rPr>
              <a:t>Visões</a:t>
            </a:r>
            <a:r>
              <a:rPr lang="en-US">
                <a:ea typeface="+mn-lt"/>
                <a:cs typeface="+mn-lt"/>
              </a:rPr>
              <a:t> 4+1 da </a:t>
            </a:r>
            <a:r>
              <a:rPr lang="en-US" err="1">
                <a:ea typeface="+mn-lt"/>
                <a:cs typeface="+mn-lt"/>
              </a:rPr>
              <a:t>Arquitetura</a:t>
            </a:r>
            <a:r>
              <a:rPr lang="en-US">
                <a:ea typeface="+mn-lt"/>
                <a:cs typeface="+mn-lt"/>
              </a:rPr>
              <a:t> de Software.</a:t>
            </a:r>
            <a:endParaRPr lang="pt-PT">
              <a:ea typeface="+mn-lt"/>
              <a:cs typeface="+mn-lt"/>
            </a:endParaRPr>
          </a:p>
          <a:p>
            <a:endParaRPr lang="pt-PT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C78DD9A8-4A83-481D-B441-C8A317BFD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452805"/>
            <a:ext cx="4807287" cy="26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21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6D76C-3D63-49D5-8093-91BC601A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pt-PT"/>
              <a:t>Visão de Implementação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3BE4BE-CED3-4923-8C08-46A87DFA7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47" y="1971675"/>
            <a:ext cx="5439734" cy="42465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Descreve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como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artefatos</a:t>
            </a:r>
            <a:r>
              <a:rPr lang="en-US">
                <a:ea typeface="+mn-lt"/>
                <a:cs typeface="+mn-lt"/>
              </a:rPr>
              <a:t> de </a:t>
            </a:r>
            <a:r>
              <a:rPr lang="en-US" err="1">
                <a:ea typeface="+mn-lt"/>
                <a:cs typeface="+mn-lt"/>
              </a:rPr>
              <a:t>desenvolvimento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estão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organizados</a:t>
            </a:r>
            <a:r>
              <a:rPr lang="en-US">
                <a:ea typeface="+mn-lt"/>
                <a:cs typeface="+mn-lt"/>
              </a:rPr>
              <a:t> no </a:t>
            </a:r>
            <a:r>
              <a:rPr lang="en-US" err="1">
                <a:ea typeface="+mn-lt"/>
                <a:cs typeface="+mn-lt"/>
              </a:rPr>
              <a:t>sistema</a:t>
            </a:r>
            <a:r>
              <a:rPr lang="en-US">
                <a:ea typeface="+mn-lt"/>
                <a:cs typeface="+mn-lt"/>
              </a:rPr>
              <a:t> de </a:t>
            </a:r>
            <a:r>
              <a:rPr lang="en-US" err="1">
                <a:ea typeface="+mn-lt"/>
                <a:cs typeface="+mn-lt"/>
              </a:rPr>
              <a:t>arquivos</a:t>
            </a:r>
            <a:r>
              <a:rPr lang="en-US">
                <a:ea typeface="+mn-lt"/>
                <a:cs typeface="+mn-lt"/>
              </a:rPr>
              <a:t>. </a:t>
            </a:r>
            <a:endParaRPr lang="pt-PT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elementos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são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arquivos</a:t>
            </a:r>
            <a:r>
              <a:rPr lang="en-US">
                <a:ea typeface="+mn-lt"/>
                <a:cs typeface="+mn-lt"/>
              </a:rPr>
              <a:t> e </a:t>
            </a:r>
            <a:r>
              <a:rPr lang="en-US" err="1">
                <a:ea typeface="+mn-lt"/>
                <a:cs typeface="+mn-lt"/>
              </a:rPr>
              <a:t>diretórios</a:t>
            </a:r>
            <a:r>
              <a:rPr lang="en-US">
                <a:ea typeface="+mn-lt"/>
                <a:cs typeface="+mn-lt"/>
              </a:rPr>
              <a:t> (</a:t>
            </a:r>
            <a:r>
              <a:rPr lang="en-US" err="1">
                <a:ea typeface="+mn-lt"/>
                <a:cs typeface="+mn-lt"/>
              </a:rPr>
              <a:t>quaisquer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itens</a:t>
            </a:r>
            <a:r>
              <a:rPr lang="en-US">
                <a:ea typeface="+mn-lt"/>
                <a:cs typeface="+mn-lt"/>
              </a:rPr>
              <a:t> de </a:t>
            </a:r>
            <a:r>
              <a:rPr lang="en-US" err="1">
                <a:ea typeface="+mn-lt"/>
                <a:cs typeface="+mn-lt"/>
              </a:rPr>
              <a:t>configuração</a:t>
            </a:r>
            <a:r>
              <a:rPr lang="en-US">
                <a:ea typeface="+mn-lt"/>
                <a:cs typeface="+mn-lt"/>
              </a:rPr>
              <a:t>). </a:t>
            </a:r>
            <a:endParaRPr lang="pt-PT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Isto </a:t>
            </a:r>
            <a:r>
              <a:rPr lang="en-US" err="1">
                <a:ea typeface="+mn-lt"/>
                <a:cs typeface="+mn-lt"/>
              </a:rPr>
              <a:t>inclui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artefatos</a:t>
            </a:r>
            <a:r>
              <a:rPr lang="en-US">
                <a:ea typeface="+mn-lt"/>
                <a:cs typeface="+mn-lt"/>
              </a:rPr>
              <a:t> de </a:t>
            </a:r>
            <a:r>
              <a:rPr lang="en-US" err="1">
                <a:ea typeface="+mn-lt"/>
                <a:cs typeface="+mn-lt"/>
              </a:rPr>
              <a:t>desenvolvimento</a:t>
            </a:r>
            <a:r>
              <a:rPr lang="en-US">
                <a:ea typeface="+mn-lt"/>
                <a:cs typeface="+mn-lt"/>
              </a:rPr>
              <a:t> e 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artefatos</a:t>
            </a:r>
            <a:r>
              <a:rPr lang="en-US">
                <a:ea typeface="+mn-lt"/>
                <a:cs typeface="+mn-lt"/>
              </a:rPr>
              <a:t> de </a:t>
            </a:r>
            <a:r>
              <a:rPr lang="en-US" err="1">
                <a:ea typeface="+mn-lt"/>
                <a:cs typeface="+mn-lt"/>
              </a:rPr>
              <a:t>implantação</a:t>
            </a:r>
            <a:r>
              <a:rPr lang="en-US">
                <a:ea typeface="+mn-lt"/>
                <a:cs typeface="+mn-lt"/>
              </a:rPr>
              <a:t>. </a:t>
            </a:r>
            <a:endParaRPr lang="pt-PT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Esta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visão</a:t>
            </a:r>
            <a:r>
              <a:rPr lang="en-US">
                <a:ea typeface="+mn-lt"/>
                <a:cs typeface="+mn-lt"/>
              </a:rPr>
              <a:t> é </a:t>
            </a:r>
            <a:r>
              <a:rPr lang="en-US" err="1">
                <a:ea typeface="+mn-lt"/>
                <a:cs typeface="+mn-lt"/>
              </a:rPr>
              <a:t>opcional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quando</a:t>
            </a:r>
            <a:r>
              <a:rPr lang="en-US">
                <a:ea typeface="+mn-lt"/>
                <a:cs typeface="+mn-lt"/>
              </a:rPr>
              <a:t> do </a:t>
            </a:r>
            <a:r>
              <a:rPr lang="en-US" err="1">
                <a:ea typeface="+mn-lt"/>
                <a:cs typeface="+mn-lt"/>
              </a:rPr>
              <a:t>uso</a:t>
            </a:r>
            <a:r>
              <a:rPr lang="en-US">
                <a:ea typeface="+mn-lt"/>
                <a:cs typeface="+mn-lt"/>
              </a:rPr>
              <a:t> das </a:t>
            </a:r>
            <a:r>
              <a:rPr lang="en-US" err="1">
                <a:ea typeface="+mn-lt"/>
                <a:cs typeface="+mn-lt"/>
              </a:rPr>
              <a:t>Visões</a:t>
            </a:r>
            <a:r>
              <a:rPr lang="en-US">
                <a:ea typeface="+mn-lt"/>
                <a:cs typeface="+mn-lt"/>
              </a:rPr>
              <a:t> 4+1.</a:t>
            </a:r>
            <a:endParaRPr lang="pt-PT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2E4B4EB-C93B-46D0-983A-63A2C9E2E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39671"/>
            <a:ext cx="4807287" cy="242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33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1CFD0-10BC-4DB5-8D4D-E7E13F33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pt-PT"/>
              <a:t>Visão de Processo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FC5EC5-2FF5-42A8-AEDD-6F00046A7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100" err="1">
                <a:ea typeface="+mn-lt"/>
                <a:cs typeface="+mn-lt"/>
              </a:rPr>
              <a:t>Descreve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como</a:t>
            </a:r>
            <a:r>
              <a:rPr lang="en-US" sz="1100">
                <a:ea typeface="+mn-lt"/>
                <a:cs typeface="+mn-lt"/>
              </a:rPr>
              <a:t> o </a:t>
            </a:r>
            <a:r>
              <a:rPr lang="en-US" sz="1100" err="1">
                <a:ea typeface="+mn-lt"/>
                <a:cs typeface="+mn-lt"/>
              </a:rPr>
              <a:t>sistema</a:t>
            </a:r>
            <a:r>
              <a:rPr lang="en-US" sz="1100">
                <a:ea typeface="+mn-lt"/>
                <a:cs typeface="+mn-lt"/>
              </a:rPr>
              <a:t> de tempo-de-</a:t>
            </a:r>
            <a:r>
              <a:rPr lang="en-US" sz="1100" err="1">
                <a:ea typeface="+mn-lt"/>
                <a:cs typeface="+mn-lt"/>
              </a:rPr>
              <a:t>execução</a:t>
            </a:r>
            <a:r>
              <a:rPr lang="en-US" sz="1100">
                <a:ea typeface="+mn-lt"/>
                <a:cs typeface="+mn-lt"/>
              </a:rPr>
              <a:t> é </a:t>
            </a:r>
            <a:r>
              <a:rPr lang="en-US" sz="1100" err="1">
                <a:ea typeface="+mn-lt"/>
                <a:cs typeface="+mn-lt"/>
              </a:rPr>
              <a:t>estruturado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na</a:t>
            </a:r>
            <a:r>
              <a:rPr lang="en-US" sz="1100">
                <a:ea typeface="+mn-lt"/>
                <a:cs typeface="+mn-lt"/>
              </a:rPr>
              <a:t> forma de um conjunto de </a:t>
            </a:r>
            <a:r>
              <a:rPr lang="en-US" sz="1100" err="1">
                <a:ea typeface="+mn-lt"/>
                <a:cs typeface="+mn-lt"/>
              </a:rPr>
              <a:t>elementos</a:t>
            </a:r>
            <a:r>
              <a:rPr lang="en-US" sz="1100">
                <a:ea typeface="+mn-lt"/>
                <a:cs typeface="+mn-lt"/>
              </a:rPr>
              <a:t> que </a:t>
            </a:r>
            <a:r>
              <a:rPr lang="en-US" sz="1100" err="1">
                <a:ea typeface="+mn-lt"/>
                <a:cs typeface="+mn-lt"/>
              </a:rPr>
              <a:t>têm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interações</a:t>
            </a:r>
            <a:r>
              <a:rPr lang="en-US" sz="1100">
                <a:ea typeface="+mn-lt"/>
                <a:cs typeface="+mn-lt"/>
              </a:rPr>
              <a:t> e </a:t>
            </a:r>
            <a:r>
              <a:rPr lang="en-US" sz="1100" err="1">
                <a:ea typeface="+mn-lt"/>
                <a:cs typeface="+mn-lt"/>
              </a:rPr>
              <a:t>comportamento</a:t>
            </a:r>
            <a:r>
              <a:rPr lang="en-US" sz="1100">
                <a:ea typeface="+mn-lt"/>
                <a:cs typeface="+mn-lt"/>
              </a:rPr>
              <a:t> de tempo-de-</a:t>
            </a:r>
            <a:r>
              <a:rPr lang="en-US" sz="1100" err="1">
                <a:ea typeface="+mn-lt"/>
                <a:cs typeface="+mn-lt"/>
              </a:rPr>
              <a:t>execução</a:t>
            </a:r>
            <a:r>
              <a:rPr lang="en-US" sz="1100">
                <a:ea typeface="+mn-lt"/>
                <a:cs typeface="+mn-lt"/>
              </a:rPr>
              <a:t>. </a:t>
            </a:r>
            <a:endParaRPr lang="pt-PT" sz="1100">
              <a:ea typeface="+mn-lt"/>
              <a:cs typeface="+mn-lt"/>
            </a:endParaRPr>
          </a:p>
          <a:p>
            <a:r>
              <a:rPr lang="en-US" sz="1100">
                <a:ea typeface="+mn-lt"/>
                <a:cs typeface="+mn-lt"/>
              </a:rPr>
              <a:t>A </a:t>
            </a:r>
            <a:r>
              <a:rPr lang="en-US" sz="1100" err="1">
                <a:ea typeface="+mn-lt"/>
                <a:cs typeface="+mn-lt"/>
              </a:rPr>
              <a:t>estrutura</a:t>
            </a:r>
            <a:r>
              <a:rPr lang="en-US" sz="1100">
                <a:ea typeface="+mn-lt"/>
                <a:cs typeface="+mn-lt"/>
              </a:rPr>
              <a:t> de tempo-de-</a:t>
            </a:r>
            <a:r>
              <a:rPr lang="en-US" sz="1100" err="1">
                <a:ea typeface="+mn-lt"/>
                <a:cs typeface="+mn-lt"/>
              </a:rPr>
              <a:t>execução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normalmente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tem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pouca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semelhança</a:t>
            </a:r>
            <a:r>
              <a:rPr lang="en-US" sz="1100">
                <a:ea typeface="+mn-lt"/>
                <a:cs typeface="+mn-lt"/>
              </a:rPr>
              <a:t> com a </a:t>
            </a:r>
            <a:r>
              <a:rPr lang="en-US" sz="1100" err="1">
                <a:ea typeface="+mn-lt"/>
                <a:cs typeface="+mn-lt"/>
              </a:rPr>
              <a:t>estrutura</a:t>
            </a:r>
            <a:r>
              <a:rPr lang="en-US" sz="1100">
                <a:ea typeface="+mn-lt"/>
                <a:cs typeface="+mn-lt"/>
              </a:rPr>
              <a:t> de </a:t>
            </a:r>
            <a:r>
              <a:rPr lang="en-US" sz="1100" err="1">
                <a:ea typeface="+mn-lt"/>
                <a:cs typeface="+mn-lt"/>
              </a:rPr>
              <a:t>código</a:t>
            </a:r>
            <a:r>
              <a:rPr lang="en-US" sz="1100">
                <a:ea typeface="+mn-lt"/>
                <a:cs typeface="+mn-lt"/>
              </a:rPr>
              <a:t>. </a:t>
            </a:r>
            <a:endParaRPr lang="pt-PT" sz="1100">
              <a:ea typeface="+mn-lt"/>
              <a:cs typeface="+mn-lt"/>
            </a:endParaRPr>
          </a:p>
          <a:p>
            <a:r>
              <a:rPr lang="en-US" sz="1100" err="1">
                <a:ea typeface="+mn-lt"/>
                <a:cs typeface="+mn-lt"/>
              </a:rPr>
              <a:t>Consiste</a:t>
            </a:r>
            <a:r>
              <a:rPr lang="en-US" sz="1100">
                <a:ea typeface="+mn-lt"/>
                <a:cs typeface="+mn-lt"/>
              </a:rPr>
              <a:t> de redes de </a:t>
            </a:r>
            <a:r>
              <a:rPr lang="en-US" sz="1100" err="1">
                <a:ea typeface="+mn-lt"/>
                <a:cs typeface="+mn-lt"/>
              </a:rPr>
              <a:t>comutação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rápida</a:t>
            </a:r>
            <a:r>
              <a:rPr lang="en-US" sz="1100">
                <a:ea typeface="+mn-lt"/>
                <a:cs typeface="+mn-lt"/>
              </a:rPr>
              <a:t> de </a:t>
            </a:r>
            <a:r>
              <a:rPr lang="en-US" sz="1100" err="1">
                <a:ea typeface="+mn-lt"/>
                <a:cs typeface="+mn-lt"/>
              </a:rPr>
              <a:t>objetos</a:t>
            </a:r>
            <a:r>
              <a:rPr lang="en-US" sz="1100">
                <a:ea typeface="+mn-lt"/>
                <a:cs typeface="+mn-lt"/>
              </a:rPr>
              <a:t> de </a:t>
            </a:r>
            <a:r>
              <a:rPr lang="en-US" sz="1100" err="1">
                <a:ea typeface="+mn-lt"/>
                <a:cs typeface="+mn-lt"/>
              </a:rPr>
              <a:t>comunicação</a:t>
            </a:r>
            <a:r>
              <a:rPr lang="en-US" sz="1100">
                <a:ea typeface="+mn-lt"/>
                <a:cs typeface="+mn-lt"/>
              </a:rPr>
              <a:t>. </a:t>
            </a:r>
            <a:endParaRPr lang="pt-PT" sz="1100">
              <a:ea typeface="+mn-lt"/>
              <a:cs typeface="+mn-lt"/>
            </a:endParaRPr>
          </a:p>
          <a:p>
            <a:r>
              <a:rPr lang="en-US" sz="1100" err="1">
                <a:ea typeface="+mn-lt"/>
                <a:cs typeface="+mn-lt"/>
              </a:rPr>
              <a:t>Os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elementos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são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componentes</a:t>
            </a:r>
            <a:r>
              <a:rPr lang="en-US" sz="1100">
                <a:ea typeface="+mn-lt"/>
                <a:cs typeface="+mn-lt"/>
              </a:rPr>
              <a:t> que </a:t>
            </a:r>
            <a:r>
              <a:rPr lang="en-US" sz="1100" err="1">
                <a:ea typeface="+mn-lt"/>
                <a:cs typeface="+mn-lt"/>
              </a:rPr>
              <a:t>têm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presença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em</a:t>
            </a:r>
            <a:r>
              <a:rPr lang="en-US" sz="1100">
                <a:ea typeface="+mn-lt"/>
                <a:cs typeface="+mn-lt"/>
              </a:rPr>
              <a:t> tempo de </a:t>
            </a:r>
            <a:r>
              <a:rPr lang="en-US" sz="1100" err="1">
                <a:ea typeface="+mn-lt"/>
                <a:cs typeface="+mn-lt"/>
              </a:rPr>
              <a:t>execução</a:t>
            </a:r>
            <a:r>
              <a:rPr lang="en-US" sz="1100">
                <a:ea typeface="+mn-lt"/>
                <a:cs typeface="+mn-lt"/>
              </a:rPr>
              <a:t> (</a:t>
            </a:r>
            <a:r>
              <a:rPr lang="en-US" sz="1100" err="1">
                <a:ea typeface="+mn-lt"/>
                <a:cs typeface="+mn-lt"/>
              </a:rPr>
              <a:t>processos</a:t>
            </a:r>
            <a:r>
              <a:rPr lang="en-US" sz="1100">
                <a:ea typeface="+mn-lt"/>
                <a:cs typeface="+mn-lt"/>
              </a:rPr>
              <a:t>, threads, DLLs, </a:t>
            </a:r>
            <a:r>
              <a:rPr lang="en-US" sz="1100" err="1">
                <a:ea typeface="+mn-lt"/>
                <a:cs typeface="+mn-lt"/>
              </a:rPr>
              <a:t>etc</a:t>
            </a:r>
            <a:r>
              <a:rPr lang="en-US" sz="1100">
                <a:ea typeface="+mn-lt"/>
                <a:cs typeface="+mn-lt"/>
              </a:rPr>
              <a:t>), data stores, e </a:t>
            </a:r>
            <a:r>
              <a:rPr lang="en-US" sz="1100" err="1">
                <a:ea typeface="+mn-lt"/>
                <a:cs typeface="+mn-lt"/>
              </a:rPr>
              <a:t>conectores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complexos</a:t>
            </a:r>
            <a:r>
              <a:rPr lang="en-US" sz="1100">
                <a:ea typeface="+mn-lt"/>
                <a:cs typeface="+mn-lt"/>
              </a:rPr>
              <a:t>, tais </a:t>
            </a:r>
            <a:r>
              <a:rPr lang="en-US" sz="1100" err="1">
                <a:ea typeface="+mn-lt"/>
                <a:cs typeface="+mn-lt"/>
              </a:rPr>
              <a:t>como</a:t>
            </a:r>
            <a:r>
              <a:rPr lang="en-US" sz="1100">
                <a:ea typeface="+mn-lt"/>
                <a:cs typeface="+mn-lt"/>
              </a:rPr>
              <a:t> queues. A </a:t>
            </a:r>
            <a:r>
              <a:rPr lang="en-US" sz="1100" err="1">
                <a:ea typeface="+mn-lt"/>
                <a:cs typeface="+mn-lt"/>
              </a:rPr>
              <a:t>interação</a:t>
            </a:r>
            <a:r>
              <a:rPr lang="en-US" sz="1100">
                <a:ea typeface="+mn-lt"/>
                <a:cs typeface="+mn-lt"/>
              </a:rPr>
              <a:t> entre </a:t>
            </a:r>
            <a:r>
              <a:rPr lang="en-US" sz="1100" err="1">
                <a:ea typeface="+mn-lt"/>
                <a:cs typeface="+mn-lt"/>
              </a:rPr>
              <a:t>os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elementos</a:t>
            </a:r>
            <a:r>
              <a:rPr lang="en-US" sz="1100">
                <a:ea typeface="+mn-lt"/>
                <a:cs typeface="+mn-lt"/>
              </a:rPr>
              <a:t> varia, de </a:t>
            </a:r>
            <a:r>
              <a:rPr lang="en-US" sz="1100" err="1">
                <a:ea typeface="+mn-lt"/>
                <a:cs typeface="+mn-lt"/>
              </a:rPr>
              <a:t>acordo</a:t>
            </a:r>
            <a:r>
              <a:rPr lang="en-US" sz="1100">
                <a:ea typeface="+mn-lt"/>
                <a:cs typeface="+mn-lt"/>
              </a:rPr>
              <a:t> com a </a:t>
            </a:r>
            <a:r>
              <a:rPr lang="en-US" sz="1100" err="1">
                <a:ea typeface="+mn-lt"/>
                <a:cs typeface="+mn-lt"/>
              </a:rPr>
              <a:t>tecnologia</a:t>
            </a:r>
            <a:r>
              <a:rPr lang="en-US" sz="1100">
                <a:ea typeface="+mn-lt"/>
                <a:cs typeface="+mn-lt"/>
              </a:rPr>
              <a:t>. </a:t>
            </a:r>
            <a:r>
              <a:rPr lang="en-US" sz="1100" err="1">
                <a:ea typeface="+mn-lt"/>
                <a:cs typeface="+mn-lt"/>
              </a:rPr>
              <a:t>Esta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visão</a:t>
            </a:r>
            <a:r>
              <a:rPr lang="en-US" sz="1100">
                <a:ea typeface="+mn-lt"/>
                <a:cs typeface="+mn-lt"/>
              </a:rPr>
              <a:t> é </a:t>
            </a:r>
            <a:r>
              <a:rPr lang="en-US" sz="1100" err="1">
                <a:ea typeface="+mn-lt"/>
                <a:cs typeface="+mn-lt"/>
              </a:rPr>
              <a:t>útil</a:t>
            </a:r>
            <a:r>
              <a:rPr lang="en-US" sz="1100">
                <a:ea typeface="+mn-lt"/>
                <a:cs typeface="+mn-lt"/>
              </a:rPr>
              <a:t> para </a:t>
            </a:r>
            <a:r>
              <a:rPr lang="en-US" sz="1100" err="1">
                <a:ea typeface="+mn-lt"/>
                <a:cs typeface="+mn-lt"/>
              </a:rPr>
              <a:t>pensarmos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sobre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os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atributos</a:t>
            </a:r>
            <a:r>
              <a:rPr lang="en-US" sz="1100">
                <a:ea typeface="+mn-lt"/>
                <a:cs typeface="+mn-lt"/>
              </a:rPr>
              <a:t> de </a:t>
            </a:r>
            <a:r>
              <a:rPr lang="en-US" sz="1100" err="1">
                <a:ea typeface="+mn-lt"/>
                <a:cs typeface="+mn-lt"/>
              </a:rPr>
              <a:t>qualidade</a:t>
            </a:r>
            <a:r>
              <a:rPr lang="en-US" sz="1100">
                <a:ea typeface="+mn-lt"/>
                <a:cs typeface="+mn-lt"/>
              </a:rPr>
              <a:t> do </a:t>
            </a:r>
            <a:r>
              <a:rPr lang="en-US" sz="1100" err="1">
                <a:ea typeface="+mn-lt"/>
                <a:cs typeface="+mn-lt"/>
              </a:rPr>
              <a:t>sistema</a:t>
            </a:r>
            <a:r>
              <a:rPr lang="en-US" sz="1100">
                <a:ea typeface="+mn-lt"/>
                <a:cs typeface="+mn-lt"/>
              </a:rPr>
              <a:t> de tempo-de-</a:t>
            </a:r>
            <a:r>
              <a:rPr lang="en-US" sz="1100" err="1">
                <a:ea typeface="+mn-lt"/>
                <a:cs typeface="+mn-lt"/>
              </a:rPr>
              <a:t>execução</a:t>
            </a:r>
            <a:r>
              <a:rPr lang="en-US" sz="1100">
                <a:ea typeface="+mn-lt"/>
                <a:cs typeface="+mn-lt"/>
              </a:rPr>
              <a:t>, tais </a:t>
            </a:r>
            <a:r>
              <a:rPr lang="en-US" sz="1100" err="1">
                <a:ea typeface="+mn-lt"/>
                <a:cs typeface="+mn-lt"/>
              </a:rPr>
              <a:t>como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desempenho</a:t>
            </a:r>
            <a:r>
              <a:rPr lang="en-US" sz="1100">
                <a:ea typeface="+mn-lt"/>
                <a:cs typeface="+mn-lt"/>
              </a:rPr>
              <a:t> e </a:t>
            </a:r>
            <a:r>
              <a:rPr lang="en-US" sz="1100" err="1">
                <a:ea typeface="+mn-lt"/>
                <a:cs typeface="+mn-lt"/>
              </a:rPr>
              <a:t>confiabilidade</a:t>
            </a:r>
            <a:r>
              <a:rPr lang="en-US" sz="1100">
                <a:ea typeface="+mn-lt"/>
                <a:cs typeface="+mn-lt"/>
              </a:rPr>
              <a:t>. </a:t>
            </a:r>
            <a:r>
              <a:rPr lang="en-US" sz="1100" err="1">
                <a:ea typeface="+mn-lt"/>
                <a:cs typeface="+mn-lt"/>
              </a:rPr>
              <a:t>Esta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visão</a:t>
            </a:r>
            <a:r>
              <a:rPr lang="en-US" sz="1100">
                <a:ea typeface="+mn-lt"/>
                <a:cs typeface="+mn-lt"/>
              </a:rPr>
              <a:t> é </a:t>
            </a:r>
            <a:r>
              <a:rPr lang="en-US" sz="1100" err="1">
                <a:ea typeface="+mn-lt"/>
                <a:cs typeface="+mn-lt"/>
              </a:rPr>
              <a:t>opcional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quando</a:t>
            </a:r>
            <a:r>
              <a:rPr lang="en-US" sz="1100">
                <a:ea typeface="+mn-lt"/>
                <a:cs typeface="+mn-lt"/>
              </a:rPr>
              <a:t> do </a:t>
            </a:r>
            <a:r>
              <a:rPr lang="en-US" sz="1100" err="1">
                <a:ea typeface="+mn-lt"/>
                <a:cs typeface="+mn-lt"/>
              </a:rPr>
              <a:t>uso</a:t>
            </a:r>
            <a:r>
              <a:rPr lang="en-US" sz="1100">
                <a:ea typeface="+mn-lt"/>
                <a:cs typeface="+mn-lt"/>
              </a:rPr>
              <a:t> das </a:t>
            </a:r>
            <a:r>
              <a:rPr lang="en-US" sz="1100" err="1">
                <a:ea typeface="+mn-lt"/>
                <a:cs typeface="+mn-lt"/>
              </a:rPr>
              <a:t>Visões</a:t>
            </a:r>
            <a:r>
              <a:rPr lang="en-US" sz="1100">
                <a:ea typeface="+mn-lt"/>
                <a:cs typeface="+mn-lt"/>
              </a:rPr>
              <a:t> 4+1.</a:t>
            </a:r>
            <a:endParaRPr lang="pt-PT" sz="1100">
              <a:ea typeface="+mn-lt"/>
              <a:cs typeface="+mn-lt"/>
            </a:endParaRPr>
          </a:p>
          <a:p>
            <a:endParaRPr lang="pt-PT" sz="110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020AF2A3-1CAE-4559-B6A6-E15C7ADFF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52" y="1933575"/>
            <a:ext cx="4521580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4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0508-35BF-4DD5-97C6-61460A91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Visão</a:t>
            </a:r>
            <a:r>
              <a:rPr lang="en-US"/>
              <a:t> de </a:t>
            </a:r>
            <a:r>
              <a:rPr lang="en-US" err="1"/>
              <a:t>Implantação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C9F0-1EB7-4AFC-95EE-CB6531FC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815" y="2360762"/>
            <a:ext cx="5976285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Descreve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como</a:t>
            </a:r>
            <a:r>
              <a:rPr lang="en-US">
                <a:ea typeface="+mn-lt"/>
                <a:cs typeface="+mn-lt"/>
              </a:rPr>
              <a:t> o </a:t>
            </a:r>
            <a:r>
              <a:rPr lang="en-US" err="1">
                <a:ea typeface="+mn-lt"/>
                <a:cs typeface="+mn-lt"/>
              </a:rPr>
              <a:t>sistema</a:t>
            </a:r>
            <a:r>
              <a:rPr lang="en-US">
                <a:ea typeface="+mn-lt"/>
                <a:cs typeface="+mn-lt"/>
              </a:rPr>
              <a:t> é </a:t>
            </a:r>
            <a:r>
              <a:rPr lang="en-US" err="1">
                <a:ea typeface="+mn-lt"/>
                <a:cs typeface="+mn-lt"/>
              </a:rPr>
              <a:t>mapeado</a:t>
            </a:r>
            <a:r>
              <a:rPr lang="en-US">
                <a:ea typeface="+mn-lt"/>
                <a:cs typeface="+mn-lt"/>
              </a:rPr>
              <a:t> para o hardware, </a:t>
            </a:r>
            <a:r>
              <a:rPr lang="en-US" err="1">
                <a:ea typeface="+mn-lt"/>
                <a:cs typeface="+mn-lt"/>
              </a:rPr>
              <a:t>contendo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parte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física</a:t>
            </a:r>
            <a:r>
              <a:rPr lang="en-US">
                <a:ea typeface="+mn-lt"/>
                <a:cs typeface="+mn-lt"/>
              </a:rPr>
              <a:t> e a </a:t>
            </a:r>
            <a:r>
              <a:rPr lang="en-US" err="1">
                <a:ea typeface="+mn-lt"/>
                <a:cs typeface="+mn-lt"/>
              </a:rPr>
              <a:t>conexão</a:t>
            </a:r>
            <a:r>
              <a:rPr lang="en-US">
                <a:ea typeface="+mn-lt"/>
                <a:cs typeface="+mn-lt"/>
              </a:rPr>
              <a:t> das </a:t>
            </a:r>
            <a:r>
              <a:rPr lang="en-US" err="1">
                <a:ea typeface="+mn-lt"/>
                <a:cs typeface="+mn-lt"/>
              </a:rPr>
              <a:t>suas</a:t>
            </a:r>
            <a:r>
              <a:rPr lang="en-US">
                <a:ea typeface="+mn-lt"/>
                <a:cs typeface="+mn-lt"/>
              </a:rPr>
              <a:t> sub-</a:t>
            </a:r>
            <a:r>
              <a:rPr lang="en-US" err="1">
                <a:ea typeface="+mn-lt"/>
                <a:cs typeface="+mn-lt"/>
              </a:rPr>
              <a:t>partes</a:t>
            </a:r>
            <a:r>
              <a:rPr lang="en-US">
                <a:ea typeface="+mn-lt"/>
                <a:cs typeface="+mn-lt"/>
              </a:rPr>
              <a:t>. </a:t>
            </a:r>
          </a:p>
          <a:p>
            <a:r>
              <a:rPr lang="en-US" err="1">
                <a:ea typeface="+mn-lt"/>
                <a:cs typeface="+mn-lt"/>
              </a:rPr>
              <a:t>Esta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visão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será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executada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desenvolvedores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integradores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testadores</a:t>
            </a:r>
            <a:r>
              <a:rPr lang="en-US">
                <a:ea typeface="+mn-lt"/>
                <a:cs typeface="+mn-lt"/>
              </a:rPr>
              <a:t>, e </a:t>
            </a:r>
            <a:r>
              <a:rPr lang="en-US" err="1">
                <a:ea typeface="+mn-lt"/>
                <a:cs typeface="+mn-lt"/>
              </a:rPr>
              <a:t>será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representada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pelo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diagrama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implantação</a:t>
            </a:r>
            <a:r>
              <a:rPr lang="en-US">
                <a:ea typeface="+mn-lt"/>
                <a:cs typeface="+mn-lt"/>
              </a:rPr>
              <a:t>, pois </a:t>
            </a:r>
            <a:r>
              <a:rPr lang="en-US" err="1">
                <a:ea typeface="+mn-lt"/>
                <a:cs typeface="+mn-lt"/>
              </a:rPr>
              <a:t>considera</a:t>
            </a:r>
            <a:r>
              <a:rPr lang="en-US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ambiente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desenvolvimento</a:t>
            </a:r>
            <a:r>
              <a:rPr lang="en-US">
                <a:ea typeface="+mn-lt"/>
                <a:cs typeface="+mn-lt"/>
              </a:rPr>
              <a:t>, teste e </a:t>
            </a:r>
            <a:r>
              <a:rPr lang="en-US" err="1">
                <a:ea typeface="+mn-lt"/>
                <a:cs typeface="+mn-lt"/>
              </a:rPr>
              <a:t>produção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r>
              <a:rPr lang="en-US" err="1">
                <a:ea typeface="+mn-lt"/>
                <a:cs typeface="+mn-lt"/>
              </a:rPr>
              <a:t>Esta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visão</a:t>
            </a:r>
            <a:r>
              <a:rPr lang="en-US">
                <a:ea typeface="+mn-lt"/>
                <a:cs typeface="+mn-lt"/>
              </a:rPr>
              <a:t> é </a:t>
            </a:r>
            <a:r>
              <a:rPr lang="en-US" err="1">
                <a:ea typeface="+mn-lt"/>
                <a:cs typeface="+mn-lt"/>
              </a:rPr>
              <a:t>opcional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quando</a:t>
            </a:r>
            <a:r>
              <a:rPr lang="en-US">
                <a:ea typeface="+mn-lt"/>
                <a:cs typeface="+mn-lt"/>
              </a:rPr>
              <a:t> do </a:t>
            </a:r>
            <a:r>
              <a:rPr lang="en-US" err="1">
                <a:ea typeface="+mn-lt"/>
                <a:cs typeface="+mn-lt"/>
              </a:rPr>
              <a:t>uso</a:t>
            </a:r>
            <a:r>
              <a:rPr lang="en-US">
                <a:ea typeface="+mn-lt"/>
                <a:cs typeface="+mn-lt"/>
              </a:rPr>
              <a:t> das </a:t>
            </a:r>
            <a:r>
              <a:rPr lang="en-US" err="1">
                <a:ea typeface="+mn-lt"/>
                <a:cs typeface="+mn-lt"/>
              </a:rPr>
              <a:t>Visões</a:t>
            </a:r>
            <a:r>
              <a:rPr lang="en-US">
                <a:ea typeface="+mn-lt"/>
                <a:cs typeface="+mn-lt"/>
              </a:rPr>
              <a:t> 4+1.</a:t>
            </a:r>
          </a:p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E396220-03CC-4900-A6BE-11F7F7831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531" y="2449741"/>
            <a:ext cx="4094671" cy="207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6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B0DCD-A59A-4B81-8DF6-F11FE876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err="1"/>
              <a:t>Tipos</a:t>
            </a:r>
            <a:r>
              <a:rPr lang="en-US"/>
              <a:t> de arquiteturas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C3DDF5-DF7F-44F5-B461-A11AE1496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014106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08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4272-94A9-4E89-A6BA-F9E77C94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785F-F5CC-4AC5-99BC-F84F20F12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módulos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componentes</a:t>
            </a:r>
            <a:r>
              <a:rPr lang="en-US">
                <a:ea typeface="+mn-lt"/>
                <a:cs typeface="+mn-lt"/>
              </a:rPr>
              <a:t> do software </a:t>
            </a:r>
            <a:r>
              <a:rPr lang="en-US" err="1">
                <a:ea typeface="+mn-lt"/>
                <a:cs typeface="+mn-lt"/>
              </a:rPr>
              <a:t>são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organizados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camadas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funcionalidades</a:t>
            </a:r>
            <a:r>
              <a:rPr lang="en-US">
                <a:ea typeface="+mn-lt"/>
                <a:cs typeface="+mn-lt"/>
              </a:rPr>
              <a:t>, que </a:t>
            </a:r>
            <a:r>
              <a:rPr lang="en-US" err="1">
                <a:ea typeface="+mn-lt"/>
                <a:cs typeface="+mn-lt"/>
              </a:rPr>
              <a:t>podem</a:t>
            </a:r>
            <a:r>
              <a:rPr lang="en-US">
                <a:ea typeface="+mn-lt"/>
                <a:cs typeface="+mn-lt"/>
              </a:rPr>
              <a:t> ser </a:t>
            </a:r>
            <a:r>
              <a:rPr lang="en-US" err="1">
                <a:ea typeface="+mn-lt"/>
                <a:cs typeface="+mn-lt"/>
              </a:rPr>
              <a:t>desconstruídas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diferentes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serviços</a:t>
            </a:r>
            <a:r>
              <a:rPr lang="en-US">
                <a:ea typeface="+mn-lt"/>
                <a:cs typeface="+mn-lt"/>
              </a:rPr>
              <a:t>. Este </a:t>
            </a:r>
            <a:r>
              <a:rPr lang="en-US" err="1">
                <a:ea typeface="+mn-lt"/>
                <a:cs typeface="+mn-lt"/>
              </a:rPr>
              <a:t>padrão</a:t>
            </a:r>
            <a:r>
              <a:rPr lang="en-US">
                <a:ea typeface="+mn-lt"/>
                <a:cs typeface="+mn-lt"/>
              </a:rPr>
              <a:t> é </a:t>
            </a:r>
            <a:r>
              <a:rPr lang="en-US" err="1">
                <a:ea typeface="+mn-lt"/>
                <a:cs typeface="+mn-lt"/>
              </a:rPr>
              <a:t>mais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usado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programas</a:t>
            </a:r>
            <a:r>
              <a:rPr lang="en-US">
                <a:ea typeface="+mn-lt"/>
                <a:cs typeface="+mn-lt"/>
              </a:rPr>
              <a:t> de e-commerce.</a:t>
            </a:r>
            <a:endParaRPr lang="en-US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6104CECB-06F4-4A12-9175-8460BB144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770" y="3043244"/>
            <a:ext cx="6240904" cy="306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2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EA38-8EF0-4CF4-B6DE-12BA01AB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A3D1-5F67-4CA1-A99A-EA9BFE3C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09964"/>
            <a:ext cx="9751967" cy="14802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modelo</a:t>
            </a:r>
            <a:r>
              <a:rPr lang="en-US" dirty="0"/>
              <a:t> client server é </a:t>
            </a:r>
            <a:r>
              <a:rPr lang="en-US" dirty="0" err="1"/>
              <a:t>constituido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servidores</a:t>
            </a:r>
            <a:r>
              <a:rPr lang="en-US" dirty="0"/>
              <a:t> que </a:t>
            </a:r>
            <a:r>
              <a:rPr lang="en-US" dirty="0" err="1"/>
              <a:t>fornecem</a:t>
            </a:r>
            <a:r>
              <a:rPr lang="en-US" dirty="0"/>
              <a:t> um </a:t>
            </a:r>
            <a:r>
              <a:rPr lang="en-US" dirty="0" err="1"/>
              <a:t>recurso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serviço</a:t>
            </a:r>
            <a:r>
              <a:rPr lang="en-US" dirty="0"/>
              <a:t> e </a:t>
            </a:r>
            <a:r>
              <a:rPr lang="en-US" dirty="0" err="1"/>
              <a:t>clientes</a:t>
            </a:r>
            <a:r>
              <a:rPr lang="en-US" dirty="0"/>
              <a:t> que </a:t>
            </a:r>
            <a:r>
              <a:rPr lang="en-US" dirty="0" err="1"/>
              <a:t>requerem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.</a:t>
            </a:r>
          </a:p>
          <a:p>
            <a:r>
              <a:rPr lang="en-US" dirty="0"/>
              <a:t>É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redes </a:t>
            </a:r>
            <a:r>
              <a:rPr lang="en-US" dirty="0" err="1"/>
              <a:t>informáticas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Email e World Wide Web.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9B74095-0612-41DB-BC54-53F762112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382" y="2968278"/>
            <a:ext cx="4634592" cy="374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7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B8DE-B205-4E1E-B109-D505C0C6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940D6-3E78-4103-8625-BEDB13EB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 </a:t>
            </a:r>
            <a:r>
              <a:rPr lang="en-US" err="1">
                <a:ea typeface="+mn-lt"/>
                <a:cs typeface="+mn-lt"/>
              </a:rPr>
              <a:t>padrão</a:t>
            </a:r>
            <a:r>
              <a:rPr lang="en-US">
                <a:ea typeface="+mn-lt"/>
                <a:cs typeface="+mn-lt"/>
              </a:rPr>
              <a:t> MVC </a:t>
            </a:r>
            <a:r>
              <a:rPr lang="en-US" err="1">
                <a:ea typeface="+mn-lt"/>
                <a:cs typeface="+mn-lt"/>
              </a:rPr>
              <a:t>separa</a:t>
            </a:r>
            <a:r>
              <a:rPr lang="en-US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projeto</a:t>
            </a:r>
            <a:r>
              <a:rPr lang="en-US">
                <a:ea typeface="+mn-lt"/>
                <a:cs typeface="+mn-lt"/>
              </a:rPr>
              <a:t> do software 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três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camadas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independentes</a:t>
            </a:r>
            <a:r>
              <a:rPr lang="en-US">
                <a:ea typeface="+mn-lt"/>
                <a:cs typeface="+mn-lt"/>
              </a:rPr>
              <a:t>: o </a:t>
            </a:r>
            <a:r>
              <a:rPr lang="en-US" err="1">
                <a:ea typeface="+mn-lt"/>
                <a:cs typeface="+mn-lt"/>
              </a:rPr>
              <a:t>modelo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manipulação</a:t>
            </a:r>
            <a:r>
              <a:rPr lang="en-US">
                <a:ea typeface="+mn-lt"/>
                <a:cs typeface="+mn-lt"/>
              </a:rPr>
              <a:t> da </a:t>
            </a:r>
            <a:r>
              <a:rPr lang="en-US" err="1">
                <a:ea typeface="+mn-lt"/>
                <a:cs typeface="+mn-lt"/>
              </a:rPr>
              <a:t>lógica</a:t>
            </a:r>
            <a:r>
              <a:rPr lang="en-US">
                <a:ea typeface="+mn-lt"/>
                <a:cs typeface="+mn-lt"/>
              </a:rPr>
              <a:t> de dados), a </a:t>
            </a:r>
            <a:r>
              <a:rPr lang="en-US" err="1">
                <a:ea typeface="+mn-lt"/>
                <a:cs typeface="+mn-lt"/>
              </a:rPr>
              <a:t>visão</a:t>
            </a:r>
            <a:r>
              <a:rPr lang="en-US">
                <a:ea typeface="+mn-lt"/>
                <a:cs typeface="+mn-lt"/>
              </a:rPr>
              <a:t> (a interface do </a:t>
            </a:r>
            <a:r>
              <a:rPr lang="en-US" err="1">
                <a:ea typeface="+mn-lt"/>
                <a:cs typeface="+mn-lt"/>
              </a:rPr>
              <a:t>usuário</a:t>
            </a:r>
            <a:r>
              <a:rPr lang="en-US">
                <a:ea typeface="+mn-lt"/>
                <a:cs typeface="+mn-lt"/>
              </a:rPr>
              <a:t>) e o </a:t>
            </a:r>
            <a:r>
              <a:rPr lang="en-US" err="1">
                <a:ea typeface="+mn-lt"/>
                <a:cs typeface="+mn-lt"/>
              </a:rPr>
              <a:t>controlador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fluxo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aplicação</a:t>
            </a:r>
            <a:r>
              <a:rPr lang="en-US">
                <a:ea typeface="+mn-lt"/>
                <a:cs typeface="+mn-lt"/>
              </a:rPr>
              <a:t>). </a:t>
            </a:r>
            <a:r>
              <a:rPr lang="en-US" err="1">
                <a:ea typeface="+mn-lt"/>
                <a:cs typeface="+mn-lt"/>
              </a:rPr>
              <a:t>Esta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separação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facilita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manutenção</a:t>
            </a:r>
            <a:r>
              <a:rPr lang="en-US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código</a:t>
            </a:r>
            <a:r>
              <a:rPr lang="en-US">
                <a:ea typeface="+mn-lt"/>
                <a:cs typeface="+mn-lt"/>
              </a:rPr>
              <a:t>, que </a:t>
            </a:r>
            <a:r>
              <a:rPr lang="en-US" err="1">
                <a:ea typeface="+mn-lt"/>
                <a:cs typeface="+mn-lt"/>
              </a:rPr>
              <a:t>pode</a:t>
            </a:r>
            <a:r>
              <a:rPr lang="en-US">
                <a:ea typeface="+mn-lt"/>
                <a:cs typeface="+mn-lt"/>
              </a:rPr>
              <a:t> ser </a:t>
            </a:r>
            <a:r>
              <a:rPr lang="en-US" err="1">
                <a:ea typeface="+mn-lt"/>
                <a:cs typeface="+mn-lt"/>
              </a:rPr>
              <a:t>reutilizado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>
                <a:ea typeface="+mn-lt"/>
                <a:cs typeface="+mn-lt"/>
              </a:rPr>
              <a:t> outros </a:t>
            </a:r>
            <a:r>
              <a:rPr lang="en-US" err="1">
                <a:ea typeface="+mn-lt"/>
                <a:cs typeface="+mn-lt"/>
              </a:rPr>
              <a:t>projetos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A5A6A61-EB5C-4BE2-94C6-FBFF51F6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29" y="3136633"/>
            <a:ext cx="3984171" cy="38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2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A06FF-9644-4D2E-BBFF-44E005FB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Microservices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26101A-8260-4361-8B49-7FE640861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ea typeface="+mn-lt"/>
                <a:cs typeface="+mn-lt"/>
              </a:rPr>
              <a:t>O padrão se baseia em múltiplos serviços e componentes para desenvolver uma estrutura modular. </a:t>
            </a:r>
          </a:p>
          <a:p>
            <a:r>
              <a:rPr lang="pt-PT">
                <a:ea typeface="+mn-lt"/>
                <a:cs typeface="+mn-lt"/>
              </a:rPr>
              <a:t>É o modelo preferido dos desenvolvedores e arquitetos de software, por permitir escalabilidade e independência dos módulos, que podem usar diferentes linguagens.</a:t>
            </a:r>
            <a:endParaRPr lang="pt-PT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4B8688D-001C-409A-B211-E0E95C59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334" y="3520701"/>
            <a:ext cx="6653134" cy="318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0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E7C5D-691F-4352-A596-17D0B658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pt-PT" err="1"/>
              <a:t>Pipes-and-filters</a:t>
            </a:r>
            <a:r>
              <a:rPr lang="pt-PT"/>
              <a:t> (PF)</a:t>
            </a:r>
          </a:p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8B549B0-0BB0-4073-809B-895356FFD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ea typeface="+mn-lt"/>
                <a:cs typeface="+mn-lt"/>
              </a:rPr>
              <a:t>Baseada em uma arquitetura linear, o padrão </a:t>
            </a:r>
            <a:r>
              <a:rPr lang="pt-PT" err="1">
                <a:ea typeface="+mn-lt"/>
                <a:cs typeface="+mn-lt"/>
              </a:rPr>
              <a:t>Pipe-and-filter</a:t>
            </a:r>
            <a:r>
              <a:rPr lang="pt-PT">
                <a:ea typeface="+mn-lt"/>
                <a:cs typeface="+mn-lt"/>
              </a:rPr>
              <a:t> usa os componentes computacionais como filtros, que recebem uma entrada, transformam-na a partir de um ou mais algoritmos e geram uma saída para um canal de comunicação. </a:t>
            </a:r>
          </a:p>
          <a:p>
            <a:r>
              <a:rPr lang="pt-PT">
                <a:ea typeface="+mn-lt"/>
                <a:cs typeface="+mn-lt"/>
              </a:rPr>
              <a:t>Alguns exemplos deste tipo de arquitetura de software são o </a:t>
            </a:r>
            <a:r>
              <a:rPr lang="pt-PT" err="1">
                <a:ea typeface="+mn-lt"/>
                <a:cs typeface="+mn-lt"/>
              </a:rPr>
              <a:t>Sheel</a:t>
            </a:r>
            <a:r>
              <a:rPr lang="pt-PT">
                <a:ea typeface="+mn-lt"/>
                <a:cs typeface="+mn-lt"/>
              </a:rPr>
              <a:t> do Linux e os reprodutores de vídeo em diferentes formatos.</a:t>
            </a:r>
            <a:endParaRPr lang="pt-PT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66238A8B-2844-4773-9477-AD5F5517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974" y="4120439"/>
            <a:ext cx="6253396" cy="22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6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A19BD-404F-4F51-B179-EF39A3C8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35722"/>
            <a:ext cx="9692640" cy="1325562"/>
          </a:xfrm>
        </p:spPr>
        <p:txBody>
          <a:bodyPr/>
          <a:lstStyle/>
          <a:p>
            <a:r>
              <a:rPr lang="pt-PT" err="1"/>
              <a:t>Peer</a:t>
            </a:r>
            <a:r>
              <a:rPr lang="pt-PT"/>
              <a:t>-to-</a:t>
            </a:r>
            <a:r>
              <a:rPr lang="pt-PT" err="1"/>
              <a:t>Peer</a:t>
            </a:r>
            <a:r>
              <a:rPr lang="pt-PT"/>
              <a:t> (P2P)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8CDF38-5D6B-487B-BEF1-59D2D0FAB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ea typeface="+mn-lt"/>
                <a:cs typeface="+mn-lt"/>
              </a:rPr>
              <a:t>No </a:t>
            </a:r>
            <a:r>
              <a:rPr lang="pt-PT" err="1">
                <a:ea typeface="+mn-lt"/>
                <a:cs typeface="+mn-lt"/>
              </a:rPr>
              <a:t>Peer</a:t>
            </a:r>
            <a:r>
              <a:rPr lang="pt-PT">
                <a:ea typeface="+mn-lt"/>
                <a:cs typeface="+mn-lt"/>
              </a:rPr>
              <a:t>-to-</a:t>
            </a:r>
            <a:r>
              <a:rPr lang="pt-PT" err="1">
                <a:ea typeface="+mn-lt"/>
                <a:cs typeface="+mn-lt"/>
              </a:rPr>
              <a:t>Peer</a:t>
            </a:r>
            <a:r>
              <a:rPr lang="pt-PT">
                <a:ea typeface="+mn-lt"/>
                <a:cs typeface="+mn-lt"/>
              </a:rPr>
              <a:t>, todos os pares são clientes e servidores, ou seja, cada computador é um provedor de serviços independente de um servidor central.</a:t>
            </a:r>
            <a:endParaRPr lang="pt-PT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DC363CB-CBFA-43E8-9A75-21BC11B2A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187" y="2548875"/>
            <a:ext cx="6115986" cy="417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BCDBF-EE35-4D19-BB07-2CB42E31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Service-Oriented-Architecture</a:t>
            </a:r>
            <a:r>
              <a:rPr lang="pt-PT"/>
              <a:t> (SOA)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F5D22B-F9EB-4336-A16A-D71A1249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ea typeface="+mn-lt"/>
                <a:cs typeface="+mn-lt"/>
              </a:rPr>
              <a:t>O SOA facilita a operação das grandes empresas, pois auxilia na criação do processo de encontrar, definir e gerir os serviços disponibilizados. </a:t>
            </a:r>
          </a:p>
          <a:p>
            <a:r>
              <a:rPr lang="pt-PT">
                <a:ea typeface="+mn-lt"/>
                <a:cs typeface="+mn-lt"/>
              </a:rPr>
              <a:t>O </a:t>
            </a:r>
            <a:r>
              <a:rPr lang="pt-PT" err="1">
                <a:ea typeface="+mn-lt"/>
                <a:cs typeface="+mn-lt"/>
              </a:rPr>
              <a:t>NuBank</a:t>
            </a:r>
            <a:r>
              <a:rPr lang="pt-PT">
                <a:ea typeface="+mn-lt"/>
                <a:cs typeface="+mn-lt"/>
              </a:rPr>
              <a:t> e a Amazon são exemplos de corporações que utilizam este modelo arquitetural.</a:t>
            </a:r>
            <a:endParaRPr lang="pt-PT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ECCDCE3-1C18-47CC-9D72-A128B4926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914" y="2316116"/>
            <a:ext cx="4201885" cy="38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3419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3C8FD778786E43845812CF8A40DF53" ma:contentTypeVersion="2" ma:contentTypeDescription="Create a new document." ma:contentTypeScope="" ma:versionID="bbd93390f655eec99ce150f20a1b03e9">
  <xsd:schema xmlns:xsd="http://www.w3.org/2001/XMLSchema" xmlns:xs="http://www.w3.org/2001/XMLSchema" xmlns:p="http://schemas.microsoft.com/office/2006/metadata/properties" xmlns:ns2="2000501f-fd23-4620-a658-99e1bb11f3ea" targetNamespace="http://schemas.microsoft.com/office/2006/metadata/properties" ma:root="true" ma:fieldsID="304c0bad620ad7a18e7d013683ba53b6" ns2:_="">
    <xsd:import namespace="2000501f-fd23-4620-a658-99e1bb11f3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00501f-fd23-4620-a658-99e1bb11f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751DE7-9843-4DFC-831F-2BD4312DEA9C}"/>
</file>

<file path=customXml/itemProps2.xml><?xml version="1.0" encoding="utf-8"?>
<ds:datastoreItem xmlns:ds="http://schemas.openxmlformats.org/officeDocument/2006/customXml" ds:itemID="{BE10E85D-F726-4075-BCC1-9EA07D7D9D86}"/>
</file>

<file path=customXml/itemProps3.xml><?xml version="1.0" encoding="utf-8"?>
<ds:datastoreItem xmlns:ds="http://schemas.openxmlformats.org/officeDocument/2006/customXml" ds:itemID="{7DB6F12F-6DF6-43CE-9A95-DB9547FEDB7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View</vt:lpstr>
      <vt:lpstr>Tipos e visões arquiteturais</vt:lpstr>
      <vt:lpstr>Tipos de arquiteturas</vt:lpstr>
      <vt:lpstr>Layers</vt:lpstr>
      <vt:lpstr>Client-server</vt:lpstr>
      <vt:lpstr>Model-View-Controller</vt:lpstr>
      <vt:lpstr>Microservices</vt:lpstr>
      <vt:lpstr>Pipes-and-filters (PF) </vt:lpstr>
      <vt:lpstr>Peer-to-Peer (P2P)</vt:lpstr>
      <vt:lpstr>Service-Oriented-Architecture (SOA)</vt:lpstr>
      <vt:lpstr>Publish-Subscribe (Pub/Sub)</vt:lpstr>
      <vt:lpstr>Visões Arquitecturais</vt:lpstr>
      <vt:lpstr>Visão de Caso de Uso</vt:lpstr>
      <vt:lpstr>Visão Lógica</vt:lpstr>
      <vt:lpstr>Visão de Implementação</vt:lpstr>
      <vt:lpstr>Visão de Processo</vt:lpstr>
      <vt:lpstr>Visão de Implantação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517</cp:revision>
  <dcterms:created xsi:type="dcterms:W3CDTF">2021-12-20T19:44:37Z</dcterms:created>
  <dcterms:modified xsi:type="dcterms:W3CDTF">2021-12-20T20:26:46Z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0x010100433C8FD778786E43845812CF8A40DF53</vt:lpwstr>
  </property>
</Properties>
</file>