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sldIdLst>
    <p:sldId id="256" r:id="rId5"/>
    <p:sldId id="261" r:id="rId6"/>
    <p:sldId id="262" r:id="rId7"/>
    <p:sldId id="263" r:id="rId8"/>
    <p:sldId id="264" r:id="rId9"/>
    <p:sldId id="260" r:id="rId10"/>
    <p:sldId id="257" r:id="rId11"/>
    <p:sldId id="259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6463DB-AC00-4BE0-949E-9B5A6339C7DB}" v="2" dt="2022-01-07T01:58:42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nçalo Pinheiro" userId="S::202002513@estudantes.ips.pt::759ff8f4-5845-4b68-8300-12969abcc629" providerId="AD" clId="Web-{F36463DB-AC00-4BE0-949E-9B5A6339C7DB}"/>
    <pc:docChg chg="modSld">
      <pc:chgData name="Gonçalo Pinheiro" userId="S::202002513@estudantes.ips.pt::759ff8f4-5845-4b68-8300-12969abcc629" providerId="AD" clId="Web-{F36463DB-AC00-4BE0-949E-9B5A6339C7DB}" dt="2022-01-07T01:58:42.236" v="1" actId="1076"/>
      <pc:docMkLst>
        <pc:docMk/>
      </pc:docMkLst>
      <pc:sldChg chg="modSp">
        <pc:chgData name="Gonçalo Pinheiro" userId="S::202002513@estudantes.ips.pt::759ff8f4-5845-4b68-8300-12969abcc629" providerId="AD" clId="Web-{F36463DB-AC00-4BE0-949E-9B5A6339C7DB}" dt="2022-01-07T01:58:42.236" v="1" actId="1076"/>
        <pc:sldMkLst>
          <pc:docMk/>
          <pc:sldMk cId="1035081880" sldId="264"/>
        </pc:sldMkLst>
        <pc:spChg chg="mod">
          <ac:chgData name="Gonçalo Pinheiro" userId="S::202002513@estudantes.ips.pt::759ff8f4-5845-4b68-8300-12969abcc629" providerId="AD" clId="Web-{F36463DB-AC00-4BE0-949E-9B5A6339C7DB}" dt="2022-01-07T01:58:42.236" v="1" actId="1076"/>
          <ac:spMkLst>
            <pc:docMk/>
            <pc:sldMk cId="1035081880" sldId="264"/>
            <ac:spMk id="7" creationId="{6C0E9AC1-3766-4026-B08B-17857B6B0E3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56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5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4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74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62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5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1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5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7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6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93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7" r:id="rId6"/>
    <p:sldLayoutId id="2147483703" r:id="rId7"/>
    <p:sldLayoutId id="2147483704" r:id="rId8"/>
    <p:sldLayoutId id="2147483705" r:id="rId9"/>
    <p:sldLayoutId id="2147483706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7792FB-AF79-47BA-8650-1A8652544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2230" y="-714753"/>
            <a:ext cx="8025713" cy="3922755"/>
          </a:xfrm>
        </p:spPr>
        <p:txBody>
          <a:bodyPr>
            <a:normAutofit/>
          </a:bodyPr>
          <a:lstStyle/>
          <a:p>
            <a:r>
              <a:rPr lang="pt-PT" i="0" dirty="0"/>
              <a:t>Mini AULA </a:t>
            </a:r>
            <a:br>
              <a:rPr lang="pt-PT" i="0" dirty="0"/>
            </a:br>
            <a:r>
              <a:rPr lang="pt-PT" i="0" dirty="0"/>
              <a:t>DE </a:t>
            </a:r>
            <a:r>
              <a:rPr lang="pt-PT" i="0" dirty="0" err="1"/>
              <a:t>ESwAp</a:t>
            </a:r>
            <a:br>
              <a:rPr lang="pt-PT" dirty="0"/>
            </a:br>
            <a:r>
              <a:rPr lang="pt-PT" sz="2800" dirty="0"/>
              <a:t>CAPÍTULLO 9 - Slides 18-19-20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67E5B3-F604-4015-84A4-6F6C879E0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1534" y="4434564"/>
            <a:ext cx="6157951" cy="1913806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          BY:</a:t>
            </a:r>
          </a:p>
          <a:p>
            <a:pPr algn="r"/>
            <a:r>
              <a:rPr lang="pt-PT" dirty="0"/>
              <a:t>Marta ferreira</a:t>
            </a:r>
          </a:p>
          <a:p>
            <a:pPr algn="r"/>
            <a:r>
              <a:rPr lang="pt-PT" dirty="0"/>
              <a:t>Ricardo ribeiro</a:t>
            </a:r>
          </a:p>
          <a:p>
            <a:pPr algn="r"/>
            <a:r>
              <a:rPr lang="pt-PT" dirty="0"/>
              <a:t>Rodrigo pólvora</a:t>
            </a:r>
          </a:p>
          <a:p>
            <a:pPr algn="r"/>
            <a:r>
              <a:rPr lang="pt-PT" dirty="0"/>
              <a:t>Ruben </a:t>
            </a:r>
            <a:r>
              <a:rPr lang="pt-PT" dirty="0" err="1"/>
              <a:t>lourenço</a:t>
            </a:r>
            <a:endParaRPr lang="pt-PT" dirty="0"/>
          </a:p>
        </p:txBody>
      </p:sp>
      <p:pic>
        <p:nvPicPr>
          <p:cNvPr id="4" name="Picture 3" descr="Uma imagem com parede, branco, banheira, banho&#10;&#10;Descrição gerada automaticamente">
            <a:extLst>
              <a:ext uri="{FF2B5EF4-FFF2-40B4-BE49-F238E27FC236}">
                <a16:creationId xmlns:a16="http://schemas.microsoft.com/office/drawing/2014/main" id="{B5CD9F89-93B3-4802-B00B-6F8F8C6BE7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12" r="25358" b="-1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057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9B612-FA93-49C7-876B-BA11A243E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51" y="251391"/>
            <a:ext cx="10804021" cy="1382156"/>
          </a:xfrm>
        </p:spPr>
        <p:txBody>
          <a:bodyPr/>
          <a:lstStyle/>
          <a:p>
            <a:r>
              <a:rPr lang="pt-PT" i="0" dirty="0"/>
              <a:t>Desenho de arquitetura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044CE4B-4B37-4195-A819-679F137F47FF}"/>
              </a:ext>
            </a:extLst>
          </p:cNvPr>
          <p:cNvSpPr txBox="1">
            <a:spLocks/>
          </p:cNvSpPr>
          <p:nvPr/>
        </p:nvSpPr>
        <p:spPr>
          <a:xfrm>
            <a:off x="835351" y="942469"/>
            <a:ext cx="10804021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800" b="1" i="0" dirty="0"/>
              <a:t>Conceito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4F6BDEE-C8FD-4A35-BE70-43AFB427C918}"/>
              </a:ext>
            </a:extLst>
          </p:cNvPr>
          <p:cNvSpPr txBox="1"/>
          <p:nvPr/>
        </p:nvSpPr>
        <p:spPr>
          <a:xfrm>
            <a:off x="1356645" y="2140528"/>
            <a:ext cx="9761434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O Modelo de Design de Arquitetura em software é um diagrama rico e rigoroso, criado utilizando padrões disponíveis, no qual a principal preocupação é ilustrar um conjunto específico de compensações inerentes à estrutura e ao design de um sistema.</a:t>
            </a:r>
          </a:p>
          <a:p>
            <a:pPr algn="just"/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É bastante usado por arquitetos de Software para comunicar com outros e pedir feedback.</a:t>
            </a:r>
          </a:p>
          <a:p>
            <a:pPr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34240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9B612-FA93-49C7-876B-BA11A243E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51" y="251391"/>
            <a:ext cx="10804021" cy="1382156"/>
          </a:xfrm>
        </p:spPr>
        <p:txBody>
          <a:bodyPr/>
          <a:lstStyle/>
          <a:p>
            <a:r>
              <a:rPr lang="pt-PT" i="0" dirty="0"/>
              <a:t>Desenho de arquitetura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044CE4B-4B37-4195-A819-679F137F47FF}"/>
              </a:ext>
            </a:extLst>
          </p:cNvPr>
          <p:cNvSpPr txBox="1">
            <a:spLocks/>
          </p:cNvSpPr>
          <p:nvPr/>
        </p:nvSpPr>
        <p:spPr>
          <a:xfrm>
            <a:off x="835351" y="942469"/>
            <a:ext cx="10804021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800" b="1" i="0" dirty="0"/>
              <a:t>Derivação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4F6BDEE-C8FD-4A35-BE70-43AFB427C918}"/>
              </a:ext>
            </a:extLst>
          </p:cNvPr>
          <p:cNvSpPr txBox="1"/>
          <p:nvPr/>
        </p:nvSpPr>
        <p:spPr>
          <a:xfrm>
            <a:off x="1356645" y="2140528"/>
            <a:ext cx="9761434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PT" sz="2000" dirty="0"/>
              <a:t>A elaboração de um desenho de arquitetura deriva de: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Qual o domínio da aplicação do software a construir;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Quais os elementos do modelo de requisitos que existem. Por exemplo: efetuar classes de análise de fluxos de dados (variação dos dados ao longo do programa);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Quais os padrões de arquitetura e estilos disponíveis.</a:t>
            </a:r>
          </a:p>
          <a:p>
            <a:pPr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64076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9B612-FA93-49C7-876B-BA11A243E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51" y="251391"/>
            <a:ext cx="10804021" cy="1382156"/>
          </a:xfrm>
        </p:spPr>
        <p:txBody>
          <a:bodyPr/>
          <a:lstStyle/>
          <a:p>
            <a:r>
              <a:rPr lang="pt-PT" i="0" dirty="0"/>
              <a:t>Desenho de arquitetura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044CE4B-4B37-4195-A819-679F137F47FF}"/>
              </a:ext>
            </a:extLst>
          </p:cNvPr>
          <p:cNvSpPr txBox="1">
            <a:spLocks/>
          </p:cNvSpPr>
          <p:nvPr/>
        </p:nvSpPr>
        <p:spPr>
          <a:xfrm>
            <a:off x="835351" y="942469"/>
            <a:ext cx="10804021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800" b="1" i="0" dirty="0"/>
              <a:t>Padrões de arquitetura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4F6BDEE-C8FD-4A35-BE70-43AFB427C918}"/>
              </a:ext>
            </a:extLst>
          </p:cNvPr>
          <p:cNvSpPr txBox="1"/>
          <p:nvPr/>
        </p:nvSpPr>
        <p:spPr>
          <a:xfrm>
            <a:off x="1356645" y="2140528"/>
            <a:ext cx="97614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ea typeface="+mn-lt"/>
                <a:cs typeface="+mn-lt"/>
              </a:rPr>
              <a:t>Os padrões de arquitetura definem a estrutura fundamental de um programa. Tratam-se de soluções estudadas, que orientam a sua construção e organização.</a:t>
            </a:r>
          </a:p>
          <a:p>
            <a:r>
              <a:rPr lang="pt-PT" dirty="0">
                <a:cs typeface="Calibri"/>
              </a:rPr>
              <a:t>Existem vários padrões de arquitetura, entre os quais se encontram estes:</a:t>
            </a:r>
          </a:p>
          <a:p>
            <a:endParaRPr lang="pt-PT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pt-PT" b="1" dirty="0">
                <a:ea typeface="+mn-lt"/>
                <a:cs typeface="+mn-lt"/>
              </a:rPr>
              <a:t>Modelo P2P (</a:t>
            </a:r>
            <a:r>
              <a:rPr lang="pt-PT" b="1" dirty="0" err="1">
                <a:ea typeface="+mn-lt"/>
                <a:cs typeface="+mn-lt"/>
              </a:rPr>
              <a:t>Peer</a:t>
            </a:r>
            <a:r>
              <a:rPr lang="pt-PT" b="1" dirty="0">
                <a:ea typeface="+mn-lt"/>
                <a:cs typeface="+mn-lt"/>
              </a:rPr>
              <a:t>-to-</a:t>
            </a:r>
            <a:r>
              <a:rPr lang="pt-PT" b="1" dirty="0" err="1">
                <a:ea typeface="+mn-lt"/>
                <a:cs typeface="+mn-lt"/>
              </a:rPr>
              <a:t>Peer</a:t>
            </a:r>
            <a:r>
              <a:rPr lang="pt-PT" b="1" dirty="0">
                <a:ea typeface="+mn-lt"/>
                <a:cs typeface="+mn-lt"/>
              </a:rPr>
              <a:t>)</a:t>
            </a:r>
          </a:p>
          <a:p>
            <a:pPr marL="514350" indent="-514350">
              <a:buAutoNum type="arabicPeriod"/>
            </a:pPr>
            <a:r>
              <a:rPr lang="pt-PT" b="1" dirty="0">
                <a:cs typeface="Calibri"/>
              </a:rPr>
              <a:t>Modelo MVC (</a:t>
            </a:r>
            <a:r>
              <a:rPr lang="pt-PT" b="1" dirty="0" err="1">
                <a:cs typeface="Calibri"/>
              </a:rPr>
              <a:t>model-view-controller</a:t>
            </a:r>
            <a:r>
              <a:rPr lang="pt-PT" b="1" dirty="0">
                <a:cs typeface="Calibri"/>
              </a:rPr>
              <a:t>)</a:t>
            </a:r>
          </a:p>
          <a:p>
            <a:pPr marL="514350" indent="-514350">
              <a:buAutoNum type="arabicPeriod"/>
            </a:pPr>
            <a:r>
              <a:rPr lang="pt-PT" b="1" dirty="0">
                <a:cs typeface="Calibri"/>
              </a:rPr>
              <a:t>Modelo cliente-servidor</a:t>
            </a:r>
          </a:p>
          <a:p>
            <a:pPr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4208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4F0A0-9680-4595-A4BF-A7D376D00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533401"/>
            <a:ext cx="9906001" cy="1382156"/>
          </a:xfrm>
        </p:spPr>
        <p:txBody>
          <a:bodyPr/>
          <a:lstStyle/>
          <a:p>
            <a:r>
              <a:rPr lang="pt-PT" i="0" dirty="0"/>
              <a:t>Princípios do desenho de modelo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7F546C8-BF67-4A33-815D-4E8E997F7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701764"/>
            <a:ext cx="9906000" cy="1733503"/>
          </a:xfrm>
        </p:spPr>
        <p:txBody>
          <a:bodyPr/>
          <a:lstStyle/>
          <a:p>
            <a:r>
              <a:rPr lang="pt-PT" sz="2000" dirty="0"/>
              <a:t>A independência funcional é a forma completa dos conceitos de design de modularidade, abstração e ocultação de informações. A independência funcional é alcançada através do desenvolvimento de um módulo de forma a executar conjuntos de funções de forma exclusiva, sem interagir com outras partes do sistema</a:t>
            </a:r>
            <a:r>
              <a:rPr lang="pt-PT" dirty="0"/>
              <a:t>.</a:t>
            </a:r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5E0E80F-04B6-40B9-9B92-62AC57C33A99}"/>
              </a:ext>
            </a:extLst>
          </p:cNvPr>
          <p:cNvSpPr txBox="1">
            <a:spLocks/>
          </p:cNvSpPr>
          <p:nvPr/>
        </p:nvSpPr>
        <p:spPr>
          <a:xfrm>
            <a:off x="1142999" y="1915557"/>
            <a:ext cx="10742064" cy="416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800" b="1" i="0" dirty="0"/>
              <a:t>6 – o Desenho ao nível de componentes deve ser funcionalmente independente</a:t>
            </a:r>
          </a:p>
        </p:txBody>
      </p:sp>
    </p:spTree>
    <p:extLst>
      <p:ext uri="{BB962C8B-B14F-4D97-AF65-F5344CB8AC3E}">
        <p14:creationId xmlns:p14="http://schemas.microsoft.com/office/powerpoint/2010/main" val="51425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E69ED-1380-4360-B2CA-36756F956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0" dirty="0"/>
              <a:t>Princípios do desenho de modelo 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C4EB622-D453-41EE-B649-19EA12F72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619139"/>
            <a:ext cx="9906000" cy="965844"/>
          </a:xfrm>
        </p:spPr>
        <p:txBody>
          <a:bodyPr>
            <a:normAutofit lnSpcReduction="10000"/>
          </a:bodyPr>
          <a:lstStyle/>
          <a:p>
            <a:r>
              <a:rPr lang="pt-PT" sz="2000" dirty="0"/>
              <a:t>Para melhorar a interface e ter um sistema bem estruturado, os componentes devem ser vagamente acoplados a fim de minimizar o "efeito de cascata" em que modificações em um componente resultam em erros em outros componentes.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00CCCCA-4C8B-40E6-BE0C-423FAFC22762}"/>
              </a:ext>
            </a:extLst>
          </p:cNvPr>
          <p:cNvSpPr txBox="1">
            <a:spLocks/>
          </p:cNvSpPr>
          <p:nvPr/>
        </p:nvSpPr>
        <p:spPr>
          <a:xfrm>
            <a:off x="1143000" y="1851036"/>
            <a:ext cx="10742064" cy="416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800" b="1" i="0" dirty="0"/>
              <a:t>7 – componentes devem ser vagamente acoplados entre si</a:t>
            </a:r>
          </a:p>
        </p:txBody>
      </p:sp>
    </p:spTree>
    <p:extLst>
      <p:ext uri="{BB962C8B-B14F-4D97-AF65-F5344CB8AC3E}">
        <p14:creationId xmlns:p14="http://schemas.microsoft.com/office/powerpoint/2010/main" val="24192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96374-5606-45F7-92B3-B73572C3E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0" dirty="0"/>
              <a:t>Princípios do desenho de modelo 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AAAC2E3-7327-4F12-AFB8-290C40FD4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590732"/>
            <a:ext cx="9906000" cy="2733298"/>
          </a:xfrm>
        </p:spPr>
        <p:txBody>
          <a:bodyPr>
            <a:normAutofit/>
          </a:bodyPr>
          <a:lstStyle/>
          <a:p>
            <a:r>
              <a:rPr lang="pt-PT" sz="2000" dirty="0"/>
              <a:t>Os modelos analíticos fornecem uma visão específica da situação, melhoria e / ou suporte que se baseia na representação dos detalhes de uma instância particular do sistema.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3E9B6749-749A-486E-B174-52AC11FC56C5}"/>
              </a:ext>
            </a:extLst>
          </p:cNvPr>
          <p:cNvSpPr txBox="1">
            <a:spLocks/>
          </p:cNvSpPr>
          <p:nvPr/>
        </p:nvSpPr>
        <p:spPr>
          <a:xfrm>
            <a:off x="1211367" y="1876674"/>
            <a:ext cx="10742064" cy="416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800" b="1" i="0" dirty="0"/>
              <a:t>8 – REPRESENTAÇÕES DE DESENHOS DEVEM SER FACILMENTE COMPREENSÍVEIS</a:t>
            </a:r>
          </a:p>
        </p:txBody>
      </p:sp>
    </p:spTree>
    <p:extLst>
      <p:ext uri="{BB962C8B-B14F-4D97-AF65-F5344CB8AC3E}">
        <p14:creationId xmlns:p14="http://schemas.microsoft.com/office/powerpoint/2010/main" val="3497124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25D27-211A-46CF-9F2D-47CCEA0C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0" dirty="0"/>
              <a:t>Princípios do desenho de modelo 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5C8CC4A-2564-405E-8B46-3A67041AE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367" y="3076346"/>
            <a:ext cx="9906000" cy="1700753"/>
          </a:xfrm>
        </p:spPr>
        <p:txBody>
          <a:bodyPr>
            <a:normAutofit/>
          </a:bodyPr>
          <a:lstStyle/>
          <a:p>
            <a:r>
              <a:rPr lang="pt-PT" sz="2000" dirty="0"/>
              <a:t>O modelo de processo iterativo é um processo cíclico no qual se desenha e testa ajustes incrementais.</a:t>
            </a:r>
          </a:p>
          <a:p>
            <a:r>
              <a:rPr lang="pt-PT" sz="2000" dirty="0"/>
              <a:t>O modelo iterativo é muito utilizado em desenvolvimento de software, design e gestão de projetos (especialmente </a:t>
            </a:r>
            <a:r>
              <a:rPr lang="pt-PT" sz="2000" dirty="0" err="1"/>
              <a:t>Scrum</a:t>
            </a:r>
            <a:r>
              <a:rPr lang="pt-PT" sz="2000" dirty="0"/>
              <a:t>).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5DFAC63-B11A-4C51-BD71-9F6CC3D2009C}"/>
              </a:ext>
            </a:extLst>
          </p:cNvPr>
          <p:cNvSpPr txBox="1">
            <a:spLocks/>
          </p:cNvSpPr>
          <p:nvPr/>
        </p:nvSpPr>
        <p:spPr>
          <a:xfrm>
            <a:off x="1211367" y="1876674"/>
            <a:ext cx="10742064" cy="416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800" b="1" i="0" dirty="0"/>
              <a:t>9 – um desenho deve ser desenvolvido iterativamente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C0E9AC1-3766-4026-B08B-17857B6B0E3B}"/>
              </a:ext>
            </a:extLst>
          </p:cNvPr>
          <p:cNvSpPr txBox="1">
            <a:spLocks/>
          </p:cNvSpPr>
          <p:nvPr/>
        </p:nvSpPr>
        <p:spPr>
          <a:xfrm>
            <a:off x="1211367" y="2225906"/>
            <a:ext cx="10742064" cy="416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800" b="1" i="0" dirty="0"/>
              <a:t>10 – A CRIAÇÃO DE UM MODELO DE DESENHO NÃO IMPEDE ABORDAGENS ÁGEIS</a:t>
            </a:r>
          </a:p>
        </p:txBody>
      </p:sp>
    </p:spTree>
    <p:extLst>
      <p:ext uri="{BB962C8B-B14F-4D97-AF65-F5344CB8AC3E}">
        <p14:creationId xmlns:p14="http://schemas.microsoft.com/office/powerpoint/2010/main" val="1035081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C5E08-0C31-40E6-AFCF-3A529BC5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85572"/>
            <a:ext cx="9906000" cy="1382156"/>
          </a:xfrm>
        </p:spPr>
        <p:txBody>
          <a:bodyPr/>
          <a:lstStyle/>
          <a:p>
            <a:r>
              <a:rPr lang="pt-PT" i="0" dirty="0"/>
              <a:t>Desenho de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423F258-2F7A-4D71-9AD6-FD9169FB4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554"/>
            <a:ext cx="9906000" cy="2724816"/>
          </a:xfrm>
        </p:spPr>
        <p:txBody>
          <a:bodyPr/>
          <a:lstStyle/>
          <a:p>
            <a:r>
              <a:rPr lang="pt-PT" sz="2000" dirty="0"/>
              <a:t>Foca-se em ficheiros ou bases de dados a um nível de componentes onde se considera as estruturas de dados necessárias para implementar objetos de dados locais.</a:t>
            </a:r>
          </a:p>
          <a:p>
            <a:r>
              <a:rPr lang="pt-PT" sz="2000" dirty="0"/>
              <a:t>Maneira de extrair e representar de forma abstrata um problema recorrendo a objetos computacionais (objetos de dados)</a:t>
            </a:r>
          </a:p>
          <a:p>
            <a:endParaRPr lang="pt-PT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20335B7-441F-4AAA-9226-B2897DFA2548}"/>
              </a:ext>
            </a:extLst>
          </p:cNvPr>
          <p:cNvSpPr txBox="1">
            <a:spLocks/>
          </p:cNvSpPr>
          <p:nvPr/>
        </p:nvSpPr>
        <p:spPr>
          <a:xfrm>
            <a:off x="1228457" y="908286"/>
            <a:ext cx="10804021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800" b="1" i="0" dirty="0"/>
              <a:t>O que é?</a:t>
            </a:r>
          </a:p>
        </p:txBody>
      </p:sp>
    </p:spTree>
    <p:extLst>
      <p:ext uri="{BB962C8B-B14F-4D97-AF65-F5344CB8AC3E}">
        <p14:creationId xmlns:p14="http://schemas.microsoft.com/office/powerpoint/2010/main" val="2456169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9B612-FA93-49C7-876B-BA11A243E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72" y="231239"/>
            <a:ext cx="10804021" cy="1382156"/>
          </a:xfrm>
        </p:spPr>
        <p:txBody>
          <a:bodyPr/>
          <a:lstStyle/>
          <a:p>
            <a:r>
              <a:rPr lang="pt-PT" i="0" dirty="0"/>
              <a:t>Elementos de desenho de dados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4B10696D-E4ED-414D-9973-0C051F151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000" dirty="0"/>
              <a:t>Todos os objetos de dados e arquiteturas de base de dados envolvidas representam o modelo</a:t>
            </a:r>
          </a:p>
          <a:p>
            <a:r>
              <a:rPr lang="pt-PT" sz="2000" dirty="0"/>
              <a:t>São representados com um alto nível de abstração</a:t>
            </a:r>
          </a:p>
          <a:p>
            <a:r>
              <a:rPr lang="pt-PT" sz="2000" dirty="0"/>
              <a:t>Indicam a relação entre cada objeto</a:t>
            </a:r>
          </a:p>
          <a:p>
            <a:r>
              <a:rPr lang="pt-PT" sz="2000" dirty="0"/>
              <a:t>Focam-se no domínio da informação (dados)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044CE4B-4B37-4195-A819-679F137F47FF}"/>
              </a:ext>
            </a:extLst>
          </p:cNvPr>
          <p:cNvSpPr txBox="1">
            <a:spLocks/>
          </p:cNvSpPr>
          <p:nvPr/>
        </p:nvSpPr>
        <p:spPr>
          <a:xfrm>
            <a:off x="866329" y="1405239"/>
            <a:ext cx="10742064" cy="416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800" b="1" i="0" dirty="0"/>
              <a:t>Modelo de dados</a:t>
            </a:r>
          </a:p>
        </p:txBody>
      </p:sp>
    </p:spTree>
    <p:extLst>
      <p:ext uri="{BB962C8B-B14F-4D97-AF65-F5344CB8AC3E}">
        <p14:creationId xmlns:p14="http://schemas.microsoft.com/office/powerpoint/2010/main" val="4091322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9B612-FA93-49C7-876B-BA11A243E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51" y="251391"/>
            <a:ext cx="10804021" cy="1382156"/>
          </a:xfrm>
        </p:spPr>
        <p:txBody>
          <a:bodyPr/>
          <a:lstStyle/>
          <a:p>
            <a:r>
              <a:rPr lang="pt-PT" i="0" dirty="0"/>
              <a:t>Elementos de desenho de dados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4B10696D-E4ED-414D-9973-0C051F151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000" dirty="0"/>
              <a:t>Representam todas as entidades externas, coisas, eventos, lugares, papéis, unidades organizacionais ou estruturas relacionadas com o sistema.</a:t>
            </a:r>
          </a:p>
          <a:p>
            <a:r>
              <a:rPr lang="pt-PT" sz="2000" dirty="0"/>
              <a:t>Contêm um conjunto de atributos que definem a sua identidade e respetivas características</a:t>
            </a:r>
          </a:p>
          <a:p>
            <a:r>
              <a:rPr lang="pt-PT" sz="2000" dirty="0"/>
              <a:t>Objetos de dados podem estar conectados e interagir entre si de múltiplas maneiras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044CE4B-4B37-4195-A819-679F137F47FF}"/>
              </a:ext>
            </a:extLst>
          </p:cNvPr>
          <p:cNvSpPr txBox="1">
            <a:spLocks/>
          </p:cNvSpPr>
          <p:nvPr/>
        </p:nvSpPr>
        <p:spPr>
          <a:xfrm>
            <a:off x="835351" y="942469"/>
            <a:ext cx="10804021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800" b="1" i="0" dirty="0"/>
              <a:t>Objeto de dados</a:t>
            </a:r>
          </a:p>
        </p:txBody>
      </p:sp>
    </p:spTree>
    <p:extLst>
      <p:ext uri="{BB962C8B-B14F-4D97-AF65-F5344CB8AC3E}">
        <p14:creationId xmlns:p14="http://schemas.microsoft.com/office/powerpoint/2010/main" val="1506276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9B612-FA93-49C7-876B-BA11A243E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51" y="251391"/>
            <a:ext cx="10804021" cy="1382156"/>
          </a:xfrm>
        </p:spPr>
        <p:txBody>
          <a:bodyPr/>
          <a:lstStyle/>
          <a:p>
            <a:r>
              <a:rPr lang="pt-PT" i="0" dirty="0"/>
              <a:t>Desenho de arquitetura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044CE4B-4B37-4195-A819-679F137F47FF}"/>
              </a:ext>
            </a:extLst>
          </p:cNvPr>
          <p:cNvSpPr txBox="1">
            <a:spLocks/>
          </p:cNvSpPr>
          <p:nvPr/>
        </p:nvSpPr>
        <p:spPr>
          <a:xfrm>
            <a:off x="835351" y="942469"/>
            <a:ext cx="10804021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800" b="1" i="0" dirty="0"/>
              <a:t>O que é?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4F6BDEE-C8FD-4A35-BE70-43AFB427C918}"/>
              </a:ext>
            </a:extLst>
          </p:cNvPr>
          <p:cNvSpPr txBox="1"/>
          <p:nvPr/>
        </p:nvSpPr>
        <p:spPr>
          <a:xfrm>
            <a:off x="1356645" y="2140528"/>
            <a:ext cx="976143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O processo de definir um conjunto de componentes de </a:t>
            </a:r>
            <a:r>
              <a:rPr lang="pt-PT" sz="2000" i="1" dirty="0"/>
              <a:t>hardware</a:t>
            </a:r>
            <a:r>
              <a:rPr lang="pt-PT" sz="2000" dirty="0"/>
              <a:t> e </a:t>
            </a:r>
            <a:r>
              <a:rPr lang="pt-PT" sz="2000" i="1" dirty="0"/>
              <a:t>software</a:t>
            </a:r>
            <a:r>
              <a:rPr lang="pt-PT" sz="2000" dirty="0"/>
              <a:t> e as suas respetivas interfaces para estabelecer a </a:t>
            </a:r>
            <a:r>
              <a:rPr lang="pt-PT" sz="2000" i="1" dirty="0" err="1"/>
              <a:t>framework</a:t>
            </a:r>
            <a:r>
              <a:rPr lang="pt-PT" sz="2000" dirty="0"/>
              <a:t> para o desenvolvimento de um sistema.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Equivalente à planta de uma casa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EAE458E-1295-492F-8E62-B22429A63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539" y="3591200"/>
            <a:ext cx="3469771" cy="2437101"/>
          </a:xfrm>
          <a:prstGeom prst="rect">
            <a:avLst/>
          </a:prstGeom>
        </p:spPr>
      </p:pic>
      <p:pic>
        <p:nvPicPr>
          <p:cNvPr id="1026" name="Picture 2" descr="data centered architecture">
            <a:extLst>
              <a:ext uri="{FF2B5EF4-FFF2-40B4-BE49-F238E27FC236}">
                <a16:creationId xmlns:a16="http://schemas.microsoft.com/office/drawing/2014/main" id="{C0F77982-4F7A-487C-9F10-7146884FD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83" y="3591200"/>
            <a:ext cx="3394225" cy="213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500775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LeftStep">
      <a:dk1>
        <a:srgbClr val="000000"/>
      </a:dk1>
      <a:lt1>
        <a:srgbClr val="FFFFFF"/>
      </a:lt1>
      <a:dk2>
        <a:srgbClr val="243941"/>
      </a:dk2>
      <a:lt2>
        <a:srgbClr val="E8E6E2"/>
      </a:lt2>
      <a:accent1>
        <a:srgbClr val="94A4C5"/>
      </a:accent1>
      <a:accent2>
        <a:srgbClr val="7FAABA"/>
      </a:accent2>
      <a:accent3>
        <a:srgbClr val="82ACA6"/>
      </a:accent3>
      <a:accent4>
        <a:srgbClr val="77AE8F"/>
      </a:accent4>
      <a:accent5>
        <a:srgbClr val="81AD82"/>
      </a:accent5>
      <a:accent6>
        <a:srgbClr val="8AAB75"/>
      </a:accent6>
      <a:hlink>
        <a:srgbClr val="938159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33C8FD778786E43845812CF8A40DF53" ma:contentTypeVersion="2" ma:contentTypeDescription="Criar um novo documento." ma:contentTypeScope="" ma:versionID="72ffd4bf9e874f1f660ed1e7932b2b24">
  <xsd:schema xmlns:xsd="http://www.w3.org/2001/XMLSchema" xmlns:xs="http://www.w3.org/2001/XMLSchema" xmlns:p="http://schemas.microsoft.com/office/2006/metadata/properties" xmlns:ns2="2000501f-fd23-4620-a658-99e1bb11f3ea" targetNamespace="http://schemas.microsoft.com/office/2006/metadata/properties" ma:root="true" ma:fieldsID="a6f6610ea069de102bf103cb3451de41" ns2:_="">
    <xsd:import namespace="2000501f-fd23-4620-a658-99e1bb11f3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00501f-fd23-4620-a658-99e1bb11f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FE3DE3-BEAF-41B5-8F13-30565C4662C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91B2E7E-D4C4-4A3B-A015-4131880196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2526DD-5B48-4E6E-B260-B6A78CA6A8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00501f-fd23-4620-a658-99e1bb11f3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626</Words>
  <Application>Microsoft Office PowerPoint</Application>
  <PresentationFormat>Ecrã Panorâmico</PresentationFormat>
  <Paragraphs>62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3" baseType="lpstr">
      <vt:lpstr>AngleLinesVTI</vt:lpstr>
      <vt:lpstr>Mini AULA  DE ESwAp CAPÍTULLO 9 - Slides 18-19-20</vt:lpstr>
      <vt:lpstr>Princípios do desenho de modelo </vt:lpstr>
      <vt:lpstr>Princípios do desenho de modelo </vt:lpstr>
      <vt:lpstr>Princípios do desenho de modelo </vt:lpstr>
      <vt:lpstr>Princípios do desenho de modelo </vt:lpstr>
      <vt:lpstr>Desenho de dados</vt:lpstr>
      <vt:lpstr>Elementos de desenho de dados</vt:lpstr>
      <vt:lpstr>Elementos de desenho de dados</vt:lpstr>
      <vt:lpstr>Desenho de arquitetura</vt:lpstr>
      <vt:lpstr>Desenho de arquitetura</vt:lpstr>
      <vt:lpstr>Desenho de arquitetura</vt:lpstr>
      <vt:lpstr>Desenho de arquitetura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AULA  DE ESwAp CAPÍTULLO 9 - Slides 18-19-20</dc:title>
  <dc:creator>Rodrigo Polvora</dc:creator>
  <cp:lastModifiedBy>Rodrigo Polvora</cp:lastModifiedBy>
  <cp:revision>6</cp:revision>
  <dcterms:created xsi:type="dcterms:W3CDTF">2021-12-13T19:30:19Z</dcterms:created>
  <dcterms:modified xsi:type="dcterms:W3CDTF">2022-01-07T01:58:42Z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0x010100433C8FD778786E43845812CF8A40DF53</vt:lpwstr>
  </property>
</Properties>
</file>