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4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8" r:id="rId8"/>
    <p:sldId id="270" r:id="rId9"/>
    <p:sldId id="269" r:id="rId10"/>
    <p:sldId id="275" r:id="rId11"/>
    <p:sldId id="274" r:id="rId12"/>
    <p:sldId id="27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B311-2EA2-4242-AFA3-101003ABD8B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206F3635-3810-4191-BC7D-0ADB35F2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6375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B311-2EA2-4242-AFA3-101003ABD8B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3635-3810-4191-BC7D-0ADB35F2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40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B311-2EA2-4242-AFA3-101003ABD8B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3635-3810-4191-BC7D-0ADB35F2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6360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B311-2EA2-4242-AFA3-101003ABD8B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3635-3810-4191-BC7D-0ADB35F2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802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12F6B311-2EA2-4242-AFA3-101003ABD8B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206F3635-3810-4191-BC7D-0ADB35F2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19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B311-2EA2-4242-AFA3-101003ABD8B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3635-3810-4191-BC7D-0ADB35F2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736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B311-2EA2-4242-AFA3-101003ABD8B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3635-3810-4191-BC7D-0ADB35F2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1374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B311-2EA2-4242-AFA3-101003ABD8B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3635-3810-4191-BC7D-0ADB35F2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5094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B311-2EA2-4242-AFA3-101003ABD8B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3635-3810-4191-BC7D-0ADB35F2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081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B311-2EA2-4242-AFA3-101003ABD8B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3635-3810-4191-BC7D-0ADB35F2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555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6B311-2EA2-4242-AFA3-101003ABD8B3}" type="datetimeFigureOut">
              <a:rPr lang="en-US" smtClean="0"/>
              <a:t>1/19/2024</a:t>
            </a:fld>
            <a:endParaRPr lang="en-US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6F3635-3810-4191-BC7D-0ADB35F2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7784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12F6B311-2EA2-4242-AFA3-101003ABD8B3}" type="datetimeFigureOut">
              <a:rPr lang="en-US" smtClean="0"/>
              <a:t>1/19/2024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206F3635-3810-4191-BC7D-0ADB35F298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7212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5" r:id="rId1"/>
    <p:sldLayoutId id="2147483806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59533-740E-81BE-A9D7-FC19DB94A0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400" dirty="0"/>
              <a:t>Analiza </a:t>
            </a:r>
            <a:r>
              <a:rPr lang="en-US" sz="4400" dirty="0" err="1"/>
              <a:t>si</a:t>
            </a:r>
            <a:r>
              <a:rPr lang="en-US" sz="4400" dirty="0"/>
              <a:t> </a:t>
            </a:r>
            <a:r>
              <a:rPr lang="en-US" sz="4400" dirty="0" err="1"/>
              <a:t>caracterizarea</a:t>
            </a:r>
            <a:r>
              <a:rPr lang="en-US" sz="4400" dirty="0"/>
              <a:t> </a:t>
            </a:r>
            <a:r>
              <a:rPr lang="en-US" sz="4400" dirty="0" err="1"/>
              <a:t>fortei</a:t>
            </a:r>
            <a:r>
              <a:rPr lang="en-US" sz="4400" dirty="0"/>
              <a:t> de </a:t>
            </a:r>
            <a:r>
              <a:rPr lang="en-US" sz="4400" dirty="0" err="1"/>
              <a:t>munca</a:t>
            </a:r>
            <a:br>
              <a:rPr lang="en-US" sz="4400" dirty="0"/>
            </a:br>
            <a:r>
              <a:rPr lang="en-US" sz="4400" dirty="0"/>
              <a:t>in </a:t>
            </a:r>
            <a:r>
              <a:rPr lang="en-US" sz="4400" dirty="0" err="1"/>
              <a:t>judetul</a:t>
            </a:r>
            <a:r>
              <a:rPr lang="en-US" sz="4400" dirty="0"/>
              <a:t> </a:t>
            </a:r>
            <a:r>
              <a:rPr lang="en-US" sz="4400" dirty="0" err="1"/>
              <a:t>DaMBOVItA</a:t>
            </a:r>
            <a:br>
              <a:rPr lang="en-US" sz="4400" dirty="0"/>
            </a:br>
            <a:r>
              <a:rPr lang="en-US" sz="4400" dirty="0"/>
              <a:t>in </a:t>
            </a:r>
            <a:r>
              <a:rPr lang="en-US" sz="4400" dirty="0" err="1"/>
              <a:t>perioada</a:t>
            </a:r>
            <a:r>
              <a:rPr lang="en-US" sz="4400" dirty="0"/>
              <a:t> 2015-2022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F76107F-251B-AB3C-CDD1-16927846199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NEGULESCU Cristian – </a:t>
            </a:r>
            <a:r>
              <a:rPr lang="en-US" dirty="0" err="1"/>
              <a:t>Petrut</a:t>
            </a:r>
            <a:endParaRPr lang="en-US" dirty="0"/>
          </a:p>
          <a:p>
            <a:r>
              <a:rPr lang="en-US" dirty="0"/>
              <a:t>NEDELCU Alexandru - Daniel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BAA04B8-F48F-EA00-C55D-1D1DF287B79F}"/>
              </a:ext>
            </a:extLst>
          </p:cNvPr>
          <p:cNvSpPr txBox="1"/>
          <p:nvPr/>
        </p:nvSpPr>
        <p:spPr>
          <a:xfrm>
            <a:off x="2987040" y="155861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PROIECT STATISTICA MACROECONOMICA</a:t>
            </a:r>
          </a:p>
        </p:txBody>
      </p:sp>
    </p:spTree>
    <p:extLst>
      <p:ext uri="{BB962C8B-B14F-4D97-AF65-F5344CB8AC3E}">
        <p14:creationId xmlns:p14="http://schemas.microsoft.com/office/powerpoint/2010/main" val="65172307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500">
        <p15:prstTrans prst="curtains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2CF2777-E25A-D652-F74E-40615ED7D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6997" y="449485"/>
            <a:ext cx="9398005" cy="57540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2185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ine 1" descr="O imagine care conține text, captură de ecran, număr, Paralel&#10;&#10;Descriere generată automat">
            <a:extLst>
              <a:ext uri="{FF2B5EF4-FFF2-40B4-BE49-F238E27FC236}">
                <a16:creationId xmlns:a16="http://schemas.microsoft.com/office/drawing/2014/main" id="{8C5FC365-41D5-53D6-0F9F-B8C806A3DF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317" y="381760"/>
            <a:ext cx="6717965" cy="60944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FB83D3A-AE2A-4805-F270-8F562F6DB540}"/>
              </a:ext>
            </a:extLst>
          </p:cNvPr>
          <p:cNvSpPr txBox="1"/>
          <p:nvPr/>
        </p:nvSpPr>
        <p:spPr>
          <a:xfrm>
            <a:off x="8417859" y="493059"/>
            <a:ext cx="364863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decursul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7 ani,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următoarele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modificări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pieței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Dâmbovița.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scazut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aproximativ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33.000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(16.55pp),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șomajului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diminuat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3.46pp,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ajungând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3.72%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pensionari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diminuat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angajați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întrețin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70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pensionari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 9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mult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2015.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asemenea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exita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aproape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inactive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adevărată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8291244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138EC9-E930-AEA6-D8D2-80ADFA75DD27}"/>
              </a:ext>
            </a:extLst>
          </p:cNvPr>
          <p:cNvSpPr txBox="1"/>
          <p:nvPr/>
        </p:nvSpPr>
        <p:spPr>
          <a:xfrm>
            <a:off x="-71718" y="4970984"/>
            <a:ext cx="1226371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CONCLUZII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sI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RECOMANDaRI</a:t>
            </a:r>
            <a:endParaRPr lang="en-US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83B181-86E2-8450-4EC4-E4C98A28D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4" y="2173968"/>
            <a:ext cx="1895228" cy="1255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0DCB7F-632E-B2BC-2BA5-42EC331E7567}"/>
              </a:ext>
            </a:extLst>
          </p:cNvPr>
          <p:cNvSpPr txBox="1"/>
          <p:nvPr/>
        </p:nvSpPr>
        <p:spPr>
          <a:xfrm>
            <a:off x="205738" y="224118"/>
            <a:ext cx="11780524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Evoluția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pieței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Dâmbovița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evidențiază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aspecte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sugerează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direcții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situației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actuale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Scăderea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Populației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Rezidente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total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locuitori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 la 509,552 la 483,351,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schimbări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demografice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demografice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detaliate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înțelegerea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cauzelor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pieței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Declinul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Populației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Ocupate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Civile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Scăderea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populației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civile, de la 184,600 la 159,800,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implicați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sectoarelor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afectate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elaborarea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stimularea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ocupării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esențiale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Redresarea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Șomajului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Descreșterea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șomerilor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 la 14,296 la 6,182,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performanță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pozitivă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pieței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menținerea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tendințe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cruciale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Dinamica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Populației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Inactive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populației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inactive, de la 310,656 la 317,369,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reprezintă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provocare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majoră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Analiza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motivelor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spatele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propunerea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soluții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piața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esențiale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Stabilizarea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Numărului</a:t>
            </a: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Pensionari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Descreșterea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ușoară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pensionarilor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gestionării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pensii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Monitorizarea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esențială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asigurarea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echilibrului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sustenabil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pensionari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concluzie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subliniază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necesitatea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adaptative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proactive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răspunde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dinamicii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pieței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Dâmbovița.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Stimularea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ocupării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reconversia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profesională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integrarea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umane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sunt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priorități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piețe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echilibrate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reziliente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5663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honeycomb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138EC9-E930-AEA6-D8D2-80ADFA75DD27}"/>
              </a:ext>
            </a:extLst>
          </p:cNvPr>
          <p:cNvSpPr txBox="1"/>
          <p:nvPr/>
        </p:nvSpPr>
        <p:spPr>
          <a:xfrm>
            <a:off x="3048000" y="5141313"/>
            <a:ext cx="60960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80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Context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2E91B9-2D0C-E41B-F429-712CA0F14A8D}"/>
              </a:ext>
            </a:extLst>
          </p:cNvPr>
          <p:cNvSpPr txBox="1"/>
          <p:nvPr/>
        </p:nvSpPr>
        <p:spPr>
          <a:xfrm>
            <a:off x="2052918" y="672354"/>
            <a:ext cx="9968753" cy="3391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perioada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2015-2022,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piața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muncii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Dâmbovița 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suferit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transformări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Populația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activă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scăzut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aproximativ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33.000 de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(16.55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procentuale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reflectând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schimbări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demografice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participarea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forța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Cu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rata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șomajului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înregistrat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diminuare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de 3.46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puncte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procentuale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ajungând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la 3.72%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2021,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sugerând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ajustări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cererea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oferta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schimbări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tipurile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angajamente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contractuale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Reducerea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numărului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pensionari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, de la 100 la 70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2015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2022,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indică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modificări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sistemul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pensii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distribuția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vârstei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populației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active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celor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pensionate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D34817">
                  <a:lumMod val="75000"/>
                </a:srgbClr>
              </a:buClr>
              <a:buSzPct val="85000"/>
              <a:buFont typeface="Wingdings" pitchFamily="2" charset="2"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 aspect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preocupant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raportul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persoanele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active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cele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inactive,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unde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2021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există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aproape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200 de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inactive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fiecare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100 de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active,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semnalizând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disproporție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între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oferta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cererea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discrepanță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evidențiază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necesitatea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abordări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comprehensive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înțelege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aborda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provocările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specifice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pieței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muncii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Dâmbovița.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Proiectul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propus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urmărește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analiza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detaliată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acestor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schimbări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identificarea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cauzelor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consecințelor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acestora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09512366"/>
      </p:ext>
    </p:extLst>
  </p:cSld>
  <p:clrMapOvr>
    <a:masterClrMapping/>
  </p:clrMapOvr>
  <p:transition spd="med">
    <p:pull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138EC9-E930-AEA6-D8D2-80ADFA75DD27}"/>
              </a:ext>
            </a:extLst>
          </p:cNvPr>
          <p:cNvSpPr txBox="1"/>
          <p:nvPr/>
        </p:nvSpPr>
        <p:spPr>
          <a:xfrm>
            <a:off x="-71718" y="4970984"/>
            <a:ext cx="122637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ConsideraTii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teoretice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privind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piaTa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forTei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de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muncA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din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RomAnia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278F6-0FB5-05D8-5B5F-E716E66C8679}"/>
              </a:ext>
            </a:extLst>
          </p:cNvPr>
          <p:cNvSpPr txBox="1"/>
          <p:nvPr/>
        </p:nvSpPr>
        <p:spPr>
          <a:xfrm>
            <a:off x="1999130" y="201487"/>
            <a:ext cx="10040469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România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criza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financiară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impact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începând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2008,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locurile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început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scadă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septembrie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2008,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recrutările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scăzut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abrupt.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2009,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tendința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menținut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Începând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2010,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companiile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redefinit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special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locuri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aproximativ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80% din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pozițiile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middle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top management au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înlocuiri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evaluări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performanță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2010, s-au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implementat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sisteme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evaluare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2011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legislația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impulsionat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introducerea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indicatorilor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performanță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obligatorii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(KPI).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2020, pandemia de COVID-19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afectat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puternic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anumite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sectoare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măsurile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sprijin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atenuat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negativ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ianuarie-noiembrie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scăzut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1%,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comparativ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precedent,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datorită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măsurilor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precum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șomajul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tehnic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2021,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estimează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sectorul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construcțiilor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continua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crească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sectorul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terțiar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susține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(IT,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întreprinderi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parțial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atingând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2019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sectorul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agricol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prognozează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producție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aproximativ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15%.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588A41-2DB3-0C9A-3FED-1C4F8227A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9549" y="3365855"/>
            <a:ext cx="7032902" cy="145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7289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ripple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138EC9-E930-AEA6-D8D2-80ADFA75DD27}"/>
              </a:ext>
            </a:extLst>
          </p:cNvPr>
          <p:cNvSpPr txBox="1"/>
          <p:nvPr/>
        </p:nvSpPr>
        <p:spPr>
          <a:xfrm>
            <a:off x="-71718" y="4970984"/>
            <a:ext cx="122637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ConsideraTii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teoretice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privind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piaTa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forTei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de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muncA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din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RomAnia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278F6-0FB5-05D8-5B5F-E716E66C8679}"/>
              </a:ext>
            </a:extLst>
          </p:cNvPr>
          <p:cNvSpPr txBox="1"/>
          <p:nvPr/>
        </p:nvSpPr>
        <p:spPr>
          <a:xfrm>
            <a:off x="1999128" y="97756"/>
            <a:ext cx="1004046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Conform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provizorii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Recensământului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Populaţiei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şi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Locuinţelor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populația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rezidentă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României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19,05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milioane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La 1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ianuarie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populația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civilă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era de 7,6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milioane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dintre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5,5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milioane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Sectorul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(3,5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milioane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construcții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1,85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milioane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agricultură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0,1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milioane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Rata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62,3%, cu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bărbați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(66,8%)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față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femei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(57,4%).</a:t>
            </a:r>
          </a:p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privește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șomajul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se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calculează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două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România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șomajului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BIM, conform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definiției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Biroului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Internațional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5,4%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2023, cu 453 mii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șomeri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Rata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șomajului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determinată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ANOFM,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3%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național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luna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2023, cu 236,7 mii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șomeri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baza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date a ANOFM.</a:t>
            </a:r>
          </a:p>
        </p:txBody>
      </p:sp>
      <p:pic>
        <p:nvPicPr>
          <p:cNvPr id="2" name="Picture 1" descr="O imagine care conține text, captură de ecran, Font, număr&#10;&#10;Descriere generată automat">
            <a:extLst>
              <a:ext uri="{FF2B5EF4-FFF2-40B4-BE49-F238E27FC236}">
                <a16:creationId xmlns:a16="http://schemas.microsoft.com/office/drawing/2014/main" id="{579BF990-3796-26C3-ABD5-A6280E8C983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67747" y="2406080"/>
            <a:ext cx="6303233" cy="24931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555001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shred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138EC9-E930-AEA6-D8D2-80ADFA75DD27}"/>
              </a:ext>
            </a:extLst>
          </p:cNvPr>
          <p:cNvSpPr txBox="1"/>
          <p:nvPr/>
        </p:nvSpPr>
        <p:spPr>
          <a:xfrm>
            <a:off x="-71718" y="4970984"/>
            <a:ext cx="122637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Analiza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cererii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</a:t>
            </a:r>
            <a:r>
              <a:rPr lang="en-US" sz="4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s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i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a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ofertei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de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munca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din 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Regiunea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 Sud-</a:t>
            </a:r>
            <a:r>
              <a:rPr kumimoji="0" lang="en-US" sz="4800" b="0" i="0" u="none" strike="noStrike" kern="1200" cap="all" spc="0" normalizeH="0" baseline="0" noProof="0" dirty="0" err="1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Muntenia</a:t>
            </a:r>
            <a:endParaRPr lang="en-US" sz="105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E278F6-0FB5-05D8-5B5F-E716E66C8679}"/>
              </a:ext>
            </a:extLst>
          </p:cNvPr>
          <p:cNvSpPr txBox="1"/>
          <p:nvPr/>
        </p:nvSpPr>
        <p:spPr>
          <a:xfrm>
            <a:off x="1999129" y="129770"/>
            <a:ext cx="10040469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Sud-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Muntenia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compusă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Argeș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Călărași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Dâmbovița, Giurgiu,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Ialomița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Prahova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Teleorman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rezidentă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2,85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milioane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Potrivit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Balanței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ianuarie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civilă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945 mii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reprezentând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53,4%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regiunii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Rata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șomajului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31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martie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2023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3,9%, cu 38,6 mii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Regiunea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caracterizată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rețele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comunicații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extinse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resurse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naturale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variate,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bine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chimie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petrochimie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auto,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metalurgie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textile),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agricultură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prosperă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agroturism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precum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calificată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domenii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privește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participarea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activitățile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15,8% din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populația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civilă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regăsește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agricultură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silvicultură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pescuit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timp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serviciile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domină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47,7%,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industria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construcțiile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au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pondere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36,5%.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3DF016-4224-9F29-956D-41973B664A33}"/>
              </a:ext>
            </a:extLst>
          </p:cNvPr>
          <p:cNvSpPr txBox="1"/>
          <p:nvPr/>
        </p:nvSpPr>
        <p:spPr>
          <a:xfrm>
            <a:off x="2200834" y="3153905"/>
            <a:ext cx="9637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Printre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cele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mai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importante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avantaje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comparative ale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regiunii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se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numără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: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accesul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la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principalul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aeroport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al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ţării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Bucureşti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– Henry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Coandă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segmente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ale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coridoarelor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europene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 transport IV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IX,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existenţa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autostrăzilor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A1 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Bucureşti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–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Piteşti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A2 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Bucureşti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–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Constanţa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și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A3 (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Bucureşti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–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Ploieşti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),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reţele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de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drumuri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naţionale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și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europene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modernizate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;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•	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terenuri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adecvate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agriculturii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en-US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ecologice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6966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138EC9-E930-AEA6-D8D2-80ADFA75DD27}"/>
              </a:ext>
            </a:extLst>
          </p:cNvPr>
          <p:cNvSpPr txBox="1"/>
          <p:nvPr/>
        </p:nvSpPr>
        <p:spPr>
          <a:xfrm>
            <a:off x="-71718" y="4970984"/>
            <a:ext cx="122637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ANALIZA PIETEI FORTEI DE MUNCA DIN JUDETUL DAMBOVITA </a:t>
            </a:r>
            <a:r>
              <a:rPr lang="en-US" sz="4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I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N PERIOADA 2015-2022</a:t>
            </a:r>
            <a:endParaRPr lang="en-US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7EC96-4F38-A9AE-0462-6FA7E0E3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39" y="3409032"/>
            <a:ext cx="1295512" cy="1204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3B181-86E2-8450-4EC4-E4C98A28D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3" y="2173968"/>
            <a:ext cx="2648329" cy="125503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21E2DC-A3C0-3549-EE82-3F8D065070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4119" y="157178"/>
            <a:ext cx="4563034" cy="263345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0DCB7F-632E-B2BC-2BA5-42EC331E7567}"/>
              </a:ext>
            </a:extLst>
          </p:cNvPr>
          <p:cNvSpPr txBox="1"/>
          <p:nvPr/>
        </p:nvSpPr>
        <p:spPr>
          <a:xfrm>
            <a:off x="4849906" y="201487"/>
            <a:ext cx="7189693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privind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șomerilor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Dâmbovița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arată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evoluție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șomerilor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14,296.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considerat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sugerând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nevoie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măsuri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stimularea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ocupării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2016: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existat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ușoară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scădere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13,610.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scăzut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rămâne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un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ridicat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persistența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problemelor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legate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șomerilor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10,188.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indica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inițiative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condiții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E6D3B0-F253-C0FD-C6F1-67FB69D9DD2B}"/>
              </a:ext>
            </a:extLst>
          </p:cNvPr>
          <p:cNvSpPr txBox="1"/>
          <p:nvPr/>
        </p:nvSpPr>
        <p:spPr>
          <a:xfrm>
            <a:off x="1550894" y="2756032"/>
            <a:ext cx="1004943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2018: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scadă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ajungând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8,023.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Scăderea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într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-un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ritm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lent,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ajungând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6,624. 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șomerilor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menținut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6,182.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lucru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asupra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ocupării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2021: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loc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reducere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4,613. Este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posibil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influențată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activităților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măsurile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susținere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ocupării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	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șomerilor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crescut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5,004.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economici,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sociale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politică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influența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1246442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138EC9-E930-AEA6-D8D2-80ADFA75DD27}"/>
              </a:ext>
            </a:extLst>
          </p:cNvPr>
          <p:cNvSpPr txBox="1"/>
          <p:nvPr/>
        </p:nvSpPr>
        <p:spPr>
          <a:xfrm>
            <a:off x="-71718" y="4970984"/>
            <a:ext cx="122637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ANALIZA PIETEI FORTEI DE MUNCA DIN JUDETUL DAMBOVITA </a:t>
            </a:r>
            <a:r>
              <a:rPr lang="en-US" sz="4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I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N PERIOADA 2015-2022</a:t>
            </a:r>
            <a:endParaRPr lang="en-US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7EC96-4F38-A9AE-0462-6FA7E0E3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56736" y="3597960"/>
            <a:ext cx="1295512" cy="1204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3B181-86E2-8450-4EC4-E4C98A28D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3" y="2173968"/>
            <a:ext cx="2648329" cy="1255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0DCB7F-632E-B2BC-2BA5-42EC331E7567}"/>
              </a:ext>
            </a:extLst>
          </p:cNvPr>
          <p:cNvSpPr txBox="1"/>
          <p:nvPr/>
        </p:nvSpPr>
        <p:spPr>
          <a:xfrm>
            <a:off x="130847" y="245063"/>
            <a:ext cx="7189693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Dâmbovița, rata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șomajului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pozitivă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constant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descendentă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ani, conform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Institutului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Național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Statistică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2015, rata era de 7.2%,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marcând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începutul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provocări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legate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perioada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scăderi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șomajului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Începând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cu 2016, cu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7%, au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apărut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primele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stabilizare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pieței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2017, rata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șomajului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coborât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5.3%,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succesul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eforturilor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stimularea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angajărilor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Tendința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descendentă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continuat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2018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2019, cu rate de 4.2%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3.4%,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indicând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impactul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strategiilor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forței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4E6D3B0-F253-C0FD-C6F1-67FB69D9DD2B}"/>
              </a:ext>
            </a:extLst>
          </p:cNvPr>
          <p:cNvSpPr txBox="1"/>
          <p:nvPr/>
        </p:nvSpPr>
        <p:spPr>
          <a:xfrm>
            <a:off x="735104" y="3661383"/>
            <a:ext cx="1004943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pandemiei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globale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Dâmbovița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menținut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șomajului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relativ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scăzută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3.2%,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eficientă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realități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trendul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s-a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consolidat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cu rate ale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șomajului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2.8%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2.9%,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reprezentând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victorie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autorități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sursă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inspirație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regiuni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care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aspiră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condițiilor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030331-0861-FEC1-528E-E7BA8690D8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6564" y="55951"/>
            <a:ext cx="4584589" cy="33774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6011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138EC9-E930-AEA6-D8D2-80ADFA75DD27}"/>
              </a:ext>
            </a:extLst>
          </p:cNvPr>
          <p:cNvSpPr txBox="1"/>
          <p:nvPr/>
        </p:nvSpPr>
        <p:spPr>
          <a:xfrm>
            <a:off x="-71718" y="4970984"/>
            <a:ext cx="122637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ANALIZA PIETEI FORTEI DE MUNCA DIN JUDETUL DAMBOVITA </a:t>
            </a:r>
            <a:r>
              <a:rPr lang="en-US" sz="4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I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N PERIOADA 2015-2022</a:t>
            </a:r>
            <a:endParaRPr lang="en-US" sz="105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B27EC96-4F38-A9AE-0462-6FA7E0E308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34275" y="199863"/>
            <a:ext cx="1295512" cy="12040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083B181-86E2-8450-4EC4-E4C98A28D8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864" y="2173968"/>
            <a:ext cx="1895228" cy="1255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0DCB7F-632E-B2BC-2BA5-42EC331E7567}"/>
              </a:ext>
            </a:extLst>
          </p:cNvPr>
          <p:cNvSpPr txBox="1"/>
          <p:nvPr/>
        </p:nvSpPr>
        <p:spPr>
          <a:xfrm>
            <a:off x="262213" y="2097038"/>
            <a:ext cx="604894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paralel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Dâmbovița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notabilă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2015, 184.6 mii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atingând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 maxim de 187.3 mii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2020. Cu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2022, s-a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ușoară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scădere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ajungând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159.8 mii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respectiv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165.4 mii.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interpretată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contextul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adaptării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schimbările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fluctuațiilor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cererii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diverse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sectoare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D41110-AF6A-7BBA-6B7E-C7C380C2C5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35434" y="1738830"/>
            <a:ext cx="5394353" cy="302474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5DB91E8-F9C5-84DC-91F6-FDAC1E784B57}"/>
              </a:ext>
            </a:extLst>
          </p:cNvPr>
          <p:cNvSpPr txBox="1"/>
          <p:nvPr/>
        </p:nvSpPr>
        <p:spPr>
          <a:xfrm>
            <a:off x="413864" y="434794"/>
            <a:ext cx="997985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Dâmbovița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avea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populație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activă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198.9 mii de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ciuda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ușoare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fluctuații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următorii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ani,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tendință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descendentă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ajungând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164.4 mii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2021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revenind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170.4 mii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scădere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atribuită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factori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precum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demografice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adaptări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condițiile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76388614"/>
      </p:ext>
    </p:extLst>
  </p:cSld>
  <p:clrMapOvr>
    <a:masterClrMapping/>
  </p:clrMapOvr>
  <p:transition spd="slow">
    <p:comb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B138EC9-E930-AEA6-D8D2-80ADFA75DD27}"/>
              </a:ext>
            </a:extLst>
          </p:cNvPr>
          <p:cNvSpPr txBox="1"/>
          <p:nvPr/>
        </p:nvSpPr>
        <p:spPr>
          <a:xfrm>
            <a:off x="-71718" y="4970984"/>
            <a:ext cx="12263718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ANALIZA PIETEI FORTEI DE MUNCA DIN JUDETUL DAMBOVITA </a:t>
            </a:r>
            <a:r>
              <a:rPr lang="en-US" sz="4800" cap="all" dirty="0"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latin typeface="Rockwell Condensed" panose="02060603050405020104"/>
                <a:ea typeface="+mj-ea"/>
                <a:cs typeface="+mj-cs"/>
              </a:rPr>
              <a:t>I</a:t>
            </a:r>
            <a:r>
              <a:rPr kumimoji="0" lang="en-US" sz="4800" b="0" i="0" u="none" strike="noStrike" kern="1200" cap="all" spc="0" normalizeH="0" baseline="0" noProof="0" dirty="0">
                <a:ln>
                  <a:noFill/>
                </a:ln>
                <a:blipFill>
                  <a:blip r:embed="rId2">
                    <a:extLst>
                      <a:ext uri="{28A0092B-C50C-407E-A947-70E740481C1C}">
                        <a14:useLocalDpi xmlns:a14="http://schemas.microsoft.com/office/drawing/2010/main" val="0"/>
                      </a:ext>
                    </a:extLst>
                  </a:blip>
                  <a:tile tx="6350" ty="-127000" sx="65000" sy="64000" flip="none" algn="tl"/>
                </a:blipFill>
                <a:effectLst/>
                <a:uLnTx/>
                <a:uFillTx/>
                <a:latin typeface="Rockwell Condensed" panose="02060603050405020104"/>
                <a:ea typeface="+mj-ea"/>
                <a:cs typeface="+mj-cs"/>
              </a:rPr>
              <a:t>N PERIOADA 2015-2022</a:t>
            </a:r>
            <a:endParaRPr lang="en-US" sz="105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083B181-86E2-8450-4EC4-E4C98A28D8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864" y="2173968"/>
            <a:ext cx="1895228" cy="12550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90DCB7F-632E-B2BC-2BA5-42EC331E7567}"/>
              </a:ext>
            </a:extLst>
          </p:cNvPr>
          <p:cNvSpPr txBox="1"/>
          <p:nvPr/>
        </p:nvSpPr>
        <p:spPr>
          <a:xfrm>
            <a:off x="260335" y="2801484"/>
            <a:ext cx="5969408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Observăm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salariaților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Dâmbovița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cunoscut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ultimii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opt ani.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2015,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erau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înregistrati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72,435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acest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număr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crescut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progresiv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până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2022,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ajungând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84,992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persoane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Această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evoluție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oportunităților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angajare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îmbunătățire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condițiilor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regiune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Este un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pozitiv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stabilității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pieței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muncii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contribuției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Dâmbovița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nivelului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ocupării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F65FD4-A13A-69B9-90DE-AC22D837E6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552" y="120438"/>
            <a:ext cx="4608975" cy="26458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A493B59-0BE2-4843-5DA2-8F150AAAF7CB}"/>
              </a:ext>
            </a:extLst>
          </p:cNvPr>
          <p:cNvSpPr txBox="1"/>
          <p:nvPr/>
        </p:nvSpPr>
        <p:spPr>
          <a:xfrm>
            <a:off x="6229743" y="2801484"/>
            <a:ext cx="587261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Datele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referitoare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castigul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nominal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mediu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brut lunar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Dâmbovița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dezvăluie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tendință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perioada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analizată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reflectând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schimbări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locală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constantă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castigului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salarial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Județul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Dâmbovița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semnificativă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nu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salariați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ci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pentru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dezvoltarea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economică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regiunii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Salariile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pot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stimula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puterea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cumpărare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contribuind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creșterea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consumului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și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consolidarea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stabilității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financiare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în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comunitate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6003AB1-9DD9-58AA-922D-D1A291C5A4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3753" y="126534"/>
            <a:ext cx="4584589" cy="2639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4132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400">
        <p14:doors dir="ver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195</TotalTime>
  <Words>2069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Rockwell</vt:lpstr>
      <vt:lpstr>Rockwell Condensed</vt:lpstr>
      <vt:lpstr>Times New Roman</vt:lpstr>
      <vt:lpstr>Wingdings</vt:lpstr>
      <vt:lpstr>Wood Type</vt:lpstr>
      <vt:lpstr>Analiza si caracterizarea fortei de munca in judetul DaMBOVItA in perioada 2015-2022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Analiza si caracterizarea fortei de munca in judetul DaMBOVItA in perioada 2015-2022</dc:title>
  <dc:creator>Alex Nedelcu</dc:creator>
  <cp:lastModifiedBy>Alex Nedelcu</cp:lastModifiedBy>
  <cp:revision>3</cp:revision>
  <dcterms:created xsi:type="dcterms:W3CDTF">2024-01-19T06:55:44Z</dcterms:created>
  <dcterms:modified xsi:type="dcterms:W3CDTF">2024-01-19T14:54:44Z</dcterms:modified>
</cp:coreProperties>
</file>