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402" r:id="rId3"/>
    <p:sldId id="988" r:id="rId4"/>
    <p:sldId id="257" r:id="rId5"/>
    <p:sldId id="258" r:id="rId6"/>
    <p:sldId id="259" r:id="rId7"/>
    <p:sldId id="284" r:id="rId8"/>
    <p:sldId id="285" r:id="rId9"/>
    <p:sldId id="286" r:id="rId10"/>
    <p:sldId id="287" r:id="rId11"/>
    <p:sldId id="288" r:id="rId12"/>
    <p:sldId id="386" r:id="rId13"/>
    <p:sldId id="989" r:id="rId14"/>
    <p:sldId id="1001" r:id="rId15"/>
    <p:sldId id="990" r:id="rId16"/>
    <p:sldId id="991" r:id="rId17"/>
    <p:sldId id="992" r:id="rId18"/>
    <p:sldId id="993" r:id="rId19"/>
    <p:sldId id="994" r:id="rId20"/>
    <p:sldId id="1003" r:id="rId21"/>
    <p:sldId id="995" r:id="rId22"/>
    <p:sldId id="297" r:id="rId23"/>
    <p:sldId id="298" r:id="rId24"/>
    <p:sldId id="999" r:id="rId25"/>
    <p:sldId id="393" r:id="rId26"/>
    <p:sldId id="272" r:id="rId27"/>
    <p:sldId id="274" r:id="rId28"/>
    <p:sldId id="394" r:id="rId29"/>
    <p:sldId id="384" r:id="rId30"/>
    <p:sldId id="1015" r:id="rId31"/>
    <p:sldId id="365" r:id="rId32"/>
    <p:sldId id="270" r:id="rId33"/>
    <p:sldId id="383" r:id="rId34"/>
    <p:sldId id="275" r:id="rId35"/>
    <p:sldId id="385" r:id="rId36"/>
    <p:sldId id="1004" r:id="rId37"/>
    <p:sldId id="1005" r:id="rId38"/>
    <p:sldId id="985" r:id="rId39"/>
    <p:sldId id="998" r:id="rId40"/>
    <p:sldId id="1000" r:id="rId41"/>
  </p:sldIdLst>
  <p:sldSz cx="9144000" cy="5143500" type="screen16x9"/>
  <p:notesSz cx="6858000" cy="9144000"/>
  <p:embeddedFontLst>
    <p:embeddedFont>
      <p:font typeface="Cambria Math" panose="02040503050406030204" pitchFamily="18" charset="0"/>
      <p:regular r:id="rId43"/>
    </p:embeddedFont>
    <p:embeddedFont>
      <p:font typeface="Economica" panose="02000806060000090004" pitchFamily="2" charset="0"/>
      <p:regular r:id="rId44"/>
      <p:bold r:id="rId45"/>
      <p:italic r:id="rId46"/>
      <p:boldItalic r:id="rId47"/>
    </p:embeddedFont>
    <p:embeddedFont>
      <p:font typeface="Noto Sans Symbols" panose="020B0604020202020204" charset="0"/>
      <p:regular r:id="rId48"/>
      <p:bold r:id="rId49"/>
    </p:embeddedFont>
    <p:embeddedFont>
      <p:font typeface="Open Sans" panose="020B0606030504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2393" autoAdjust="0"/>
  </p:normalViewPr>
  <p:slideViewPr>
    <p:cSldViewPr snapToGrid="0">
      <p:cViewPr varScale="1">
        <p:scale>
          <a:sx n="97" d="100"/>
          <a:sy n="97" d="100"/>
        </p:scale>
        <p:origin x="96" y="17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e, Alexander" userId="5cfcb9b1-4089-474f-8ee0-645ca2aca201" providerId="ADAL" clId="{5FA622C6-1AB9-4E02-8595-D30013CA8F1A}"/>
    <pc:docChg chg="custSel modSld">
      <pc:chgData name="Natale, Alexander" userId="5cfcb9b1-4089-474f-8ee0-645ca2aca201" providerId="ADAL" clId="{5FA622C6-1AB9-4E02-8595-D30013CA8F1A}" dt="2024-08-18T21:54:09.148" v="3" actId="404"/>
      <pc:docMkLst>
        <pc:docMk/>
      </pc:docMkLst>
      <pc:sldChg chg="modSp mod">
        <pc:chgData name="Natale, Alexander" userId="5cfcb9b1-4089-474f-8ee0-645ca2aca201" providerId="ADAL" clId="{5FA622C6-1AB9-4E02-8595-D30013CA8F1A}" dt="2024-08-18T21:54:09.148" v="3" actId="404"/>
        <pc:sldMkLst>
          <pc:docMk/>
          <pc:sldMk cId="0" sldId="256"/>
        </pc:sldMkLst>
        <pc:spChg chg="mod">
          <ac:chgData name="Natale, Alexander" userId="5cfcb9b1-4089-474f-8ee0-645ca2aca201" providerId="ADAL" clId="{5FA622C6-1AB9-4E02-8595-D30013CA8F1A}" dt="2024-08-18T21:54:09.148" v="3" actId="404"/>
          <ac:spMkLst>
            <pc:docMk/>
            <pc:sldMk cId="0" sldId="256"/>
            <ac:spMk id="62" creationId="{00000000-0000-0000-0000-000000000000}"/>
          </ac:spMkLst>
        </pc:spChg>
      </pc:sldChg>
      <pc:sldChg chg="delSp mod">
        <pc:chgData name="Natale, Alexander" userId="5cfcb9b1-4089-474f-8ee0-645ca2aca201" providerId="ADAL" clId="{5FA622C6-1AB9-4E02-8595-D30013CA8F1A}" dt="2024-08-18T21:53:47.074" v="2" actId="478"/>
        <pc:sldMkLst>
          <pc:docMk/>
          <pc:sldMk cId="824149330" sldId="1005"/>
        </pc:sldMkLst>
        <pc:inkChg chg="del">
          <ac:chgData name="Natale, Alexander" userId="5cfcb9b1-4089-474f-8ee0-645ca2aca201" providerId="ADAL" clId="{5FA622C6-1AB9-4E02-8595-D30013CA8F1A}" dt="2024-08-18T21:53:47.074" v="2" actId="478"/>
          <ac:inkMkLst>
            <pc:docMk/>
            <pc:sldMk cId="824149330" sldId="1005"/>
            <ac:inkMk id="4" creationId="{97C22568-8CE9-06C1-D7A0-EA195EB20CF4}"/>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2a712bc8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2a712bc8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00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2a712bc8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2a712bc8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2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2a712bc8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2a712bc8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33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fcfec1f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bfcfec1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548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bfcfec1f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bfcfec1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26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bfcfec1f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bfcfec1f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34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bfcfec1f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bfcfec1f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028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bfcfec1f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bfcfec1f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900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2400">
                <a:solidFill>
                  <a:schemeClr val="tx1"/>
                </a:solidFill>
                <a:latin typeface="Arial" pitchFamily="34" charset="0"/>
                <a:ea typeface="ＭＳ Ｐゴシック" pitchFamily="1" charset="-128"/>
              </a:defRPr>
            </a:lvl1pPr>
            <a:lvl2pPr marL="742950" indent="-285750">
              <a:defRPr sz="2400">
                <a:solidFill>
                  <a:schemeClr val="tx1"/>
                </a:solidFill>
                <a:latin typeface="Arial" pitchFamily="34" charset="0"/>
                <a:ea typeface="ＭＳ Ｐゴシック" pitchFamily="1" charset="-128"/>
              </a:defRPr>
            </a:lvl2pPr>
            <a:lvl3pPr marL="1143000" indent="-228600">
              <a:defRPr sz="2400">
                <a:solidFill>
                  <a:schemeClr val="tx1"/>
                </a:solidFill>
                <a:latin typeface="Arial" pitchFamily="34" charset="0"/>
                <a:ea typeface="ＭＳ Ｐゴシック" pitchFamily="1" charset="-128"/>
              </a:defRPr>
            </a:lvl3pPr>
            <a:lvl4pPr marL="1600200" indent="-228600">
              <a:defRPr sz="2400">
                <a:solidFill>
                  <a:schemeClr val="tx1"/>
                </a:solidFill>
                <a:latin typeface="Arial" pitchFamily="34" charset="0"/>
                <a:ea typeface="ＭＳ Ｐゴシック" pitchFamily="1" charset="-128"/>
              </a:defRPr>
            </a:lvl4pPr>
            <a:lvl5pPr marL="2057400" indent="-228600">
              <a:defRPr sz="2400">
                <a:solidFill>
                  <a:schemeClr val="tx1"/>
                </a:solidFill>
                <a:latin typeface="Arial"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9pPr>
          </a:lstStyle>
          <a:p>
            <a:fld id="{68723CEB-8419-4445-B399-6E71AF7197A4}" type="slidenum">
              <a:rPr lang="en-US" sz="1200" smtClean="0"/>
              <a:pPr/>
              <a:t>21</a:t>
            </a:fld>
            <a:endParaRPr lang="en-US" sz="1200"/>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1" charset="-128"/>
            </a:endParaRPr>
          </a:p>
        </p:txBody>
      </p:sp>
    </p:spTree>
    <p:extLst>
      <p:ext uri="{BB962C8B-B14F-4D97-AF65-F5344CB8AC3E}">
        <p14:creationId xmlns:p14="http://schemas.microsoft.com/office/powerpoint/2010/main" val="2146673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fcfec1f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fcfec1f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31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19381709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1938170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2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fcfec1f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fcfec1f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46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fcfec1f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fcfec1f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91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fb01ded9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fb01ded9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501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fb01ded9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fb01ded9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876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2400">
                <a:solidFill>
                  <a:schemeClr val="tx1"/>
                </a:solidFill>
                <a:latin typeface="Arial" pitchFamily="34" charset="0"/>
                <a:ea typeface="ＭＳ Ｐゴシック" pitchFamily="1" charset="-128"/>
              </a:defRPr>
            </a:lvl1pPr>
            <a:lvl2pPr marL="742950" indent="-285750">
              <a:defRPr sz="2400">
                <a:solidFill>
                  <a:schemeClr val="tx1"/>
                </a:solidFill>
                <a:latin typeface="Arial" pitchFamily="34" charset="0"/>
                <a:ea typeface="ＭＳ Ｐゴシック" pitchFamily="1" charset="-128"/>
              </a:defRPr>
            </a:lvl2pPr>
            <a:lvl3pPr marL="1143000" indent="-228600">
              <a:defRPr sz="2400">
                <a:solidFill>
                  <a:schemeClr val="tx1"/>
                </a:solidFill>
                <a:latin typeface="Arial" pitchFamily="34" charset="0"/>
                <a:ea typeface="ＭＳ Ｐゴシック" pitchFamily="1" charset="-128"/>
              </a:defRPr>
            </a:lvl3pPr>
            <a:lvl4pPr marL="1600200" indent="-228600">
              <a:defRPr sz="2400">
                <a:solidFill>
                  <a:schemeClr val="tx1"/>
                </a:solidFill>
                <a:latin typeface="Arial" pitchFamily="34" charset="0"/>
                <a:ea typeface="ＭＳ Ｐゴシック" pitchFamily="1" charset="-128"/>
              </a:defRPr>
            </a:lvl4pPr>
            <a:lvl5pPr marL="2057400" indent="-228600">
              <a:defRPr sz="2400">
                <a:solidFill>
                  <a:schemeClr val="tx1"/>
                </a:solidFill>
                <a:latin typeface="Arial"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1" charset="-128"/>
              </a:defRPr>
            </a:lvl9pPr>
          </a:lstStyle>
          <a:p>
            <a:fld id="{68723CEB-8419-4445-B399-6E71AF7197A4}" type="slidenum">
              <a:rPr lang="en-US" sz="1200" smtClean="0"/>
              <a:pPr/>
              <a:t>31</a:t>
            </a:fld>
            <a:endParaRPr lang="en-US" sz="1200"/>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1" charset="-128"/>
            </a:endParaRPr>
          </a:p>
        </p:txBody>
      </p:sp>
    </p:spTree>
    <p:extLst>
      <p:ext uri="{BB962C8B-B14F-4D97-AF65-F5344CB8AC3E}">
        <p14:creationId xmlns:p14="http://schemas.microsoft.com/office/powerpoint/2010/main" val="1897418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bfcfec1f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bfcfec1f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303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fb01ded90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fb01ded9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2f4f78e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2f4f78e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bfbd2fc0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bfbd2fc0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fbd2fc0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fbd2fc0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1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bfbd2fc0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bfbd2fc0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06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2a712bc8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2a712bc8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98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2a712bc8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2a712bc8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80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2a712bc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2a712bc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31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89154" indent="-89154">
              <a:buClr>
                <a:srgbClr val="007FA3"/>
              </a:buClr>
              <a:buSzPct val="25000"/>
              <a:defRPr sz="1200"/>
            </a:lvl1pPr>
            <a:lvl2pPr marL="427435" indent="-214313">
              <a:buClr>
                <a:srgbClr val="007FA3"/>
              </a:buClr>
              <a:defRPr sz="1200"/>
            </a:lvl2pPr>
            <a:lvl3pPr>
              <a:buClr>
                <a:srgbClr val="007FA3"/>
              </a:buClr>
              <a:defRPr sz="1200"/>
            </a:lvl3pPr>
            <a:lvl4pPr>
              <a:buClr>
                <a:srgbClr val="007FA3"/>
              </a:buClr>
              <a:defRPr sz="1200"/>
            </a:lvl4pPr>
            <a:lvl5pPr>
              <a:buClr>
                <a:srgbClr val="007FA3"/>
              </a:buClr>
              <a:defRPr sz="1200"/>
            </a:lvl5pPr>
            <a:lvl6pPr>
              <a:buClr>
                <a:srgbClr val="007FA3"/>
              </a:buClr>
              <a:defRPr sz="1200"/>
            </a:lvl6pPr>
            <a:lvl7pPr>
              <a:buClr>
                <a:srgbClr val="007FA3"/>
              </a:buClr>
              <a:defRPr sz="1200"/>
            </a:lvl7pPr>
            <a:lvl8pPr>
              <a:buClr>
                <a:srgbClr val="007FA3"/>
              </a:buClr>
              <a:defRPr sz="1200"/>
            </a:lvl8pPr>
            <a:lvl9pPr>
              <a:buClr>
                <a:srgbClr val="007FA3"/>
              </a:buCl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2024-08-18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4223754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34289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11"/>
          <p:cNvSpPr>
            <a:spLocks noGrp="1"/>
          </p:cNvSpPr>
          <p:nvPr>
            <p:ph sz="quarter" idx="13"/>
          </p:nvPr>
        </p:nvSpPr>
        <p:spPr>
          <a:xfrm>
            <a:off x="457200" y="1638292"/>
            <a:ext cx="8229600" cy="349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2024-08-18</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
        <p:nvSpPr>
          <p:cNvPr id="14" name="Content Placeholder 13"/>
          <p:cNvSpPr>
            <a:spLocks noGrp="1"/>
          </p:cNvSpPr>
          <p:nvPr>
            <p:ph sz="quarter" idx="14"/>
          </p:nvPr>
        </p:nvSpPr>
        <p:spPr>
          <a:xfrm>
            <a:off x="457200" y="2089149"/>
            <a:ext cx="8229600" cy="406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p:cNvSpPr>
            <a:spLocks noGrp="1"/>
          </p:cNvSpPr>
          <p:nvPr>
            <p:ph sz="quarter" idx="15"/>
          </p:nvPr>
        </p:nvSpPr>
        <p:spPr>
          <a:xfrm>
            <a:off x="457200" y="2635249"/>
            <a:ext cx="8229600" cy="336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p:cNvSpPr>
            <a:spLocks noGrp="1"/>
          </p:cNvSpPr>
          <p:nvPr>
            <p:ph sz="quarter" idx="16"/>
          </p:nvPr>
        </p:nvSpPr>
        <p:spPr>
          <a:xfrm>
            <a:off x="457200" y="3086098"/>
            <a:ext cx="8229600" cy="4572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7"/>
          <p:cNvSpPr>
            <a:spLocks noGrp="1"/>
          </p:cNvSpPr>
          <p:nvPr>
            <p:ph sz="quarter" idx="17"/>
          </p:nvPr>
        </p:nvSpPr>
        <p:spPr>
          <a:xfrm>
            <a:off x="487053" y="3674094"/>
            <a:ext cx="8229600" cy="4572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8457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earning Objectives and lin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200150"/>
          </a:xfrm>
        </p:spPr>
        <p:txBody>
          <a:bodyPr/>
          <a:lstStyle>
            <a:lvl1pPr marL="89154" indent="-89154">
              <a:buClr>
                <a:srgbClr val="007FA3"/>
              </a:buClr>
              <a:buSzPct val="25000"/>
              <a:defRPr sz="1200"/>
            </a:lvl1pPr>
            <a:lvl2pPr marL="427435" indent="-214313">
              <a:buClr>
                <a:srgbClr val="007FA3"/>
              </a:buClr>
              <a:defRPr sz="1200"/>
            </a:lvl2pPr>
            <a:lvl3pPr>
              <a:buClr>
                <a:srgbClr val="007FA3"/>
              </a:buClr>
              <a:defRPr sz="1200"/>
            </a:lvl3pPr>
            <a:lvl4pPr>
              <a:buClr>
                <a:srgbClr val="007FA3"/>
              </a:buClr>
              <a:defRPr sz="1200"/>
            </a:lvl4pPr>
            <a:lvl5pPr>
              <a:buClr>
                <a:srgbClr val="007FA3"/>
              </a:buClr>
              <a:defRPr sz="1200"/>
            </a:lvl5pPr>
            <a:lvl6pPr>
              <a:buClr>
                <a:srgbClr val="007FA3"/>
              </a:buClr>
              <a:defRPr sz="1200"/>
            </a:lvl6pPr>
            <a:lvl7pPr>
              <a:buClr>
                <a:srgbClr val="007FA3"/>
              </a:buClr>
              <a:defRPr sz="1200"/>
            </a:lvl7pPr>
            <a:lvl8pPr>
              <a:buClr>
                <a:srgbClr val="007FA3"/>
              </a:buClr>
              <a:defRPr sz="1200"/>
            </a:lvl8pPr>
            <a:lvl9pPr>
              <a:buClr>
                <a:srgbClr val="007FA3"/>
              </a:buCl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2024-08-18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Text Placeholder 4"/>
          <p:cNvSpPr>
            <a:spLocks noGrp="1"/>
          </p:cNvSpPr>
          <p:nvPr>
            <p:ph type="body" sz="quarter" idx="13"/>
          </p:nvPr>
        </p:nvSpPr>
        <p:spPr>
          <a:xfrm>
            <a:off x="457200" y="2514600"/>
            <a:ext cx="8305800" cy="1085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7016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1485900"/>
            <a:ext cx="7772400" cy="30861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4686300"/>
            <a:ext cx="1905000" cy="34290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6300"/>
            <a:ext cx="2895600" cy="3429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bwMode="auto">
          <a:xfrm>
            <a:off x="6934200" y="4794179"/>
            <a:ext cx="19050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900" b="0"/>
            </a:lvl1pPr>
          </a:lstStyle>
          <a:p>
            <a:pPr>
              <a:defRPr/>
            </a:pPr>
            <a:r>
              <a:rPr lang="en-US" altLang="en-US" dirty="0"/>
              <a:t> Slide 1-</a:t>
            </a:r>
            <a:fld id="{0E2FF220-B5DC-4580-956F-A7764DE82AAA}" type="slidenum">
              <a:rPr lang="en-US" altLang="en-US" smtClean="0"/>
              <a:pPr>
                <a:defRPr/>
              </a:pPr>
              <a:t>‹#›</a:t>
            </a:fld>
            <a:endParaRPr lang="en-US" altLang="en-US" dirty="0"/>
          </a:p>
        </p:txBody>
      </p:sp>
    </p:spTree>
    <p:extLst>
      <p:ext uri="{BB962C8B-B14F-4D97-AF65-F5344CB8AC3E}">
        <p14:creationId xmlns:p14="http://schemas.microsoft.com/office/powerpoint/2010/main" val="387583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openstax.org/books/college-physics-2e/pages/1-introduction-to-science-and-the-realm-of-physics-physical-quantities-and-unit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openstax.org/books/college-physics-2e/pages/1-section-summar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Anthropic_Farm_Units.pn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mediaplayer.pearsoncmg.com/assets/_video.true/secs-yf-vts-ex1-3"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n.wikipedia.org/wiki/Physics#/media/File:CollageFisica.jp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commons.wikimedia.org/wiki/File:Anthropic_Farm_Units.pn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commons.wikimedia.org/wiki/File:Busan,_South_KoreaJang_Yeong-sil_Science_Garden-Armillary_Sphere_13-11811_Busan,_South_Korea.JPG" TargetMode="External"/><Relationship Id="rId4" Type="http://schemas.openxmlformats.org/officeDocument/2006/relationships/hyperlink" Target="https://en.wikipedia.org/wiki/Cheomseongdae#/media/File:Korea-Gyeongju-Cheomseongdae-02.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n.wikipedia.org/wiki/Span_(uni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br>
              <a:rPr lang="en-US" sz="4400" dirty="0"/>
            </a:br>
            <a:br>
              <a:rPr lang="en-US" sz="4400" dirty="0"/>
            </a:br>
            <a:r>
              <a:rPr lang="en-US" sz="4400" dirty="0"/>
              <a:t>Phys 217</a:t>
            </a:r>
            <a:br>
              <a:rPr lang="en-US" sz="4400" dirty="0"/>
            </a:br>
            <a:r>
              <a:rPr lang="en-US" sz="4400" dirty="0"/>
              <a:t>Measurements </a:t>
            </a:r>
            <a:br>
              <a:rPr lang="en-US" sz="4400" dirty="0"/>
            </a:br>
            <a:r>
              <a:rPr lang="en-US" sz="4400" dirty="0"/>
              <a:t>&amp; Units</a:t>
            </a:r>
            <a:endParaRPr sz="4400" dirty="0"/>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dirty="0"/>
              <a:t>Santa Ana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Standard Deviations</a:t>
            </a:r>
            <a:endParaRPr dirty="0"/>
          </a:p>
        </p:txBody>
      </p:sp>
      <p:sp>
        <p:nvSpPr>
          <p:cNvPr id="112" name="Google Shape;112;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3 standard deviation covers 99.7% of the area</a:t>
            </a:r>
            <a:endParaRPr/>
          </a:p>
        </p:txBody>
      </p:sp>
      <p:pic>
        <p:nvPicPr>
          <p:cNvPr id="113" name="Google Shape;113;p20"/>
          <p:cNvPicPr preferRelativeResize="0"/>
          <p:nvPr/>
        </p:nvPicPr>
        <p:blipFill>
          <a:blip r:embed="rId3">
            <a:alphaModFix/>
          </a:blip>
          <a:stretch>
            <a:fillRect/>
          </a:stretch>
        </p:blipFill>
        <p:spPr>
          <a:xfrm>
            <a:off x="2562225" y="1867863"/>
            <a:ext cx="4019550" cy="2543175"/>
          </a:xfrm>
          <a:prstGeom prst="rect">
            <a:avLst/>
          </a:prstGeom>
          <a:noFill/>
          <a:ln>
            <a:noFill/>
          </a:ln>
        </p:spPr>
      </p:pic>
    </p:spTree>
    <p:extLst>
      <p:ext uri="{BB962C8B-B14F-4D97-AF65-F5344CB8AC3E}">
        <p14:creationId xmlns:p14="http://schemas.microsoft.com/office/powerpoint/2010/main" val="65799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Ideal picture vs Reality</a:t>
            </a:r>
            <a:endParaRPr dirty="0"/>
          </a:p>
        </p:txBody>
      </p:sp>
      <p:sp>
        <p:nvSpPr>
          <p:cNvPr id="119" name="Google Shape;119;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a:t>If we assume random error is Gaussian, then when we take N measurements our error will have additional </a:t>
            </a:r>
            <a:r>
              <a:rPr lang="en" i="1" dirty="0"/>
              <a:t>sampling </a:t>
            </a:r>
            <a:r>
              <a:rPr lang="en" dirty="0"/>
              <a:t>error illustrated below:</a:t>
            </a:r>
            <a:endParaRPr dirty="0"/>
          </a:p>
        </p:txBody>
      </p:sp>
      <p:pic>
        <p:nvPicPr>
          <p:cNvPr id="121" name="Google Shape;121;p21"/>
          <p:cNvPicPr preferRelativeResize="0"/>
          <p:nvPr/>
        </p:nvPicPr>
        <p:blipFill>
          <a:blip r:embed="rId3">
            <a:alphaModFix/>
          </a:blip>
          <a:stretch>
            <a:fillRect/>
          </a:stretch>
        </p:blipFill>
        <p:spPr>
          <a:xfrm>
            <a:off x="4746063" y="2478900"/>
            <a:ext cx="4086225" cy="2533650"/>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688" y="2497950"/>
            <a:ext cx="3952875" cy="2495550"/>
          </a:xfrm>
          <a:prstGeom prst="rect">
            <a:avLst/>
          </a:prstGeom>
          <a:noFill/>
          <a:ln>
            <a:noFill/>
          </a:ln>
        </p:spPr>
      </p:pic>
    </p:spTree>
    <p:extLst>
      <p:ext uri="{BB962C8B-B14F-4D97-AF65-F5344CB8AC3E}">
        <p14:creationId xmlns:p14="http://schemas.microsoft.com/office/powerpoint/2010/main" val="41014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Ideal picture vs Reality</a:t>
            </a:r>
            <a:endParaRPr dirty="0"/>
          </a:p>
        </p:txBody>
      </p:sp>
      <p:sp>
        <p:nvSpPr>
          <p:cNvPr id="119" name="Google Shape;119;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If we assume random error is Gaussian, then when we take N measurements our error will have additional </a:t>
            </a:r>
            <a:r>
              <a:rPr lang="en-US" i="1" dirty="0"/>
              <a:t>sampling </a:t>
            </a:r>
            <a:r>
              <a:rPr lang="en-US" dirty="0"/>
              <a:t>error illustrated below:</a:t>
            </a:r>
          </a:p>
        </p:txBody>
      </p:sp>
      <p:pic>
        <p:nvPicPr>
          <p:cNvPr id="121" name="Google Shape;121;p21"/>
          <p:cNvPicPr preferRelativeResize="0"/>
          <p:nvPr/>
        </p:nvPicPr>
        <p:blipFill>
          <a:blip r:embed="rId3">
            <a:alphaModFix/>
          </a:blip>
          <a:stretch>
            <a:fillRect/>
          </a:stretch>
        </p:blipFill>
        <p:spPr>
          <a:xfrm>
            <a:off x="4746063" y="2478900"/>
            <a:ext cx="4086225" cy="2533650"/>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688" y="2497950"/>
            <a:ext cx="3952875" cy="2495550"/>
          </a:xfrm>
          <a:prstGeom prst="rect">
            <a:avLst/>
          </a:prstGeom>
          <a:noFill/>
          <a:ln>
            <a:noFill/>
          </a:ln>
        </p:spPr>
      </p:pic>
      <p:pic>
        <p:nvPicPr>
          <p:cNvPr id="6" name="Google Shape;130;p22">
            <a:extLst>
              <a:ext uri="{FF2B5EF4-FFF2-40B4-BE49-F238E27FC236}">
                <a16:creationId xmlns:a16="http://schemas.microsoft.com/office/drawing/2014/main" id="{582C518E-36FD-0808-8D00-60AB3B4FB8A3}"/>
              </a:ext>
            </a:extLst>
          </p:cNvPr>
          <p:cNvPicPr preferRelativeResize="0"/>
          <p:nvPr/>
        </p:nvPicPr>
        <p:blipFill>
          <a:blip r:embed="rId5">
            <a:alphaModFix/>
          </a:blip>
          <a:stretch>
            <a:fillRect/>
          </a:stretch>
        </p:blipFill>
        <p:spPr>
          <a:xfrm>
            <a:off x="2380675" y="2483138"/>
            <a:ext cx="4038600" cy="2447925"/>
          </a:xfrm>
          <a:prstGeom prst="rect">
            <a:avLst/>
          </a:prstGeom>
          <a:noFill/>
          <a:ln>
            <a:noFill/>
          </a:ln>
        </p:spPr>
      </p:pic>
    </p:spTree>
    <p:extLst>
      <p:ext uri="{BB962C8B-B14F-4D97-AF65-F5344CB8AC3E}">
        <p14:creationId xmlns:p14="http://schemas.microsoft.com/office/powerpoint/2010/main" val="60459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D21-9F30-9218-6A09-9D18B4426BDA}"/>
              </a:ext>
            </a:extLst>
          </p:cNvPr>
          <p:cNvSpPr>
            <a:spLocks noGrp="1"/>
          </p:cNvSpPr>
          <p:nvPr>
            <p:ph type="title"/>
          </p:nvPr>
        </p:nvSpPr>
        <p:spPr/>
        <p:txBody>
          <a:bodyPr/>
          <a:lstStyle/>
          <a:p>
            <a:r>
              <a:rPr lang="en" dirty="0"/>
              <a:t>Back to hand spans…</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8A0634D-6846-EBFF-8C82-6AD261F803D2}"/>
                  </a:ext>
                </a:extLst>
              </p:cNvPr>
              <p:cNvSpPr>
                <a:spLocks noGrp="1"/>
              </p:cNvSpPr>
              <p:nvPr>
                <p:ph type="body" idx="1"/>
              </p:nvPr>
            </p:nvSpPr>
            <p:spPr/>
            <p:txBody>
              <a:bodyPr/>
              <a:lstStyle/>
              <a:p>
                <a:pPr marL="114300" indent="0">
                  <a:buNone/>
                </a:pPr>
                <a:r>
                  <a:rPr lang="en-US" dirty="0"/>
                  <a:t>Hand spans vary between individuals.</a:t>
                </a:r>
              </a:p>
              <a:p>
                <a:pPr marL="114300" indent="0">
                  <a:buNone/>
                </a:pPr>
                <a:r>
                  <a:rPr lang="en-US" dirty="0"/>
                  <a:t>Here’s some real data:</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18</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 </m:t>
                    </m:r>
                    <m:r>
                      <a:rPr lang="en-US" b="0" i="1" smtClean="0">
                        <a:latin typeface="Cambria Math" panose="02040503050406030204" pitchFamily="18" charset="0"/>
                      </a:rPr>
                      <m:t>𝑐𝑚</m:t>
                    </m:r>
                  </m:oMath>
                </a14:m>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 </m:t>
                      </m:r>
                      <m:r>
                        <a:rPr lang="en-US" b="0" i="1" smtClean="0">
                          <a:latin typeface="Cambria Math" panose="02040503050406030204" pitchFamily="18" charset="0"/>
                        </a:rPr>
                        <m:t>𝑐𝑚</m:t>
                      </m:r>
                    </m:oMath>
                  </m:oMathPara>
                </a14:m>
                <a:endParaRPr lang="en-US" b="0" dirty="0"/>
              </a:p>
              <a:p>
                <a:pPr marL="114300" indent="0">
                  <a:buNone/>
                </a:pPr>
                <a:endParaRPr lang="en-US" b="0" dirty="0"/>
              </a:p>
              <a:p>
                <a:pPr marL="114300" indent="0">
                  <a:buNone/>
                </a:pPr>
                <a:endParaRPr lang="en-US" dirty="0"/>
              </a:p>
            </p:txBody>
          </p:sp>
        </mc:Choice>
        <mc:Fallback xmlns="">
          <p:sp>
            <p:nvSpPr>
              <p:cNvPr id="3" name="Text Placeholder 2">
                <a:extLst>
                  <a:ext uri="{FF2B5EF4-FFF2-40B4-BE49-F238E27FC236}">
                    <a16:creationId xmlns:a16="http://schemas.microsoft.com/office/drawing/2014/main" id="{E8A0634D-6846-EBFF-8C82-6AD261F803D2}"/>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pic>
        <p:nvPicPr>
          <p:cNvPr id="4" name="Google Shape;88;p16">
            <a:extLst>
              <a:ext uri="{FF2B5EF4-FFF2-40B4-BE49-F238E27FC236}">
                <a16:creationId xmlns:a16="http://schemas.microsoft.com/office/drawing/2014/main" id="{D20687D3-56B9-82D0-F5F7-C04D18751AE0}"/>
              </a:ext>
            </a:extLst>
          </p:cNvPr>
          <p:cNvPicPr preferRelativeResize="0"/>
          <p:nvPr/>
        </p:nvPicPr>
        <p:blipFill>
          <a:blip r:embed="rId3">
            <a:alphaModFix/>
          </a:blip>
          <a:stretch>
            <a:fillRect/>
          </a:stretch>
        </p:blipFill>
        <p:spPr>
          <a:xfrm>
            <a:off x="6486800" y="1037225"/>
            <a:ext cx="2657200" cy="3069050"/>
          </a:xfrm>
          <a:prstGeom prst="rect">
            <a:avLst/>
          </a:prstGeom>
          <a:noFill/>
          <a:ln>
            <a:noFill/>
          </a:ln>
        </p:spPr>
      </p:pic>
      <p:pic>
        <p:nvPicPr>
          <p:cNvPr id="1026" name="Picture 2">
            <a:extLst>
              <a:ext uri="{FF2B5EF4-FFF2-40B4-BE49-F238E27FC236}">
                <a16:creationId xmlns:a16="http://schemas.microsoft.com/office/drawing/2014/main" id="{CB683491-D195-52B0-D33D-C8132F346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59" y="2636825"/>
            <a:ext cx="3429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2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D21-9F30-9218-6A09-9D18B4426BDA}"/>
              </a:ext>
            </a:extLst>
          </p:cNvPr>
          <p:cNvSpPr>
            <a:spLocks noGrp="1"/>
          </p:cNvSpPr>
          <p:nvPr>
            <p:ph type="title"/>
          </p:nvPr>
        </p:nvSpPr>
        <p:spPr/>
        <p:txBody>
          <a:bodyPr/>
          <a:lstStyle/>
          <a:p>
            <a:r>
              <a:rPr lang="en" dirty="0"/>
              <a:t>So, what did I mean by ‘prone to error’? </a:t>
            </a:r>
            <a:endParaRPr lang="en-US" dirty="0"/>
          </a:p>
        </p:txBody>
      </p:sp>
      <p:sp>
        <p:nvSpPr>
          <p:cNvPr id="3" name="Text Placeholder 2">
            <a:extLst>
              <a:ext uri="{FF2B5EF4-FFF2-40B4-BE49-F238E27FC236}">
                <a16:creationId xmlns:a16="http://schemas.microsoft.com/office/drawing/2014/main" id="{E8A0634D-6846-EBFF-8C82-6AD261F803D2}"/>
              </a:ext>
            </a:extLst>
          </p:cNvPr>
          <p:cNvSpPr>
            <a:spLocks noGrp="1"/>
          </p:cNvSpPr>
          <p:nvPr>
            <p:ph type="body" idx="1"/>
          </p:nvPr>
        </p:nvSpPr>
        <p:spPr/>
        <p:txBody>
          <a:bodyPr/>
          <a:lstStyle/>
          <a:p>
            <a:pPr marL="114300" indent="0">
              <a:buNone/>
            </a:pPr>
            <a:r>
              <a:rPr lang="en-US" dirty="0"/>
              <a:t>Using each lab group’s average hand span, the length of an object in cm was found, here is all of the data:</a:t>
            </a:r>
          </a:p>
        </p:txBody>
      </p:sp>
      <p:pic>
        <p:nvPicPr>
          <p:cNvPr id="4" name="Google Shape;88;p16">
            <a:extLst>
              <a:ext uri="{FF2B5EF4-FFF2-40B4-BE49-F238E27FC236}">
                <a16:creationId xmlns:a16="http://schemas.microsoft.com/office/drawing/2014/main" id="{D20687D3-56B9-82D0-F5F7-C04D18751AE0}"/>
              </a:ext>
            </a:extLst>
          </p:cNvPr>
          <p:cNvPicPr preferRelativeResize="0"/>
          <p:nvPr/>
        </p:nvPicPr>
        <p:blipFill>
          <a:blip r:embed="rId2">
            <a:alphaModFix/>
          </a:blip>
          <a:stretch>
            <a:fillRect/>
          </a:stretch>
        </p:blipFill>
        <p:spPr>
          <a:xfrm>
            <a:off x="6361265" y="1909656"/>
            <a:ext cx="2657200" cy="3069050"/>
          </a:xfrm>
          <a:prstGeom prst="rect">
            <a:avLst/>
          </a:prstGeom>
          <a:noFill/>
          <a:ln>
            <a:noFill/>
          </a:ln>
        </p:spPr>
      </p:pic>
      <p:pic>
        <p:nvPicPr>
          <p:cNvPr id="5" name="Picture 2">
            <a:extLst>
              <a:ext uri="{FF2B5EF4-FFF2-40B4-BE49-F238E27FC236}">
                <a16:creationId xmlns:a16="http://schemas.microsoft.com/office/drawing/2014/main" id="{72F3F911-C553-1598-9FC5-328735A99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434" y="2902225"/>
            <a:ext cx="3429000"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84D16A3-910A-3DFA-6471-3CE3480C0857}"/>
              </a:ext>
            </a:extLst>
          </p:cNvPr>
          <p:cNvSpPr/>
          <p:nvPr/>
        </p:nvSpPr>
        <p:spPr>
          <a:xfrm>
            <a:off x="2086146" y="2037621"/>
            <a:ext cx="1905457" cy="99105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“True Value”</a:t>
            </a:r>
            <a:br>
              <a:rPr lang="en-US" dirty="0"/>
            </a:br>
            <a:r>
              <a:rPr lang="en-US" dirty="0"/>
              <a:t>28.1 cm</a:t>
            </a:r>
          </a:p>
        </p:txBody>
      </p:sp>
      <p:cxnSp>
        <p:nvCxnSpPr>
          <p:cNvPr id="8" name="Straight Arrow Connector 7">
            <a:extLst>
              <a:ext uri="{FF2B5EF4-FFF2-40B4-BE49-F238E27FC236}">
                <a16:creationId xmlns:a16="http://schemas.microsoft.com/office/drawing/2014/main" id="{BB6D3362-CA25-808B-5F97-58E80EC900E3}"/>
              </a:ext>
            </a:extLst>
          </p:cNvPr>
          <p:cNvCxnSpPr/>
          <p:nvPr/>
        </p:nvCxnSpPr>
        <p:spPr>
          <a:xfrm>
            <a:off x="3461934" y="2945792"/>
            <a:ext cx="354454" cy="18999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660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Accuracy vs Precision</a:t>
            </a:r>
            <a:endParaRPr/>
          </a:p>
        </p:txBody>
      </p:sp>
      <p:cxnSp>
        <p:nvCxnSpPr>
          <p:cNvPr id="104" name="Google Shape;104;p18"/>
          <p:cNvCxnSpPr/>
          <p:nvPr/>
        </p:nvCxnSpPr>
        <p:spPr>
          <a:xfrm rot="10800000">
            <a:off x="2783013" y="1147275"/>
            <a:ext cx="0" cy="2529300"/>
          </a:xfrm>
          <a:prstGeom prst="straightConnector1">
            <a:avLst/>
          </a:prstGeom>
          <a:noFill/>
          <a:ln w="28575" cap="flat" cmpd="sng">
            <a:solidFill>
              <a:srgbClr val="434343"/>
            </a:solidFill>
            <a:prstDash val="dash"/>
            <a:round/>
            <a:headEnd type="none" w="med" len="med"/>
            <a:tailEnd type="triangle" w="med" len="med"/>
          </a:ln>
        </p:spPr>
      </p:cxnSp>
      <p:cxnSp>
        <p:nvCxnSpPr>
          <p:cNvPr id="105" name="Google Shape;105;p18"/>
          <p:cNvCxnSpPr/>
          <p:nvPr/>
        </p:nvCxnSpPr>
        <p:spPr>
          <a:xfrm>
            <a:off x="2783013" y="3676575"/>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06" name="Google Shape;106;p18"/>
          <p:cNvSpPr/>
          <p:nvPr/>
        </p:nvSpPr>
        <p:spPr>
          <a:xfrm>
            <a:off x="3509293" y="2132147"/>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4124788" y="2322950"/>
            <a:ext cx="22362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True Value</a:t>
            </a:r>
            <a:endParaRPr>
              <a:latin typeface="Open Sans"/>
              <a:ea typeface="Open Sans"/>
              <a:cs typeface="Open Sans"/>
              <a:sym typeface="Open Sans"/>
            </a:endParaRPr>
          </a:p>
        </p:txBody>
      </p:sp>
      <p:sp>
        <p:nvSpPr>
          <p:cNvPr id="108" name="Google Shape;108;p18"/>
          <p:cNvSpPr/>
          <p:nvPr/>
        </p:nvSpPr>
        <p:spPr>
          <a:xfrm>
            <a:off x="3851800" y="326182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4004350" y="3227963"/>
            <a:ext cx="24771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One Measurement</a:t>
            </a:r>
            <a:endParaRPr dirty="0">
              <a:latin typeface="Open Sans"/>
              <a:ea typeface="Open Sans"/>
              <a:cs typeface="Open Sans"/>
              <a:sym typeface="Open Sans"/>
            </a:endParaRPr>
          </a:p>
        </p:txBody>
      </p:sp>
      <p:sp>
        <p:nvSpPr>
          <p:cNvPr id="9" name="TextBox 8">
            <a:extLst>
              <a:ext uri="{FF2B5EF4-FFF2-40B4-BE49-F238E27FC236}">
                <a16:creationId xmlns:a16="http://schemas.microsoft.com/office/drawing/2014/main" id="{B77984F9-282B-47AD-5450-79F31F225BEB}"/>
              </a:ext>
            </a:extLst>
          </p:cNvPr>
          <p:cNvSpPr txBox="1"/>
          <p:nvPr/>
        </p:nvSpPr>
        <p:spPr>
          <a:xfrm>
            <a:off x="631980" y="4034155"/>
            <a:ext cx="8033556" cy="738664"/>
          </a:xfrm>
          <a:prstGeom prst="rect">
            <a:avLst/>
          </a:prstGeom>
          <a:noFill/>
        </p:spPr>
        <p:txBody>
          <a:bodyPr wrap="square" rtlCol="0">
            <a:spAutoFit/>
          </a:bodyPr>
          <a:lstStyle/>
          <a:p>
            <a:r>
              <a:rPr lang="en-US" dirty="0"/>
              <a:t>Suppose you’re trying to use a Map app and GPS to find where you are.  There’s where the GPS says you are, and there’s where you are in fact. From experience, we know you aren’t always where the app says you are. This is shown above in cartoon form.</a:t>
            </a:r>
          </a:p>
        </p:txBody>
      </p:sp>
    </p:spTree>
    <p:extLst>
      <p:ext uri="{BB962C8B-B14F-4D97-AF65-F5344CB8AC3E}">
        <p14:creationId xmlns:p14="http://schemas.microsoft.com/office/powerpoint/2010/main" val="153663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Accuracy vs Precision</a:t>
            </a:r>
            <a:endParaRPr/>
          </a:p>
        </p:txBody>
      </p:sp>
      <p:cxnSp>
        <p:nvCxnSpPr>
          <p:cNvPr id="115" name="Google Shape;115;p19"/>
          <p:cNvCxnSpPr/>
          <p:nvPr/>
        </p:nvCxnSpPr>
        <p:spPr>
          <a:xfrm rot="10800000">
            <a:off x="868488" y="1899750"/>
            <a:ext cx="0" cy="2529300"/>
          </a:xfrm>
          <a:prstGeom prst="straightConnector1">
            <a:avLst/>
          </a:prstGeom>
          <a:noFill/>
          <a:ln w="28575" cap="flat" cmpd="sng">
            <a:solidFill>
              <a:srgbClr val="434343"/>
            </a:solidFill>
            <a:prstDash val="dash"/>
            <a:round/>
            <a:headEnd type="none" w="med" len="med"/>
            <a:tailEnd type="triangle" w="med" len="med"/>
          </a:ln>
        </p:spPr>
      </p:cxnSp>
      <p:cxnSp>
        <p:nvCxnSpPr>
          <p:cNvPr id="116" name="Google Shape;116;p19"/>
          <p:cNvCxnSpPr/>
          <p:nvPr/>
        </p:nvCxnSpPr>
        <p:spPr>
          <a:xfrm>
            <a:off x="868488" y="4429050"/>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17" name="Google Shape;117;p19"/>
          <p:cNvSpPr/>
          <p:nvPr/>
        </p:nvSpPr>
        <p:spPr>
          <a:xfrm>
            <a:off x="1594768" y="2884622"/>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93727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208967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78487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212777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94400" y="422167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2127775" y="4304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225887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9"/>
          <p:cNvCxnSpPr/>
          <p:nvPr/>
        </p:nvCxnSpPr>
        <p:spPr>
          <a:xfrm rot="10800000">
            <a:off x="4571988" y="1985475"/>
            <a:ext cx="0" cy="2529300"/>
          </a:xfrm>
          <a:prstGeom prst="straightConnector1">
            <a:avLst/>
          </a:prstGeom>
          <a:noFill/>
          <a:ln w="28575" cap="flat" cmpd="sng">
            <a:solidFill>
              <a:srgbClr val="434343"/>
            </a:solidFill>
            <a:prstDash val="dash"/>
            <a:round/>
            <a:headEnd type="none" w="med" len="med"/>
            <a:tailEnd type="triangle" w="med" len="med"/>
          </a:ln>
        </p:spPr>
      </p:cxnSp>
      <p:cxnSp>
        <p:nvCxnSpPr>
          <p:cNvPr id="126" name="Google Shape;126;p19"/>
          <p:cNvCxnSpPr/>
          <p:nvPr/>
        </p:nvCxnSpPr>
        <p:spPr>
          <a:xfrm>
            <a:off x="4571988" y="4514775"/>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27" name="Google Shape;127;p19"/>
          <p:cNvSpPr/>
          <p:nvPr/>
        </p:nvSpPr>
        <p:spPr>
          <a:xfrm>
            <a:off x="5298268" y="2970347"/>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140725" y="339215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5233425" y="297035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758650" y="297035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5993200" y="344412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5298275" y="365367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025950" y="30090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6457675" y="310805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1586625" y="3750250"/>
            <a:ext cx="990600" cy="93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905150" y="2571750"/>
            <a:ext cx="1838100" cy="17319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868500" y="4594500"/>
            <a:ext cx="42291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Open Sans"/>
                <a:ea typeface="Open Sans"/>
                <a:cs typeface="Open Sans"/>
                <a:sym typeface="Open Sans"/>
              </a:rPr>
              <a:t>Precise (does not include ‘true value’)</a:t>
            </a:r>
            <a:endParaRPr sz="1800">
              <a:latin typeface="Open Sans"/>
              <a:ea typeface="Open Sans"/>
              <a:cs typeface="Open Sans"/>
              <a:sym typeface="Open Sans"/>
            </a:endParaRPr>
          </a:p>
        </p:txBody>
      </p:sp>
      <p:sp>
        <p:nvSpPr>
          <p:cNvPr id="138" name="Google Shape;138;p19"/>
          <p:cNvSpPr txBox="1"/>
          <p:nvPr/>
        </p:nvSpPr>
        <p:spPr>
          <a:xfrm>
            <a:off x="5097599" y="2105450"/>
            <a:ext cx="3402900" cy="10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latin typeface="Open Sans"/>
                <a:ea typeface="Open Sans"/>
                <a:cs typeface="Open Sans"/>
                <a:sym typeface="Open Sans"/>
              </a:rPr>
              <a:t>Accurate (includes ‘true value’)</a:t>
            </a:r>
            <a:endParaRPr sz="1800" u="sng">
              <a:latin typeface="Open Sans"/>
              <a:ea typeface="Open Sans"/>
              <a:cs typeface="Open Sans"/>
              <a:sym typeface="Open Sans"/>
            </a:endParaRPr>
          </a:p>
        </p:txBody>
      </p:sp>
      <p:sp>
        <p:nvSpPr>
          <p:cNvPr id="27" name="TextBox 26">
            <a:extLst>
              <a:ext uri="{FF2B5EF4-FFF2-40B4-BE49-F238E27FC236}">
                <a16:creationId xmlns:a16="http://schemas.microsoft.com/office/drawing/2014/main" id="{51050CF6-1FD7-48E3-DEEA-05D534C35438}"/>
              </a:ext>
            </a:extLst>
          </p:cNvPr>
          <p:cNvSpPr txBox="1"/>
          <p:nvPr/>
        </p:nvSpPr>
        <p:spPr>
          <a:xfrm>
            <a:off x="669852" y="1066933"/>
            <a:ext cx="8343042" cy="1600438"/>
          </a:xfrm>
          <a:prstGeom prst="rect">
            <a:avLst/>
          </a:prstGeom>
          <a:solidFill>
            <a:schemeClr val="bg2">
              <a:lumMod val="40000"/>
              <a:lumOff val="60000"/>
            </a:schemeClr>
          </a:solidFill>
        </p:spPr>
        <p:txBody>
          <a:bodyPr wrap="square" rtlCol="0">
            <a:spAutoFit/>
          </a:bodyPr>
          <a:lstStyle/>
          <a:p>
            <a:r>
              <a:rPr lang="en-US" dirty="0"/>
              <a:t>If we make many measurements, say using different GPS apps or using your friend’s phone, and display them all at once we can make </a:t>
            </a:r>
            <a:r>
              <a:rPr lang="en-US" i="1" dirty="0"/>
              <a:t>distributions </a:t>
            </a:r>
            <a:r>
              <a:rPr lang="en-US" dirty="0"/>
              <a:t>of measurements (ideally we’d use the same tool and repeat it many times with the same setup):</a:t>
            </a:r>
          </a:p>
          <a:p>
            <a:endParaRPr lang="en-US" b="1" dirty="0"/>
          </a:p>
          <a:p>
            <a:pPr marL="285750" indent="-285750">
              <a:buFont typeface="Arial" panose="020B0604020202020204" pitchFamily="34" charset="0"/>
              <a:buChar char="•"/>
            </a:pPr>
            <a:r>
              <a:rPr lang="en-US" b="1" dirty="0"/>
              <a:t>Precision implies the measurements have a small neighborhood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Accuracy implies the neighborhood includes the “true value”</a:t>
            </a:r>
          </a:p>
        </p:txBody>
      </p:sp>
    </p:spTree>
    <p:extLst>
      <p:ext uri="{BB962C8B-B14F-4D97-AF65-F5344CB8AC3E}">
        <p14:creationId xmlns:p14="http://schemas.microsoft.com/office/powerpoint/2010/main" val="412106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Accuracy vs Precision</a:t>
            </a:r>
            <a:endParaRPr/>
          </a:p>
        </p:txBody>
      </p:sp>
      <p:sp>
        <p:nvSpPr>
          <p:cNvPr id="144" name="Google Shape;144;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Ideal is to have </a:t>
            </a:r>
            <a:r>
              <a:rPr lang="en" i="1"/>
              <a:t>both</a:t>
            </a:r>
            <a:r>
              <a:rPr lang="en"/>
              <a:t>.</a:t>
            </a:r>
            <a:endParaRPr/>
          </a:p>
        </p:txBody>
      </p:sp>
      <p:cxnSp>
        <p:nvCxnSpPr>
          <p:cNvPr id="145" name="Google Shape;145;p20"/>
          <p:cNvCxnSpPr/>
          <p:nvPr/>
        </p:nvCxnSpPr>
        <p:spPr>
          <a:xfrm rot="10800000">
            <a:off x="3150413" y="1791950"/>
            <a:ext cx="0" cy="2529300"/>
          </a:xfrm>
          <a:prstGeom prst="straightConnector1">
            <a:avLst/>
          </a:prstGeom>
          <a:noFill/>
          <a:ln w="28575" cap="flat" cmpd="sng">
            <a:solidFill>
              <a:srgbClr val="434343"/>
            </a:solidFill>
            <a:prstDash val="dash"/>
            <a:round/>
            <a:headEnd type="none" w="med" len="med"/>
            <a:tailEnd type="triangle" w="med" len="med"/>
          </a:ln>
        </p:spPr>
      </p:cxnSp>
      <p:cxnSp>
        <p:nvCxnSpPr>
          <p:cNvPr id="146" name="Google Shape;146;p20"/>
          <p:cNvCxnSpPr/>
          <p:nvPr/>
        </p:nvCxnSpPr>
        <p:spPr>
          <a:xfrm>
            <a:off x="3150413" y="4321250"/>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47" name="Google Shape;147;p20"/>
          <p:cNvSpPr/>
          <p:nvPr/>
        </p:nvSpPr>
        <p:spPr>
          <a:xfrm>
            <a:off x="3876693" y="2776822"/>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4026500" y="28540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178900" y="3006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874100" y="3006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217000" y="28540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3983625" y="306137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4217000" y="31441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4348100" y="3006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3675850" y="2589950"/>
            <a:ext cx="990600" cy="93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p:nvPr/>
        </p:nvSpPr>
        <p:spPr>
          <a:xfrm>
            <a:off x="3150425" y="4486700"/>
            <a:ext cx="42291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Open Sans"/>
                <a:ea typeface="Open Sans"/>
                <a:cs typeface="Open Sans"/>
                <a:sym typeface="Open Sans"/>
              </a:rPr>
              <a:t>Precise </a:t>
            </a:r>
            <a:r>
              <a:rPr lang="en" sz="1800" b="1">
                <a:latin typeface="Open Sans"/>
                <a:ea typeface="Open Sans"/>
                <a:cs typeface="Open Sans"/>
                <a:sym typeface="Open Sans"/>
              </a:rPr>
              <a:t>and</a:t>
            </a:r>
            <a:r>
              <a:rPr lang="en" sz="1800">
                <a:latin typeface="Open Sans"/>
                <a:ea typeface="Open Sans"/>
                <a:cs typeface="Open Sans"/>
                <a:sym typeface="Open Sans"/>
              </a:rPr>
              <a:t> accurate</a:t>
            </a:r>
            <a:endParaRPr sz="1800">
              <a:latin typeface="Open Sans"/>
              <a:ea typeface="Open Sans"/>
              <a:cs typeface="Open Sans"/>
              <a:sym typeface="Open Sans"/>
            </a:endParaRPr>
          </a:p>
        </p:txBody>
      </p:sp>
    </p:spTree>
    <p:extLst>
      <p:ext uri="{BB962C8B-B14F-4D97-AF65-F5344CB8AC3E}">
        <p14:creationId xmlns:p14="http://schemas.microsoft.com/office/powerpoint/2010/main" val="345703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error &amp; Measurement</a:t>
            </a:r>
            <a:endParaRPr/>
          </a:p>
        </p:txBody>
      </p:sp>
      <p:sp>
        <p:nvSpPr>
          <p:cNvPr id="162" name="Google Shape;162;p21"/>
          <p:cNvSpPr txBox="1">
            <a:spLocks noGrp="1"/>
          </p:cNvSpPr>
          <p:nvPr>
            <p:ph type="body" idx="1"/>
          </p:nvPr>
        </p:nvSpPr>
        <p:spPr>
          <a:xfrm>
            <a:off x="311700" y="1081050"/>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I use the same experimental apparatus, and get a </a:t>
            </a:r>
            <a:r>
              <a:rPr lang="en" i="1"/>
              <a:t>spread</a:t>
            </a:r>
            <a:r>
              <a:rPr lang="en"/>
              <a:t> of values, this is</a:t>
            </a:r>
            <a:endParaRPr/>
          </a:p>
          <a:p>
            <a:pPr marL="0" lvl="0" indent="0" algn="l" rtl="0">
              <a:spcBef>
                <a:spcPts val="1600"/>
              </a:spcBef>
              <a:spcAft>
                <a:spcPts val="1600"/>
              </a:spcAft>
              <a:buNone/>
            </a:pPr>
            <a:r>
              <a:rPr lang="en" b="1"/>
              <a:t>Random error </a:t>
            </a:r>
            <a:r>
              <a:rPr lang="en"/>
              <a:t>(related to the precision)</a:t>
            </a:r>
            <a:endParaRPr/>
          </a:p>
        </p:txBody>
      </p:sp>
      <p:cxnSp>
        <p:nvCxnSpPr>
          <p:cNvPr id="163" name="Google Shape;163;p21"/>
          <p:cNvCxnSpPr/>
          <p:nvPr/>
        </p:nvCxnSpPr>
        <p:spPr>
          <a:xfrm rot="10800000">
            <a:off x="2762638" y="2341350"/>
            <a:ext cx="0" cy="2087700"/>
          </a:xfrm>
          <a:prstGeom prst="straightConnector1">
            <a:avLst/>
          </a:prstGeom>
          <a:noFill/>
          <a:ln w="28575" cap="flat" cmpd="sng">
            <a:solidFill>
              <a:srgbClr val="434343"/>
            </a:solidFill>
            <a:prstDash val="dash"/>
            <a:round/>
            <a:headEnd type="none" w="med" len="med"/>
            <a:tailEnd type="triangle" w="med" len="med"/>
          </a:ln>
        </p:spPr>
      </p:cxnSp>
      <p:cxnSp>
        <p:nvCxnSpPr>
          <p:cNvPr id="164" name="Google Shape;164;p21"/>
          <p:cNvCxnSpPr/>
          <p:nvPr/>
        </p:nvCxnSpPr>
        <p:spPr>
          <a:xfrm>
            <a:off x="2762638" y="4429050"/>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65" name="Google Shape;165;p21"/>
          <p:cNvSpPr/>
          <p:nvPr/>
        </p:nvSpPr>
        <p:spPr>
          <a:xfrm>
            <a:off x="3488918" y="2884622"/>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383142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39838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6790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402192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3788550" y="422167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021925" y="4304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41530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3480775" y="3750250"/>
            <a:ext cx="990600" cy="93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27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error &amp; Measurement</a:t>
            </a:r>
            <a:endParaRPr/>
          </a:p>
        </p:txBody>
      </p:sp>
      <p:sp>
        <p:nvSpPr>
          <p:cNvPr id="179" name="Google Shape;179;p22"/>
          <p:cNvSpPr txBox="1">
            <a:spLocks noGrp="1"/>
          </p:cNvSpPr>
          <p:nvPr>
            <p:ph type="body" idx="1"/>
          </p:nvPr>
        </p:nvSpPr>
        <p:spPr>
          <a:xfrm>
            <a:off x="311700" y="1081050"/>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I use the same experimental apparatus, and get a </a:t>
            </a:r>
            <a:r>
              <a:rPr lang="en" i="1"/>
              <a:t>spread</a:t>
            </a:r>
            <a:r>
              <a:rPr lang="en"/>
              <a:t> of values, this is</a:t>
            </a:r>
            <a:endParaRPr/>
          </a:p>
          <a:p>
            <a:pPr marL="0" lvl="0" indent="0" algn="l" rtl="0">
              <a:spcBef>
                <a:spcPts val="1600"/>
              </a:spcBef>
              <a:spcAft>
                <a:spcPts val="1600"/>
              </a:spcAft>
              <a:buNone/>
            </a:pPr>
            <a:r>
              <a:rPr lang="en" b="1"/>
              <a:t>Random error </a:t>
            </a:r>
            <a:r>
              <a:rPr lang="en"/>
              <a:t>(related to the precision)</a:t>
            </a:r>
            <a:endParaRPr/>
          </a:p>
        </p:txBody>
      </p:sp>
      <p:cxnSp>
        <p:nvCxnSpPr>
          <p:cNvPr id="180" name="Google Shape;180;p22"/>
          <p:cNvCxnSpPr/>
          <p:nvPr/>
        </p:nvCxnSpPr>
        <p:spPr>
          <a:xfrm rot="10800000">
            <a:off x="2762638" y="2341350"/>
            <a:ext cx="0" cy="2087700"/>
          </a:xfrm>
          <a:prstGeom prst="straightConnector1">
            <a:avLst/>
          </a:prstGeom>
          <a:noFill/>
          <a:ln w="28575" cap="flat" cmpd="sng">
            <a:solidFill>
              <a:srgbClr val="434343"/>
            </a:solidFill>
            <a:prstDash val="dash"/>
            <a:round/>
            <a:headEnd type="none" w="med" len="med"/>
            <a:tailEnd type="triangle" w="med" len="med"/>
          </a:ln>
        </p:spPr>
      </p:cxnSp>
      <p:cxnSp>
        <p:nvCxnSpPr>
          <p:cNvPr id="181" name="Google Shape;181;p22"/>
          <p:cNvCxnSpPr/>
          <p:nvPr/>
        </p:nvCxnSpPr>
        <p:spPr>
          <a:xfrm>
            <a:off x="2762638" y="4429050"/>
            <a:ext cx="2504400" cy="0"/>
          </a:xfrm>
          <a:prstGeom prst="straightConnector1">
            <a:avLst/>
          </a:prstGeom>
          <a:noFill/>
          <a:ln w="28575" cap="flat" cmpd="sng">
            <a:solidFill>
              <a:srgbClr val="434343"/>
            </a:solidFill>
            <a:prstDash val="dash"/>
            <a:round/>
            <a:headEnd type="none" w="med" len="med"/>
            <a:tailEnd type="triangle" w="med" len="med"/>
          </a:ln>
        </p:spPr>
      </p:cxnSp>
      <p:sp>
        <p:nvSpPr>
          <p:cNvPr id="182" name="Google Shape;182;p22"/>
          <p:cNvSpPr/>
          <p:nvPr/>
        </p:nvSpPr>
        <p:spPr>
          <a:xfrm>
            <a:off x="3488918" y="2884622"/>
            <a:ext cx="588900" cy="559500"/>
          </a:xfrm>
          <a:prstGeom prst="star5">
            <a:avLst>
              <a:gd name="adj" fmla="val 19098"/>
              <a:gd name="hf" fmla="val 105146"/>
              <a:gd name="vf" fmla="val 110557"/>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383142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39838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36790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4021925" y="40143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788550" y="4221675"/>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021925" y="43044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153025" y="4166700"/>
            <a:ext cx="131100" cy="137700"/>
          </a:xfrm>
          <a:prstGeom prst="star4">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3480775" y="3750250"/>
            <a:ext cx="990600" cy="93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2"/>
          <p:cNvCxnSpPr>
            <a:endCxn id="182" idx="3"/>
          </p:cNvCxnSpPr>
          <p:nvPr/>
        </p:nvCxnSpPr>
        <p:spPr>
          <a:xfrm rot="10800000">
            <a:off x="3965347" y="3444121"/>
            <a:ext cx="38700" cy="650100"/>
          </a:xfrm>
          <a:prstGeom prst="straightConnector1">
            <a:avLst/>
          </a:prstGeom>
          <a:noFill/>
          <a:ln w="28575" cap="flat" cmpd="sng">
            <a:solidFill>
              <a:srgbClr val="000000"/>
            </a:solidFill>
            <a:prstDash val="solid"/>
            <a:round/>
            <a:headEnd type="diamond" w="med" len="med"/>
            <a:tailEnd type="diamond" w="med" len="med"/>
          </a:ln>
        </p:spPr>
      </p:cxnSp>
      <p:sp>
        <p:nvSpPr>
          <p:cNvPr id="192" name="Google Shape;192;p22"/>
          <p:cNvSpPr txBox="1"/>
          <p:nvPr/>
        </p:nvSpPr>
        <p:spPr>
          <a:xfrm>
            <a:off x="4466175" y="2200100"/>
            <a:ext cx="4450500" cy="11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Open Sans"/>
                <a:ea typeface="Open Sans"/>
                <a:cs typeface="Open Sans"/>
                <a:sym typeface="Open Sans"/>
              </a:rPr>
              <a:t>But the distance to the “true value” is </a:t>
            </a:r>
            <a:r>
              <a:rPr lang="en" sz="1800" b="1" i="1">
                <a:latin typeface="Open Sans"/>
                <a:ea typeface="Open Sans"/>
                <a:cs typeface="Open Sans"/>
                <a:sym typeface="Open Sans"/>
              </a:rPr>
              <a:t>systematic </a:t>
            </a:r>
            <a:r>
              <a:rPr lang="en" sz="1800" b="1">
                <a:latin typeface="Open Sans"/>
                <a:ea typeface="Open Sans"/>
                <a:cs typeface="Open Sans"/>
                <a:sym typeface="Open Sans"/>
              </a:rPr>
              <a:t>error</a:t>
            </a:r>
            <a:endParaRPr sz="1800" b="1">
              <a:latin typeface="Open Sans"/>
              <a:ea typeface="Open Sans"/>
              <a:cs typeface="Open Sans"/>
              <a:sym typeface="Open Sans"/>
            </a:endParaRPr>
          </a:p>
          <a:p>
            <a:pPr marL="0" lvl="0" indent="0" algn="l" rtl="0">
              <a:spcBef>
                <a:spcPts val="0"/>
              </a:spcBef>
              <a:spcAft>
                <a:spcPts val="0"/>
              </a:spcAft>
              <a:buNone/>
            </a:pPr>
            <a:endParaRPr sz="1800" b="1">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Think of it like a mistake in the experiment </a:t>
            </a:r>
            <a:r>
              <a:rPr lang="en" sz="1800" i="1">
                <a:latin typeface="Open Sans"/>
                <a:ea typeface="Open Sans"/>
                <a:cs typeface="Open Sans"/>
                <a:sym typeface="Open Sans"/>
              </a:rPr>
              <a:t>systematically</a:t>
            </a:r>
            <a:r>
              <a:rPr lang="en" sz="1800">
                <a:latin typeface="Open Sans"/>
                <a:ea typeface="Open Sans"/>
                <a:cs typeface="Open Sans"/>
                <a:sym typeface="Open Sans"/>
              </a:rPr>
              <a:t> skewing the result</a:t>
            </a:r>
            <a:endParaRPr sz="1800">
              <a:latin typeface="Open Sans"/>
              <a:ea typeface="Open Sans"/>
              <a:cs typeface="Open Sans"/>
              <a:sym typeface="Open Sans"/>
            </a:endParaRPr>
          </a:p>
        </p:txBody>
      </p:sp>
    </p:spTree>
    <p:extLst>
      <p:ext uri="{BB962C8B-B14F-4D97-AF65-F5344CB8AC3E}">
        <p14:creationId xmlns:p14="http://schemas.microsoft.com/office/powerpoint/2010/main" val="89855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Chapter 1: “</a:t>
            </a:r>
            <a:r>
              <a:rPr lang="en-US" dirty="0"/>
              <a:t>Units and Measurement”</a:t>
            </a:r>
            <a:endParaRPr dirty="0"/>
          </a:p>
        </p:txBody>
      </p:sp>
      <p:sp>
        <p:nvSpPr>
          <p:cNvPr id="69" name="Google Shape;69;p14"/>
          <p:cNvSpPr txBox="1">
            <a:spLocks noGrp="1"/>
          </p:cNvSpPr>
          <p:nvPr>
            <p:ph type="body" idx="1"/>
          </p:nvPr>
        </p:nvSpPr>
        <p:spPr>
          <a:xfrm>
            <a:off x="304312" y="1229988"/>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This module will cover </a:t>
            </a:r>
            <a:r>
              <a:rPr lang="en-US" dirty="0">
                <a:hlinkClick r:id="rId3"/>
              </a:rPr>
              <a:t>Chapter 1 of OpenStax College Physics (2e)</a:t>
            </a:r>
            <a:r>
              <a:rPr lang="en-US" dirty="0"/>
              <a:t>.</a:t>
            </a:r>
            <a:br>
              <a:rPr lang="en-US" dirty="0"/>
            </a:br>
            <a:endParaRPr lang="en-US" dirty="0"/>
          </a:p>
          <a:p>
            <a:pPr marL="457200" lvl="0" indent="-342900" algn="l" rtl="0">
              <a:spcBef>
                <a:spcPts val="0"/>
              </a:spcBef>
              <a:spcAft>
                <a:spcPts val="0"/>
              </a:spcAft>
              <a:buSzPts val="1800"/>
              <a:buChar char="●"/>
            </a:pPr>
            <a:r>
              <a:rPr lang="en-US" dirty="0"/>
              <a:t>It covers the following topics and sections:</a:t>
            </a:r>
            <a:br>
              <a:rPr lang="en-US" dirty="0"/>
            </a:br>
            <a:endParaRPr lang="en-US" dirty="0"/>
          </a:p>
          <a:p>
            <a:pPr lvl="1" indent="-342900">
              <a:spcBef>
                <a:spcPts val="0"/>
              </a:spcBef>
              <a:buSzPts val="1800"/>
              <a:buFont typeface="Wingdings" panose="05000000000000000000" pitchFamily="2" charset="2"/>
              <a:buChar char="Ø"/>
            </a:pPr>
            <a:r>
              <a:rPr lang="en-US" dirty="0"/>
              <a:t>1.1 Physics: An Introduction</a:t>
            </a:r>
          </a:p>
          <a:p>
            <a:pPr lvl="1" indent="-342900">
              <a:spcBef>
                <a:spcPts val="0"/>
              </a:spcBef>
              <a:buSzPts val="1800"/>
              <a:buFont typeface="Wingdings" panose="05000000000000000000" pitchFamily="2" charset="2"/>
              <a:buChar char="Ø"/>
            </a:pPr>
            <a:r>
              <a:rPr lang="en-US" dirty="0"/>
              <a:t>1.2 Physical Quantities and Units</a:t>
            </a:r>
          </a:p>
          <a:p>
            <a:pPr lvl="1" indent="-342900">
              <a:spcBef>
                <a:spcPts val="0"/>
              </a:spcBef>
              <a:buSzPts val="1800"/>
              <a:buFont typeface="Wingdings" panose="05000000000000000000" pitchFamily="2" charset="2"/>
              <a:buChar char="Ø"/>
            </a:pPr>
            <a:r>
              <a:rPr lang="en-US" dirty="0"/>
              <a:t>1.3 Accuracy, Precision, and Significant Figures</a:t>
            </a:r>
          </a:p>
          <a:p>
            <a:pPr lvl="1" indent="-342900">
              <a:spcBef>
                <a:spcPts val="0"/>
              </a:spcBef>
              <a:buSzPts val="1800"/>
              <a:buFont typeface="Wingdings" panose="05000000000000000000" pitchFamily="2" charset="2"/>
              <a:buChar char="Ø"/>
            </a:pPr>
            <a:r>
              <a:rPr lang="en-US" dirty="0"/>
              <a:t>1.4 Approximation</a:t>
            </a:r>
            <a:br>
              <a:rPr lang="en-US" sz="1800" dirty="0"/>
            </a:br>
            <a:endParaRPr lang="en-US" dirty="0"/>
          </a:p>
          <a:p>
            <a:r>
              <a:rPr lang="en-US" sz="1800" dirty="0"/>
              <a:t>The Chapter Summary (list of equations) is </a:t>
            </a:r>
            <a:r>
              <a:rPr lang="en-US" sz="1800" dirty="0">
                <a:hlinkClick r:id="rId4"/>
              </a:rPr>
              <a:t>available here</a:t>
            </a:r>
            <a:r>
              <a:rPr lang="en-US" sz="1800" dirty="0"/>
              <a:t>.</a:t>
            </a:r>
          </a:p>
          <a:p>
            <a:pPr marL="114300" lvl="0" indent="0" algn="l" rtl="0">
              <a:spcBef>
                <a:spcPts val="0"/>
              </a:spcBef>
              <a:spcAft>
                <a:spcPts val="0"/>
              </a:spcAft>
              <a:buSzPts val="1800"/>
              <a:buNone/>
            </a:pPr>
            <a:br>
              <a:rPr lang="en-US" dirty="0"/>
            </a:br>
            <a:endParaRPr lang="en-US" dirty="0"/>
          </a:p>
          <a:p>
            <a:pPr marL="571500" lvl="1" indent="0">
              <a:spcBef>
                <a:spcPts val="0"/>
              </a:spcBef>
              <a:buSzPts val="1800"/>
              <a:buNone/>
            </a:pPr>
            <a:endParaRPr lang="en-US" sz="1800" dirty="0"/>
          </a:p>
        </p:txBody>
      </p:sp>
    </p:spTree>
    <p:extLst>
      <p:ext uri="{BB962C8B-B14F-4D97-AF65-F5344CB8AC3E}">
        <p14:creationId xmlns:p14="http://schemas.microsoft.com/office/powerpoint/2010/main" val="3676457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D21-9F30-9218-6A09-9D18B4426BDA}"/>
              </a:ext>
            </a:extLst>
          </p:cNvPr>
          <p:cNvSpPr>
            <a:spLocks noGrp="1"/>
          </p:cNvSpPr>
          <p:nvPr>
            <p:ph type="title"/>
          </p:nvPr>
        </p:nvSpPr>
        <p:spPr/>
        <p:txBody>
          <a:bodyPr/>
          <a:lstStyle/>
          <a:p>
            <a:r>
              <a:rPr lang="en" dirty="0"/>
              <a:t>So, what did I mean by ‘prone to error’? </a:t>
            </a:r>
            <a:endParaRPr lang="en-US" dirty="0"/>
          </a:p>
        </p:txBody>
      </p:sp>
      <p:sp>
        <p:nvSpPr>
          <p:cNvPr id="3" name="Text Placeholder 2">
            <a:extLst>
              <a:ext uri="{FF2B5EF4-FFF2-40B4-BE49-F238E27FC236}">
                <a16:creationId xmlns:a16="http://schemas.microsoft.com/office/drawing/2014/main" id="{E8A0634D-6846-EBFF-8C82-6AD261F803D2}"/>
              </a:ext>
            </a:extLst>
          </p:cNvPr>
          <p:cNvSpPr>
            <a:spLocks noGrp="1"/>
          </p:cNvSpPr>
          <p:nvPr>
            <p:ph type="body" idx="1"/>
          </p:nvPr>
        </p:nvSpPr>
        <p:spPr/>
        <p:txBody>
          <a:bodyPr/>
          <a:lstStyle/>
          <a:p>
            <a:pPr marL="114300" indent="0">
              <a:buNone/>
            </a:pPr>
            <a:r>
              <a:rPr lang="en-US" sz="2000" dirty="0"/>
              <a:t>Anthropomorphic can be accurate, making them useful, but being imprecise is a limitation.</a:t>
            </a:r>
          </a:p>
        </p:txBody>
      </p:sp>
      <p:pic>
        <p:nvPicPr>
          <p:cNvPr id="4" name="Google Shape;88;p16">
            <a:extLst>
              <a:ext uri="{FF2B5EF4-FFF2-40B4-BE49-F238E27FC236}">
                <a16:creationId xmlns:a16="http://schemas.microsoft.com/office/drawing/2014/main" id="{D20687D3-56B9-82D0-F5F7-C04D18751AE0}"/>
              </a:ext>
            </a:extLst>
          </p:cNvPr>
          <p:cNvPicPr preferRelativeResize="0"/>
          <p:nvPr/>
        </p:nvPicPr>
        <p:blipFill>
          <a:blip r:embed="rId2">
            <a:alphaModFix/>
          </a:blip>
          <a:stretch>
            <a:fillRect/>
          </a:stretch>
        </p:blipFill>
        <p:spPr>
          <a:xfrm>
            <a:off x="6361265" y="1909656"/>
            <a:ext cx="2657200" cy="3069050"/>
          </a:xfrm>
          <a:prstGeom prst="rect">
            <a:avLst/>
          </a:prstGeom>
          <a:noFill/>
          <a:ln>
            <a:noFill/>
          </a:ln>
        </p:spPr>
      </p:pic>
      <p:pic>
        <p:nvPicPr>
          <p:cNvPr id="5" name="Picture 2">
            <a:extLst>
              <a:ext uri="{FF2B5EF4-FFF2-40B4-BE49-F238E27FC236}">
                <a16:creationId xmlns:a16="http://schemas.microsoft.com/office/drawing/2014/main" id="{72F3F911-C553-1598-9FC5-328735A99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434" y="2902225"/>
            <a:ext cx="3429000"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84D16A3-910A-3DFA-6471-3CE3480C0857}"/>
              </a:ext>
            </a:extLst>
          </p:cNvPr>
          <p:cNvSpPr/>
          <p:nvPr/>
        </p:nvSpPr>
        <p:spPr>
          <a:xfrm>
            <a:off x="2086146" y="2037621"/>
            <a:ext cx="1905457" cy="99105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“True Value”</a:t>
            </a:r>
            <a:br>
              <a:rPr lang="en-US" dirty="0"/>
            </a:br>
            <a:r>
              <a:rPr lang="en-US" dirty="0"/>
              <a:t>28.1 cm</a:t>
            </a:r>
          </a:p>
        </p:txBody>
      </p:sp>
      <p:cxnSp>
        <p:nvCxnSpPr>
          <p:cNvPr id="8" name="Straight Arrow Connector 7">
            <a:extLst>
              <a:ext uri="{FF2B5EF4-FFF2-40B4-BE49-F238E27FC236}">
                <a16:creationId xmlns:a16="http://schemas.microsoft.com/office/drawing/2014/main" id="{BB6D3362-CA25-808B-5F97-58E80EC900E3}"/>
              </a:ext>
            </a:extLst>
          </p:cNvPr>
          <p:cNvCxnSpPr/>
          <p:nvPr/>
        </p:nvCxnSpPr>
        <p:spPr>
          <a:xfrm>
            <a:off x="3461934" y="2945792"/>
            <a:ext cx="354454" cy="18999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501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marL="0" indent="0">
              <a:lnSpc>
                <a:spcPts val="2250"/>
              </a:lnSpc>
              <a:spcBef>
                <a:spcPct val="0"/>
              </a:spcBef>
              <a:spcAft>
                <a:spcPts val="300"/>
              </a:spcAft>
              <a:buClrTx/>
              <a:buNone/>
            </a:pPr>
            <a:r>
              <a:rPr lang="en-US" sz="2400" dirty="0">
                <a:cs typeface="Arial" pitchFamily="34" charset="0"/>
              </a:rPr>
              <a:t>Accuracy is the measure of how close two different measurements with the same instrument are:</a:t>
            </a:r>
          </a:p>
          <a:p>
            <a:pPr indent="-457200">
              <a:lnSpc>
                <a:spcPts val="2250"/>
              </a:lnSpc>
              <a:spcBef>
                <a:spcPct val="0"/>
              </a:spcBef>
              <a:spcAft>
                <a:spcPts val="300"/>
              </a:spcAft>
              <a:buClrTx/>
              <a:buFontTx/>
              <a:buAutoNum type="alphaUcPeriod"/>
            </a:pPr>
            <a:endParaRPr lang="en-GB" sz="2100" dirty="0">
              <a:cs typeface="Arial" pitchFamily="34" charset="0"/>
            </a:endParaRPr>
          </a:p>
          <a:p>
            <a:pPr indent="-457200">
              <a:lnSpc>
                <a:spcPts val="2250"/>
              </a:lnSpc>
              <a:spcBef>
                <a:spcPct val="0"/>
              </a:spcBef>
              <a:spcAft>
                <a:spcPts val="300"/>
              </a:spcAft>
              <a:buClrTx/>
              <a:buFontTx/>
              <a:buAutoNum type="alphaUcPeriod"/>
            </a:pPr>
            <a:r>
              <a:rPr lang="en-US" sz="2100" dirty="0">
                <a:cs typeface="Arial" pitchFamily="34" charset="0"/>
              </a:rPr>
              <a:t>True</a:t>
            </a:r>
          </a:p>
          <a:p>
            <a:pPr indent="-457200">
              <a:lnSpc>
                <a:spcPts val="2250"/>
              </a:lnSpc>
              <a:spcBef>
                <a:spcPct val="0"/>
              </a:spcBef>
              <a:spcAft>
                <a:spcPts val="300"/>
              </a:spcAft>
              <a:buClrTx/>
              <a:buFontTx/>
              <a:buAutoNum type="alphaUcPeriod"/>
            </a:pPr>
            <a:r>
              <a:rPr lang="en-US" sz="2100" dirty="0">
                <a:cs typeface="Arial" pitchFamily="34" charset="0"/>
              </a:rPr>
              <a:t>False</a:t>
            </a:r>
            <a:endParaRPr lang="en-GB" sz="2100" dirty="0">
              <a:cs typeface="Arial" pitchFamily="34" charset="0"/>
            </a:endParaRPr>
          </a:p>
        </p:txBody>
      </p:sp>
      <p:sp>
        <p:nvSpPr>
          <p:cNvPr id="5" name="Slide Number Placeholder 4"/>
          <p:cNvSpPr>
            <a:spLocks noGrp="1"/>
          </p:cNvSpPr>
          <p:nvPr>
            <p:ph type="sldNum" idx="12"/>
          </p:nvPr>
        </p:nvSpPr>
        <p:spPr/>
        <p:txBody>
          <a:bodyPr/>
          <a:lstStyle/>
          <a:p>
            <a:pPr>
              <a:defRPr/>
            </a:pPr>
            <a:r>
              <a:rPr lang="en-US" altLang="en-US"/>
              <a:t> Slide 1-</a:t>
            </a:r>
            <a:fld id="{0E2FF220-B5DC-4580-956F-A7764DE82AAA}" type="slidenum">
              <a:rPr lang="en-US" altLang="en-US" smtClean="0"/>
              <a:pPr>
                <a:defRPr/>
              </a:pPr>
              <a:t>21</a:t>
            </a:fld>
            <a:endParaRPr lang="en-US" altLang="en-US" dirty="0"/>
          </a:p>
        </p:txBody>
      </p:sp>
      <p:sp>
        <p:nvSpPr>
          <p:cNvPr id="3" name="Title 2">
            <a:extLst>
              <a:ext uri="{FF2B5EF4-FFF2-40B4-BE49-F238E27FC236}">
                <a16:creationId xmlns:a16="http://schemas.microsoft.com/office/drawing/2014/main" id="{C2138ACD-58CB-644D-E566-DE39393853A4}"/>
              </a:ext>
            </a:extLst>
          </p:cNvPr>
          <p:cNvSpPr>
            <a:spLocks noGrp="1"/>
          </p:cNvSpPr>
          <p:nvPr>
            <p:ph type="title"/>
          </p:nvPr>
        </p:nvSpPr>
        <p:spPr/>
        <p:txBody>
          <a:bodyPr/>
          <a:lstStyle/>
          <a:p>
            <a:r>
              <a:rPr lang="en-US" dirty="0"/>
              <a:t>Quick Check 1.1</a:t>
            </a:r>
          </a:p>
        </p:txBody>
      </p:sp>
    </p:spTree>
    <p:extLst>
      <p:ext uri="{BB962C8B-B14F-4D97-AF65-F5344CB8AC3E}">
        <p14:creationId xmlns:p14="http://schemas.microsoft.com/office/powerpoint/2010/main" val="18209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Quantifying error, first steps</a:t>
            </a:r>
            <a:endParaRPr dirty="0"/>
          </a:p>
        </p:txBody>
      </p:sp>
      <mc:AlternateContent xmlns:mc="http://schemas.openxmlformats.org/markup-compatibility/2006" xmlns:a14="http://schemas.microsoft.com/office/drawing/2010/main">
        <mc:Choice Requires="a14">
          <p:sp>
            <p:nvSpPr>
              <p:cNvPr id="206" name="Google Shape;206;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If we know an accepted value we can calculate </a:t>
                </a:r>
                <a:r>
                  <a:rPr lang="en-US" b="1" i="1" dirty="0"/>
                  <a:t>percent error</a:t>
                </a:r>
              </a:p>
              <a:p>
                <a:pPr marL="457200" lvl="0" indent="-342900" algn="l" rtl="0">
                  <a:spcBef>
                    <a:spcPts val="0"/>
                  </a:spcBef>
                  <a:spcAft>
                    <a:spcPts val="0"/>
                  </a:spcAft>
                  <a:buSzPts val="1800"/>
                  <a:buChar char="●"/>
                </a:pPr>
                <a:r>
                  <a:rPr lang="en-US" dirty="0"/>
                  <a:t>If we have no known value, we can calculate </a:t>
                </a:r>
                <a:r>
                  <a:rPr lang="en-US" b="1" i="1" dirty="0"/>
                  <a:t>relative percent difference</a:t>
                </a:r>
                <a:br>
                  <a:rPr lang="en-US" b="1" i="1" dirty="0"/>
                </a:br>
                <a:endParaRPr lang="en-US" b="1" i="1" dirty="0"/>
              </a:p>
              <a:p>
                <a:pPr marL="0" lvl="0" indent="0" algn="l" rtl="0">
                  <a:spcBef>
                    <a:spcPts val="1600"/>
                  </a:spcBef>
                  <a:spcAft>
                    <a:spcPts val="1600"/>
                  </a:spcAf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𝒑𝒆𝒓𝒄𝒆𝒏𝒕</m:t>
                      </m:r>
                      <m:r>
                        <a:rPr lang="en-US" b="1" i="1" smtClean="0">
                          <a:latin typeface="Cambria Math" panose="02040503050406030204" pitchFamily="18" charset="0"/>
                        </a:rPr>
                        <m:t> </m:t>
                      </m:r>
                      <m:r>
                        <a:rPr lang="en-US" b="1" i="1" smtClean="0">
                          <a:latin typeface="Cambria Math" panose="02040503050406030204" pitchFamily="18" charset="0"/>
                        </a:rPr>
                        <m:t>𝒆𝒓𝒓𝒐𝒓</m:t>
                      </m:r>
                      <m:r>
                        <a:rPr lang="en-US" b="1" i="1" smtClean="0">
                          <a:latin typeface="Cambria Math" panose="02040503050406030204" pitchFamily="18" charset="0"/>
                        </a:rPr>
                        <m:t>=</m:t>
                      </m:r>
                      <m:f>
                        <m:fPr>
                          <m:ctrlPr>
                            <a:rPr lang="en-US" b="1" i="1" smtClean="0">
                              <a:latin typeface="Cambria Math" panose="02040503050406030204" pitchFamily="18" charset="0"/>
                            </a:rPr>
                          </m:ctrlPr>
                        </m:fPr>
                        <m:num>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𝑬𝒙𝒑𝒆𝒄𝒕𝒆𝒅</m:t>
                              </m:r>
                              <m:r>
                                <a:rPr lang="en-US" b="1" i="1" smtClean="0">
                                  <a:latin typeface="Cambria Math" panose="02040503050406030204" pitchFamily="18" charset="0"/>
                                </a:rPr>
                                <m:t> −</m:t>
                              </m:r>
                              <m:r>
                                <a:rPr lang="en-US" b="1" i="1" smtClean="0">
                                  <a:latin typeface="Cambria Math" panose="02040503050406030204" pitchFamily="18" charset="0"/>
                                </a:rPr>
                                <m:t>𝑴𝒆𝒂𝒔𝒖𝒓𝒆𝒅</m:t>
                              </m:r>
                            </m:e>
                          </m:d>
                        </m:num>
                        <m:den>
                          <m:r>
                            <a:rPr lang="en-US" b="1" i="1" smtClean="0">
                              <a:latin typeface="Cambria Math" panose="02040503050406030204" pitchFamily="18" charset="0"/>
                            </a:rPr>
                            <m:t>𝑬𝒙𝒑𝒆𝒄𝒕𝒆𝒅</m:t>
                          </m:r>
                        </m:den>
                      </m:f>
                      <m:r>
                        <a:rPr lang="en-US" b="1" i="1" smtClean="0">
                          <a:latin typeface="Cambria Math" panose="02040503050406030204" pitchFamily="18" charset="0"/>
                        </a:rPr>
                        <m:t>𝒙</m:t>
                      </m:r>
                      <m:r>
                        <a:rPr lang="en-US" b="1" i="1" smtClean="0">
                          <a:latin typeface="Cambria Math" panose="02040503050406030204" pitchFamily="18" charset="0"/>
                        </a:rPr>
                        <m:t> </m:t>
                      </m:r>
                      <m:r>
                        <a:rPr lang="en-US" b="1" i="1" smtClean="0">
                          <a:latin typeface="Cambria Math" panose="02040503050406030204" pitchFamily="18" charset="0"/>
                        </a:rPr>
                        <m:t>𝟏𝟎𝟎</m:t>
                      </m:r>
                      <m:r>
                        <a:rPr lang="en-US" b="1" i="1" smtClean="0">
                          <a:latin typeface="Cambria Math" panose="02040503050406030204" pitchFamily="18" charset="0"/>
                        </a:rPr>
                        <m:t>%</m:t>
                      </m:r>
                    </m:oMath>
                  </m:oMathPara>
                </a14:m>
                <a:endParaRPr lang="en-US" b="1" dirty="0"/>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ar-AE" b="1" i="1">
                          <a:latin typeface="Cambria Math" panose="02040503050406030204" pitchFamily="18" charset="0"/>
                        </a:rPr>
                        <m:t>𝒓𝒆𝒍</m:t>
                      </m:r>
                      <m:r>
                        <a:rPr lang="ar-AE" b="1" i="1">
                          <a:latin typeface="Cambria Math" panose="02040503050406030204" pitchFamily="18" charset="0"/>
                        </a:rPr>
                        <m:t>. % </m:t>
                      </m:r>
                      <m:r>
                        <a:rPr lang="en-US" b="1" i="1" smtClean="0">
                          <a:latin typeface="Cambria Math" panose="02040503050406030204" pitchFamily="18" charset="0"/>
                        </a:rPr>
                        <m:t>𝒅𝒊𝒇𝒇𝒆𝒓𝒆𝒏𝒄𝒆</m:t>
                      </m:r>
                      <m:r>
                        <a:rPr lang="ar-AE" b="1" i="1">
                          <a:latin typeface="Cambria Math" panose="02040503050406030204" pitchFamily="18" charset="0"/>
                        </a:rPr>
                        <m:t>=</m:t>
                      </m:r>
                      <m:f>
                        <m:fPr>
                          <m:ctrlPr>
                            <a:rPr lang="ar-AE" b="1" i="1">
                              <a:latin typeface="Cambria Math" panose="02040503050406030204" pitchFamily="18" charset="0"/>
                            </a:rPr>
                          </m:ctrlPr>
                        </m:fPr>
                        <m:num>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𝟏</m:t>
                          </m:r>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𝟐</m:t>
                          </m:r>
                          <m:r>
                            <a:rPr lang="ar-AE" b="1" i="1">
                              <a:latin typeface="Cambria Math" panose="02040503050406030204" pitchFamily="18" charset="0"/>
                            </a:rPr>
                            <m:t>|</m:t>
                          </m:r>
                        </m:num>
                        <m:den>
                          <m:f>
                            <m:fPr>
                              <m:ctrlPr>
                                <a:rPr lang="ar-AE" b="1" i="1">
                                  <a:latin typeface="Cambria Math" panose="02040503050406030204" pitchFamily="18" charset="0"/>
                                </a:rPr>
                              </m:ctrlPr>
                            </m:fPr>
                            <m:num>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𝟏</m:t>
                              </m:r>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𝟐</m:t>
                              </m:r>
                            </m:num>
                            <m:den>
                              <m:r>
                                <a:rPr lang="ar-AE" b="1" i="1">
                                  <a:latin typeface="Cambria Math" panose="02040503050406030204" pitchFamily="18" charset="0"/>
                                </a:rPr>
                                <m:t>𝟐</m:t>
                              </m:r>
                            </m:den>
                          </m:f>
                        </m:den>
                      </m:f>
                      <m:r>
                        <a:rPr lang="ar-AE" b="1" i="1">
                          <a:latin typeface="Cambria Math" panose="02040503050406030204" pitchFamily="18" charset="0"/>
                        </a:rPr>
                        <m:t>𝒙</m:t>
                      </m:r>
                      <m:r>
                        <a:rPr lang="ar-AE" b="1" i="1">
                          <a:latin typeface="Cambria Math" panose="02040503050406030204" pitchFamily="18" charset="0"/>
                        </a:rPr>
                        <m:t> </m:t>
                      </m:r>
                      <m:r>
                        <a:rPr lang="ar-AE" b="1" i="1">
                          <a:latin typeface="Cambria Math" panose="02040503050406030204" pitchFamily="18" charset="0"/>
                        </a:rPr>
                        <m:t>𝟏𝟎𝟎</m:t>
                      </m:r>
                      <m:r>
                        <a:rPr lang="ar-AE" b="1" i="1">
                          <a:latin typeface="Cambria Math" panose="02040503050406030204" pitchFamily="18" charset="0"/>
                        </a:rPr>
                        <m:t>%</m:t>
                      </m:r>
                    </m:oMath>
                  </m:oMathPara>
                </a14:m>
                <a:endParaRPr lang="ar-AE" b="1" dirty="0"/>
              </a:p>
            </p:txBody>
          </p:sp>
        </mc:Choice>
        <mc:Fallback xmlns="">
          <p:sp>
            <p:nvSpPr>
              <p:cNvPr id="206" name="Google Shape;206;p24"/>
              <p:cNvSpPr txBox="1">
                <a:spLocks noGrp="1" noRot="1" noChangeAspect="1" noMove="1" noResize="1" noEditPoints="1" noAdjustHandles="1" noChangeArrowheads="1" noChangeShapeType="1" noTextEdit="1"/>
              </p:cNvSpPr>
              <p:nvPr>
                <p:ph type="body" idx="1"/>
              </p:nvPr>
            </p:nvSpPr>
            <p:spPr>
              <a:xfrm>
                <a:off x="311700" y="1225225"/>
                <a:ext cx="8520600" cy="33540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97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Quantifying error, first steps</a:t>
            </a:r>
            <a:endParaRPr dirty="0"/>
          </a:p>
        </p:txBody>
      </p:sp>
      <mc:AlternateContent xmlns:mc="http://schemas.openxmlformats.org/markup-compatibility/2006" xmlns:a14="http://schemas.microsoft.com/office/drawing/2010/main">
        <mc:Choice Requires="a14">
          <p:sp>
            <p:nvSpPr>
              <p:cNvPr id="206" name="Google Shape;206;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If we know an accepted value we can calculate </a:t>
                </a:r>
                <a:r>
                  <a:rPr lang="en-US" b="1" i="1" dirty="0"/>
                  <a:t>percent error</a:t>
                </a:r>
              </a:p>
              <a:p>
                <a:pPr marL="457200" lvl="0" indent="-342900" algn="l" rtl="0">
                  <a:spcBef>
                    <a:spcPts val="0"/>
                  </a:spcBef>
                  <a:spcAft>
                    <a:spcPts val="0"/>
                  </a:spcAft>
                  <a:buSzPts val="1800"/>
                  <a:buChar char="●"/>
                </a:pPr>
                <a:r>
                  <a:rPr lang="en-US" dirty="0"/>
                  <a:t>If we have no known value, we can calculate </a:t>
                </a:r>
                <a:r>
                  <a:rPr lang="en-US" b="1" i="1" dirty="0"/>
                  <a:t>relative percent difference</a:t>
                </a:r>
                <a:br>
                  <a:rPr lang="en-US" b="1" i="1" dirty="0"/>
                </a:br>
                <a:endParaRPr lang="en-US" b="1" i="1" dirty="0"/>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𝒑𝒆𝒓𝒄𝒆𝒏𝒕</m:t>
                      </m:r>
                      <m:r>
                        <a:rPr lang="en-US" b="1" i="1">
                          <a:latin typeface="Cambria Math" panose="02040503050406030204" pitchFamily="18" charset="0"/>
                        </a:rPr>
                        <m:t> </m:t>
                      </m:r>
                      <m:r>
                        <a:rPr lang="en-US" b="1" i="1">
                          <a:latin typeface="Cambria Math" panose="02040503050406030204" pitchFamily="18" charset="0"/>
                        </a:rPr>
                        <m:t>𝒆𝒓𝒓𝒐𝒓</m:t>
                      </m:r>
                      <m:r>
                        <a:rPr lang="en-US" b="1" i="1" smtClean="0">
                          <a:latin typeface="Cambria Math" panose="02040503050406030204" pitchFamily="18" charset="0"/>
                        </a:rPr>
                        <m:t>=</m:t>
                      </m:r>
                      <m:f>
                        <m:fPr>
                          <m:ctrlPr>
                            <a:rPr lang="en-US" b="1" i="1" smtClean="0">
                              <a:latin typeface="Cambria Math" panose="02040503050406030204" pitchFamily="18" charset="0"/>
                            </a:rPr>
                          </m:ctrlPr>
                        </m:fPr>
                        <m:num>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𝑬𝒙𝒑𝒆𝒄𝒕𝒆𝒅</m:t>
                              </m:r>
                              <m:r>
                                <a:rPr lang="en-US" b="1" i="1" smtClean="0">
                                  <a:latin typeface="Cambria Math" panose="02040503050406030204" pitchFamily="18" charset="0"/>
                                </a:rPr>
                                <m:t> −</m:t>
                              </m:r>
                              <m:r>
                                <a:rPr lang="en-US" b="1" i="1" smtClean="0">
                                  <a:latin typeface="Cambria Math" panose="02040503050406030204" pitchFamily="18" charset="0"/>
                                </a:rPr>
                                <m:t>𝑴𝒆𝒂𝒔𝒖𝒓𝒆𝒅</m:t>
                              </m:r>
                            </m:e>
                          </m:d>
                        </m:num>
                        <m:den>
                          <m:r>
                            <a:rPr lang="en-US" b="1" i="1" smtClean="0">
                              <a:latin typeface="Cambria Math" panose="02040503050406030204" pitchFamily="18" charset="0"/>
                            </a:rPr>
                            <m:t>𝑬𝒙𝒑𝒆𝒄𝒕𝒆𝒅</m:t>
                          </m:r>
                        </m:den>
                      </m:f>
                      <m:r>
                        <a:rPr lang="en-US" b="1" i="1" smtClean="0">
                          <a:latin typeface="Cambria Math" panose="02040503050406030204" pitchFamily="18" charset="0"/>
                        </a:rPr>
                        <m:t>𝒙</m:t>
                      </m:r>
                      <m:r>
                        <a:rPr lang="en-US" b="1" i="1" smtClean="0">
                          <a:latin typeface="Cambria Math" panose="02040503050406030204" pitchFamily="18" charset="0"/>
                        </a:rPr>
                        <m:t> </m:t>
                      </m:r>
                      <m:r>
                        <a:rPr lang="en-US" b="1" i="1" smtClean="0">
                          <a:latin typeface="Cambria Math" panose="02040503050406030204" pitchFamily="18" charset="0"/>
                        </a:rPr>
                        <m:t>𝟏𝟎𝟎</m:t>
                      </m:r>
                      <m:r>
                        <a:rPr lang="en-US" b="1" i="1" smtClean="0">
                          <a:latin typeface="Cambria Math" panose="02040503050406030204" pitchFamily="18" charset="0"/>
                        </a:rPr>
                        <m:t>%</m:t>
                      </m:r>
                    </m:oMath>
                  </m:oMathPara>
                </a14:m>
                <a:endParaRPr lang="en-US" b="1" dirty="0"/>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ar-AE" b="1" i="1">
                          <a:latin typeface="Cambria Math" panose="02040503050406030204" pitchFamily="18" charset="0"/>
                        </a:rPr>
                        <m:t>𝒓𝒆𝒍</m:t>
                      </m:r>
                      <m:r>
                        <a:rPr lang="ar-AE" b="1" i="1">
                          <a:latin typeface="Cambria Math" panose="02040503050406030204" pitchFamily="18" charset="0"/>
                        </a:rPr>
                        <m:t>. % </m:t>
                      </m:r>
                      <m:r>
                        <a:rPr lang="en-US" b="1" i="1">
                          <a:latin typeface="Cambria Math" panose="02040503050406030204" pitchFamily="18" charset="0"/>
                        </a:rPr>
                        <m:t>𝒅𝒊𝒇𝒇𝒆𝒓𝒆𝒏𝒄𝒆</m:t>
                      </m:r>
                      <m:r>
                        <a:rPr lang="ar-AE" b="1" i="1" smtClean="0">
                          <a:latin typeface="Cambria Math" panose="02040503050406030204" pitchFamily="18" charset="0"/>
                        </a:rPr>
                        <m:t>=</m:t>
                      </m:r>
                      <m:f>
                        <m:fPr>
                          <m:ctrlPr>
                            <a:rPr lang="ar-AE" b="1" i="1">
                              <a:latin typeface="Cambria Math" panose="02040503050406030204" pitchFamily="18" charset="0"/>
                            </a:rPr>
                          </m:ctrlPr>
                        </m:fPr>
                        <m:num>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𝟏</m:t>
                          </m:r>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𝟐</m:t>
                          </m:r>
                          <m:r>
                            <a:rPr lang="ar-AE" b="1" i="1">
                              <a:latin typeface="Cambria Math" panose="02040503050406030204" pitchFamily="18" charset="0"/>
                            </a:rPr>
                            <m:t>|</m:t>
                          </m:r>
                        </m:num>
                        <m:den>
                          <m:f>
                            <m:fPr>
                              <m:ctrlPr>
                                <a:rPr lang="ar-AE" b="1" i="1">
                                  <a:latin typeface="Cambria Math" panose="02040503050406030204" pitchFamily="18" charset="0"/>
                                </a:rPr>
                              </m:ctrlPr>
                            </m:fPr>
                            <m:num>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𝟏</m:t>
                              </m:r>
                              <m:r>
                                <a:rPr lang="ar-AE" b="1" i="1">
                                  <a:latin typeface="Cambria Math" panose="02040503050406030204" pitchFamily="18" charset="0"/>
                                </a:rPr>
                                <m:t>+</m:t>
                              </m:r>
                              <m:r>
                                <a:rPr lang="ar-AE" b="1" i="1">
                                  <a:latin typeface="Cambria Math" panose="02040503050406030204" pitchFamily="18" charset="0"/>
                                </a:rPr>
                                <m:t>𝑬𝒙𝒑𝒆𝒓𝒊𝒎𝒆𝒏𝒕</m:t>
                              </m:r>
                              <m:r>
                                <a:rPr lang="ar-AE" b="1" i="1">
                                  <a:latin typeface="Cambria Math" panose="02040503050406030204" pitchFamily="18" charset="0"/>
                                </a:rPr>
                                <m:t> </m:t>
                              </m:r>
                              <m:r>
                                <a:rPr lang="ar-AE" b="1" i="1">
                                  <a:latin typeface="Cambria Math" panose="02040503050406030204" pitchFamily="18" charset="0"/>
                                </a:rPr>
                                <m:t>𝟐</m:t>
                              </m:r>
                            </m:num>
                            <m:den>
                              <m:r>
                                <a:rPr lang="ar-AE" b="1" i="1">
                                  <a:latin typeface="Cambria Math" panose="02040503050406030204" pitchFamily="18" charset="0"/>
                                </a:rPr>
                                <m:t>𝟐</m:t>
                              </m:r>
                            </m:den>
                          </m:f>
                        </m:den>
                      </m:f>
                      <m:r>
                        <a:rPr lang="ar-AE" b="1" i="1">
                          <a:latin typeface="Cambria Math" panose="02040503050406030204" pitchFamily="18" charset="0"/>
                        </a:rPr>
                        <m:t>𝒙</m:t>
                      </m:r>
                      <m:r>
                        <a:rPr lang="ar-AE" b="1" i="1">
                          <a:latin typeface="Cambria Math" panose="02040503050406030204" pitchFamily="18" charset="0"/>
                        </a:rPr>
                        <m:t> </m:t>
                      </m:r>
                      <m:r>
                        <a:rPr lang="ar-AE" b="1" i="1">
                          <a:latin typeface="Cambria Math" panose="02040503050406030204" pitchFamily="18" charset="0"/>
                        </a:rPr>
                        <m:t>𝟏𝟎𝟎</m:t>
                      </m:r>
                      <m:r>
                        <a:rPr lang="ar-AE" b="1" i="1">
                          <a:latin typeface="Cambria Math" panose="02040503050406030204" pitchFamily="18" charset="0"/>
                        </a:rPr>
                        <m:t>%</m:t>
                      </m:r>
                    </m:oMath>
                  </m:oMathPara>
                </a14:m>
                <a:endParaRPr lang="ar-AE" b="1" dirty="0"/>
              </a:p>
            </p:txBody>
          </p:sp>
        </mc:Choice>
        <mc:Fallback xmlns="">
          <p:sp>
            <p:nvSpPr>
              <p:cNvPr id="206" name="Google Shape;206;p24"/>
              <p:cNvSpPr txBox="1">
                <a:spLocks noGrp="1" noRot="1" noChangeAspect="1" noMove="1" noResize="1" noEditPoints="1" noAdjustHandles="1" noChangeArrowheads="1" noChangeShapeType="1" noTextEdit="1"/>
              </p:cNvSpPr>
              <p:nvPr>
                <p:ph type="body" idx="1"/>
              </p:nvPr>
            </p:nvSpPr>
            <p:spPr>
              <a:xfrm>
                <a:off x="311700" y="1225225"/>
                <a:ext cx="8520600" cy="3354000"/>
              </a:xfrm>
              <a:prstGeom prst="rect">
                <a:avLst/>
              </a:prstGeom>
              <a:blipFill>
                <a:blip r:embed="rId3"/>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CE533FA-02D9-2BCD-C539-2C65F4620F1D}"/>
              </a:ext>
            </a:extLst>
          </p:cNvPr>
          <p:cNvSpPr/>
          <p:nvPr/>
        </p:nvSpPr>
        <p:spPr>
          <a:xfrm>
            <a:off x="79065" y="4061842"/>
            <a:ext cx="1371930" cy="1034766"/>
          </a:xfrm>
          <a:prstGeom prst="rect">
            <a:avLst/>
          </a:prstGeom>
          <a:solidFill>
            <a:schemeClr val="accent3">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 do the experiment twice, finding</a:t>
            </a:r>
            <a:br>
              <a:rPr lang="en-US" baseline="30000" dirty="0"/>
            </a:br>
            <a:r>
              <a:rPr lang="en-US" b="1" dirty="0"/>
              <a:t>10.0 </a:t>
            </a:r>
            <a:r>
              <a:rPr lang="en-US" dirty="0"/>
              <a:t>m/s</a:t>
            </a:r>
            <a:r>
              <a:rPr lang="en-US" baseline="30000" dirty="0"/>
              <a:t>2 </a:t>
            </a:r>
          </a:p>
          <a:p>
            <a:pPr algn="ctr"/>
            <a:r>
              <a:rPr lang="en-US" dirty="0"/>
              <a:t>and </a:t>
            </a:r>
            <a:r>
              <a:rPr lang="en-US" b="1" dirty="0"/>
              <a:t>9.59 </a:t>
            </a:r>
            <a:r>
              <a:rPr lang="en-US" dirty="0"/>
              <a:t>m/s</a:t>
            </a:r>
            <a:r>
              <a:rPr lang="en-US" baseline="30000" dirty="0"/>
              <a:t>2</a:t>
            </a:r>
            <a:r>
              <a:rPr lang="en-US" dirty="0"/>
              <a:t> </a:t>
            </a:r>
          </a:p>
        </p:txBody>
      </p:sp>
      <p:sp>
        <p:nvSpPr>
          <p:cNvPr id="4" name="Rectangle 3">
            <a:extLst>
              <a:ext uri="{FF2B5EF4-FFF2-40B4-BE49-F238E27FC236}">
                <a16:creationId xmlns:a16="http://schemas.microsoft.com/office/drawing/2014/main" id="{18E99B8B-DB23-D6C2-C6F5-2AEEE978B817}"/>
              </a:ext>
            </a:extLst>
          </p:cNvPr>
          <p:cNvSpPr/>
          <p:nvPr/>
        </p:nvSpPr>
        <p:spPr>
          <a:xfrm>
            <a:off x="125535" y="2023434"/>
            <a:ext cx="1502203" cy="1162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 expect to find g = </a:t>
            </a:r>
            <a:r>
              <a:rPr lang="en-US" b="1" dirty="0"/>
              <a:t>9.81</a:t>
            </a:r>
            <a:r>
              <a:rPr lang="en-US" dirty="0"/>
              <a:t> m/s</a:t>
            </a:r>
            <a:r>
              <a:rPr lang="en-US" baseline="30000" dirty="0"/>
              <a:t>2</a:t>
            </a:r>
            <a:br>
              <a:rPr lang="en-US" baseline="30000" dirty="0"/>
            </a:br>
            <a:r>
              <a:rPr lang="en-US" dirty="0"/>
              <a:t>instead find it to be </a:t>
            </a:r>
            <a:r>
              <a:rPr lang="en-US" b="1" dirty="0"/>
              <a:t>10.0</a:t>
            </a:r>
            <a:r>
              <a:rPr lang="en-US" dirty="0"/>
              <a:t> m/s</a:t>
            </a:r>
            <a:r>
              <a:rPr lang="en-US" baseline="30000" dirty="0"/>
              <a:t>2</a:t>
            </a:r>
            <a:endParaRPr lang="en-US" dirty="0"/>
          </a:p>
        </p:txBody>
      </p:sp>
    </p:spTree>
    <p:extLst>
      <p:ext uri="{BB962C8B-B14F-4D97-AF65-F5344CB8AC3E}">
        <p14:creationId xmlns:p14="http://schemas.microsoft.com/office/powerpoint/2010/main" val="4285187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Quantifying error, first steps</a:t>
            </a:r>
            <a:endParaRPr dirty="0"/>
          </a:p>
        </p:txBody>
      </p:sp>
      <mc:AlternateContent xmlns:mc="http://schemas.openxmlformats.org/markup-compatibility/2006" xmlns:a14="http://schemas.microsoft.com/office/drawing/2010/main">
        <mc:Choice Requires="a14">
          <p:sp>
            <p:nvSpPr>
              <p:cNvPr id="206" name="Google Shape;206;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If we know an accepted value we can calculate </a:t>
                </a:r>
                <a:r>
                  <a:rPr lang="en-US" b="1" i="1" dirty="0"/>
                  <a:t>percent error</a:t>
                </a:r>
              </a:p>
              <a:p>
                <a:pPr marL="457200" lvl="0" indent="-342900" algn="l" rtl="0">
                  <a:spcBef>
                    <a:spcPts val="0"/>
                  </a:spcBef>
                  <a:spcAft>
                    <a:spcPts val="0"/>
                  </a:spcAft>
                  <a:buSzPts val="1800"/>
                  <a:buChar char="●"/>
                </a:pPr>
                <a:r>
                  <a:rPr lang="en-US" dirty="0"/>
                  <a:t>If we have no known value, we can calculate </a:t>
                </a:r>
                <a:r>
                  <a:rPr lang="en-US" b="1" i="1" dirty="0"/>
                  <a:t>relative percent difference</a:t>
                </a:r>
                <a:br>
                  <a:rPr lang="en-US" b="1" i="1" dirty="0"/>
                </a:br>
                <a:endParaRPr lang="en-US" b="1" i="1" dirty="0"/>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𝒑𝒆𝒓𝒄𝒆𝒏𝒕</m:t>
                      </m:r>
                      <m:r>
                        <a:rPr lang="en-US" b="1" i="1">
                          <a:latin typeface="Cambria Math" panose="02040503050406030204" pitchFamily="18" charset="0"/>
                        </a:rPr>
                        <m:t> </m:t>
                      </m:r>
                      <m:r>
                        <a:rPr lang="en-US" b="1" i="1">
                          <a:latin typeface="Cambria Math" panose="02040503050406030204" pitchFamily="18" charset="0"/>
                        </a:rPr>
                        <m:t>𝒆𝒓𝒓𝒐𝒓</m:t>
                      </m:r>
                      <m:r>
                        <a:rPr lang="en-US" b="1" i="1" smtClean="0">
                          <a:latin typeface="Cambria Math" panose="02040503050406030204" pitchFamily="18" charset="0"/>
                        </a:rPr>
                        <m:t>=</m:t>
                      </m:r>
                      <m:f>
                        <m:fPr>
                          <m:ctrlPr>
                            <a:rPr lang="en-US" b="1" i="1">
                              <a:latin typeface="Cambria Math" panose="02040503050406030204" pitchFamily="18" charset="0"/>
                            </a:rPr>
                          </m:ctrlPr>
                        </m:fPr>
                        <m:num>
                          <m:d>
                            <m:dPr>
                              <m:begChr m:val="|"/>
                              <m:endChr m:val="|"/>
                              <m:ctrlPr>
                                <a:rPr lang="en-US" b="1" i="1">
                                  <a:latin typeface="Cambria Math" panose="02040503050406030204" pitchFamily="18" charset="0"/>
                                </a:rPr>
                              </m:ctrlPr>
                            </m:dPr>
                            <m:e>
                              <m:r>
                                <a:rPr lang="en-US" b="1" i="1">
                                  <a:latin typeface="Cambria Math" panose="02040503050406030204" pitchFamily="18" charset="0"/>
                                </a:rPr>
                                <m:t>𝟗</m:t>
                              </m:r>
                              <m:r>
                                <a:rPr lang="en-US" b="1" i="1">
                                  <a:latin typeface="Cambria Math" panose="02040503050406030204" pitchFamily="18" charset="0"/>
                                </a:rPr>
                                <m:t>.</m:t>
                              </m:r>
                              <m:r>
                                <a:rPr lang="en-US" b="1" i="1">
                                  <a:latin typeface="Cambria Math" panose="02040503050406030204" pitchFamily="18" charset="0"/>
                                </a:rPr>
                                <m:t>𝟖𝟏</m:t>
                              </m:r>
                              <m:f>
                                <m:fPr>
                                  <m:ctrlPr>
                                    <a:rPr lang="en-US" b="1" i="1">
                                      <a:latin typeface="Cambria Math" panose="02040503050406030204" pitchFamily="18" charset="0"/>
                                    </a:rPr>
                                  </m:ctrlPr>
                                </m:fPr>
                                <m:num>
                                  <m:r>
                                    <a:rPr lang="en-US" b="1" i="1">
                                      <a:latin typeface="Cambria Math" panose="02040503050406030204" pitchFamily="18" charset="0"/>
                                    </a:rPr>
                                    <m:t>𝒎</m:t>
                                  </m:r>
                                </m:num>
                                <m:den>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den>
                              </m:f>
                              <m:r>
                                <a:rPr lang="en-US" b="1" i="1">
                                  <a:latin typeface="Cambria Math" panose="02040503050406030204" pitchFamily="18" charset="0"/>
                                </a:rPr>
                                <m:t>−</m:t>
                              </m:r>
                              <m:r>
                                <a:rPr lang="en-US" b="1" i="1">
                                  <a:latin typeface="Cambria Math" panose="02040503050406030204" pitchFamily="18" charset="0"/>
                                </a:rPr>
                                <m:t>𝟏𝟎</m:t>
                              </m:r>
                              <m:r>
                                <a:rPr lang="en-US" b="1" i="1">
                                  <a:latin typeface="Cambria Math" panose="02040503050406030204" pitchFamily="18" charset="0"/>
                                </a:rPr>
                                <m:t>.</m:t>
                              </m:r>
                              <m:r>
                                <a:rPr lang="en-US" b="1" i="1">
                                  <a:latin typeface="Cambria Math" panose="02040503050406030204" pitchFamily="18" charset="0"/>
                                </a:rPr>
                                <m:t>𝟎</m:t>
                              </m:r>
                              <m:f>
                                <m:fPr>
                                  <m:ctrlPr>
                                    <a:rPr lang="en-US" b="1" i="1">
                                      <a:latin typeface="Cambria Math" panose="02040503050406030204" pitchFamily="18" charset="0"/>
                                    </a:rPr>
                                  </m:ctrlPr>
                                </m:fPr>
                                <m:num>
                                  <m:r>
                                    <a:rPr lang="en-US" b="1" i="1">
                                      <a:latin typeface="Cambria Math" panose="02040503050406030204" pitchFamily="18" charset="0"/>
                                    </a:rPr>
                                    <m:t>𝒎</m:t>
                                  </m:r>
                                </m:num>
                                <m:den>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den>
                              </m:f>
                            </m:e>
                          </m:d>
                        </m:num>
                        <m:den>
                          <m:r>
                            <a:rPr lang="en-US" b="1" i="1">
                              <a:latin typeface="Cambria Math" panose="02040503050406030204" pitchFamily="18" charset="0"/>
                            </a:rPr>
                            <m:t>𝟗</m:t>
                          </m:r>
                          <m:r>
                            <a:rPr lang="en-US" b="1" i="1">
                              <a:latin typeface="Cambria Math" panose="02040503050406030204" pitchFamily="18" charset="0"/>
                            </a:rPr>
                            <m:t>.</m:t>
                          </m:r>
                          <m:r>
                            <a:rPr lang="en-US" b="1" i="1">
                              <a:latin typeface="Cambria Math" panose="02040503050406030204" pitchFamily="18" charset="0"/>
                            </a:rPr>
                            <m:t>𝟖𝟏</m:t>
                          </m:r>
                          <m:r>
                            <a:rPr lang="en-US" b="1" i="1">
                              <a:latin typeface="Cambria Math" panose="02040503050406030204" pitchFamily="18" charset="0"/>
                            </a:rPr>
                            <m:t> </m:t>
                          </m:r>
                          <m:r>
                            <a:rPr lang="en-US" b="1" i="1">
                              <a:latin typeface="Cambria Math" panose="02040503050406030204" pitchFamily="18" charset="0"/>
                            </a:rPr>
                            <m:t>𝒎</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den>
                      </m:f>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𝟏𝟎𝟎</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𝟗𝟒</m:t>
                      </m:r>
                      <m:r>
                        <a:rPr lang="en-US" b="1" i="1">
                          <a:latin typeface="Cambria Math" panose="02040503050406030204" pitchFamily="18" charset="0"/>
                        </a:rPr>
                        <m:t> %</m:t>
                      </m:r>
                    </m:oMath>
                  </m:oMathPara>
                </a14:m>
                <a:endParaRPr lang="en-US" b="1" dirty="0"/>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r>
                        <a:rPr lang="ar-AE" b="1" i="1">
                          <a:latin typeface="Cambria Math" panose="02040503050406030204" pitchFamily="18" charset="0"/>
                        </a:rPr>
                        <m:t>𝒓𝒆𝒍</m:t>
                      </m:r>
                      <m:r>
                        <a:rPr lang="ar-AE" b="1" i="1">
                          <a:latin typeface="Cambria Math" panose="02040503050406030204" pitchFamily="18" charset="0"/>
                        </a:rPr>
                        <m:t>. % </m:t>
                      </m:r>
                      <m:r>
                        <a:rPr lang="en-US" b="1" i="1">
                          <a:latin typeface="Cambria Math" panose="02040503050406030204" pitchFamily="18" charset="0"/>
                        </a:rPr>
                        <m:t>𝒅𝒊𝒇𝒇𝒆𝒓𝒆𝒏𝒄𝒆</m:t>
                      </m:r>
                      <m:r>
                        <a:rPr lang="ar-AE"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𝟗</m:t>
                          </m:r>
                          <m:r>
                            <a:rPr lang="en-US" b="1" i="1">
                              <a:latin typeface="Cambria Math" panose="02040503050406030204" pitchFamily="18" charset="0"/>
                            </a:rPr>
                            <m:t>.</m:t>
                          </m:r>
                          <m:r>
                            <a:rPr lang="en-US" b="1" i="1">
                              <a:latin typeface="Cambria Math" panose="02040503050406030204" pitchFamily="18" charset="0"/>
                            </a:rPr>
                            <m:t>𝟓𝟗</m:t>
                          </m:r>
                          <m:f>
                            <m:fPr>
                              <m:ctrlPr>
                                <a:rPr lang="en-US" b="1" i="1">
                                  <a:latin typeface="Cambria Math" panose="02040503050406030204" pitchFamily="18" charset="0"/>
                                </a:rPr>
                              </m:ctrlPr>
                            </m:fPr>
                            <m:num>
                              <m:r>
                                <a:rPr lang="en-US" b="1" i="1">
                                  <a:latin typeface="Cambria Math" panose="02040503050406030204" pitchFamily="18" charset="0"/>
                                </a:rPr>
                                <m:t>𝒎</m:t>
                              </m:r>
                            </m:num>
                            <m:den>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den>
                          </m:f>
                          <m:r>
                            <a:rPr lang="en-US" b="1" i="1">
                              <a:latin typeface="Cambria Math" panose="02040503050406030204" pitchFamily="18" charset="0"/>
                            </a:rPr>
                            <m:t>−</m:t>
                          </m:r>
                          <m:r>
                            <a:rPr lang="en-US" b="1" i="1">
                              <a:latin typeface="Cambria Math" panose="02040503050406030204" pitchFamily="18" charset="0"/>
                            </a:rPr>
                            <m:t>𝟏𝟎</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m:t>
                          </m:r>
                          <m:r>
                            <a:rPr lang="en-US" b="1" i="1">
                              <a:latin typeface="Cambria Math" panose="02040503050406030204" pitchFamily="18" charset="0"/>
                            </a:rPr>
                            <m:t>𝒎</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r>
                            <a:rPr lang="en-US" b="1" i="1">
                              <a:latin typeface="Cambria Math" panose="02040503050406030204" pitchFamily="18" charset="0"/>
                            </a:rPr>
                            <m:t>|</m:t>
                          </m:r>
                        </m:num>
                        <m:den>
                          <m:f>
                            <m:fPr>
                              <m:ctrlPr>
                                <a:rPr lang="en-US" b="1" i="1">
                                  <a:latin typeface="Cambria Math" panose="02040503050406030204" pitchFamily="18" charset="0"/>
                                </a:rPr>
                              </m:ctrlPr>
                            </m:fPr>
                            <m:num>
                              <m:r>
                                <a:rPr lang="en-US" b="1" i="1">
                                  <a:latin typeface="Cambria Math" panose="02040503050406030204" pitchFamily="18" charset="0"/>
                                </a:rPr>
                                <m:t>𝟗</m:t>
                              </m:r>
                              <m:r>
                                <a:rPr lang="en-US" b="1" i="1">
                                  <a:latin typeface="Cambria Math" panose="02040503050406030204" pitchFamily="18" charset="0"/>
                                </a:rPr>
                                <m:t>.</m:t>
                              </m:r>
                              <m:r>
                                <a:rPr lang="en-US" b="1" i="1">
                                  <a:latin typeface="Cambria Math" panose="02040503050406030204" pitchFamily="18" charset="0"/>
                                </a:rPr>
                                <m:t>𝟓𝟗</m:t>
                              </m:r>
                              <m:f>
                                <m:fPr>
                                  <m:ctrlPr>
                                    <a:rPr lang="en-US" b="1" i="1">
                                      <a:latin typeface="Cambria Math" panose="02040503050406030204" pitchFamily="18" charset="0"/>
                                    </a:rPr>
                                  </m:ctrlPr>
                                </m:fPr>
                                <m:num>
                                  <m:r>
                                    <a:rPr lang="en-US" b="1" i="1">
                                      <a:latin typeface="Cambria Math" panose="02040503050406030204" pitchFamily="18" charset="0"/>
                                    </a:rPr>
                                    <m:t>𝒎</m:t>
                                  </m:r>
                                </m:num>
                                <m:den>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den>
                              </m:f>
                              <m:r>
                                <a:rPr lang="en-US" b="1" i="1">
                                  <a:latin typeface="Cambria Math" panose="02040503050406030204" pitchFamily="18" charset="0"/>
                                </a:rPr>
                                <m:t>+</m:t>
                              </m:r>
                              <m:r>
                                <a:rPr lang="en-US" b="1" i="1">
                                  <a:latin typeface="Cambria Math" panose="02040503050406030204" pitchFamily="18" charset="0"/>
                                </a:rPr>
                                <m:t>𝟏𝟎</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m:t>
                              </m:r>
                              <m:r>
                                <a:rPr lang="en-US" b="1" i="1">
                                  <a:latin typeface="Cambria Math" panose="02040503050406030204" pitchFamily="18" charset="0"/>
                                </a:rPr>
                                <m:t>𝒎</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𝟐</m:t>
                                  </m:r>
                                </m:sup>
                              </m:sSup>
                            </m:num>
                            <m:den>
                              <m:r>
                                <a:rPr lang="en-US" b="1" i="1">
                                  <a:latin typeface="Cambria Math" panose="02040503050406030204" pitchFamily="18" charset="0"/>
                                </a:rPr>
                                <m:t>𝟐</m:t>
                              </m:r>
                            </m:den>
                          </m:f>
                        </m:den>
                      </m:f>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𝟏𝟎𝟎</m:t>
                      </m:r>
                      <m:r>
                        <a:rPr lang="en-US" b="1" i="1">
                          <a:latin typeface="Cambria Math" panose="02040503050406030204" pitchFamily="18" charset="0"/>
                        </a:rPr>
                        <m:t>%=</m:t>
                      </m:r>
                      <m:r>
                        <a:rPr lang="en-US" b="1" i="1">
                          <a:latin typeface="Cambria Math" panose="02040503050406030204" pitchFamily="18" charset="0"/>
                        </a:rPr>
                        <m:t>𝟒</m:t>
                      </m:r>
                      <m:r>
                        <a:rPr lang="en-US" b="1" i="1">
                          <a:latin typeface="Cambria Math" panose="02040503050406030204" pitchFamily="18" charset="0"/>
                        </a:rPr>
                        <m:t>.</m:t>
                      </m:r>
                      <m:r>
                        <a:rPr lang="en-US" b="1" i="1">
                          <a:latin typeface="Cambria Math" panose="02040503050406030204" pitchFamily="18" charset="0"/>
                        </a:rPr>
                        <m:t>𝟏𝟖</m:t>
                      </m:r>
                      <m:r>
                        <a:rPr lang="en-US" b="1" i="1">
                          <a:latin typeface="Cambria Math" panose="02040503050406030204" pitchFamily="18" charset="0"/>
                        </a:rPr>
                        <m:t> %</m:t>
                      </m:r>
                    </m:oMath>
                  </m:oMathPara>
                </a14:m>
                <a:endParaRPr lang="ar-AE" b="1" dirty="0"/>
              </a:p>
            </p:txBody>
          </p:sp>
        </mc:Choice>
        <mc:Fallback xmlns="">
          <p:sp>
            <p:nvSpPr>
              <p:cNvPr id="206" name="Google Shape;206;p24"/>
              <p:cNvSpPr txBox="1">
                <a:spLocks noGrp="1" noRot="1" noChangeAspect="1" noMove="1" noResize="1" noEditPoints="1" noAdjustHandles="1" noChangeArrowheads="1" noChangeShapeType="1" noTextEdit="1"/>
              </p:cNvSpPr>
              <p:nvPr>
                <p:ph type="body" idx="1"/>
              </p:nvPr>
            </p:nvSpPr>
            <p:spPr>
              <a:xfrm>
                <a:off x="311700" y="1225225"/>
                <a:ext cx="8520600" cy="3354000"/>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AA0695D-7F7F-43F3-903F-C6F25848A7F8}"/>
              </a:ext>
            </a:extLst>
          </p:cNvPr>
          <p:cNvSpPr/>
          <p:nvPr/>
        </p:nvSpPr>
        <p:spPr>
          <a:xfrm>
            <a:off x="79065" y="4061842"/>
            <a:ext cx="1371930" cy="1034766"/>
          </a:xfrm>
          <a:prstGeom prst="rect">
            <a:avLst/>
          </a:prstGeom>
          <a:solidFill>
            <a:schemeClr val="accent3">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 do the experiment twice, finding</a:t>
            </a:r>
            <a:br>
              <a:rPr lang="en-US" baseline="30000" dirty="0"/>
            </a:br>
            <a:r>
              <a:rPr lang="en-US" b="1" dirty="0"/>
              <a:t>10.0 </a:t>
            </a:r>
            <a:r>
              <a:rPr lang="en-US" dirty="0"/>
              <a:t>m/s</a:t>
            </a:r>
            <a:r>
              <a:rPr lang="en-US" baseline="30000" dirty="0"/>
              <a:t>2 </a:t>
            </a:r>
          </a:p>
          <a:p>
            <a:pPr algn="ctr"/>
            <a:r>
              <a:rPr lang="en-US" dirty="0"/>
              <a:t>and </a:t>
            </a:r>
            <a:r>
              <a:rPr lang="en-US" b="1" dirty="0"/>
              <a:t>9.59 </a:t>
            </a:r>
            <a:r>
              <a:rPr lang="en-US" dirty="0"/>
              <a:t>m/s</a:t>
            </a:r>
            <a:r>
              <a:rPr lang="en-US" baseline="30000" dirty="0"/>
              <a:t>2</a:t>
            </a:r>
            <a:r>
              <a:rPr lang="en-US" dirty="0"/>
              <a:t> </a:t>
            </a:r>
          </a:p>
        </p:txBody>
      </p:sp>
      <p:sp>
        <p:nvSpPr>
          <p:cNvPr id="3" name="Rectangle 2">
            <a:extLst>
              <a:ext uri="{FF2B5EF4-FFF2-40B4-BE49-F238E27FC236}">
                <a16:creationId xmlns:a16="http://schemas.microsoft.com/office/drawing/2014/main" id="{339C2CA7-0D67-0783-7FBD-692981806077}"/>
              </a:ext>
            </a:extLst>
          </p:cNvPr>
          <p:cNvSpPr/>
          <p:nvPr/>
        </p:nvSpPr>
        <p:spPr>
          <a:xfrm>
            <a:off x="125535" y="2023434"/>
            <a:ext cx="1502203" cy="1162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 expect to find g = </a:t>
            </a:r>
            <a:r>
              <a:rPr lang="en-US" b="1" dirty="0"/>
              <a:t>9.81</a:t>
            </a:r>
            <a:r>
              <a:rPr lang="en-US" dirty="0"/>
              <a:t> m/s</a:t>
            </a:r>
            <a:r>
              <a:rPr lang="en-US" baseline="30000" dirty="0"/>
              <a:t>2</a:t>
            </a:r>
            <a:br>
              <a:rPr lang="en-US" baseline="30000" dirty="0"/>
            </a:br>
            <a:r>
              <a:rPr lang="en-US" dirty="0"/>
              <a:t>instead find it to be </a:t>
            </a:r>
            <a:r>
              <a:rPr lang="en-US" b="1" dirty="0"/>
              <a:t>10.0</a:t>
            </a:r>
            <a:r>
              <a:rPr lang="en-US" dirty="0"/>
              <a:t> m/s</a:t>
            </a:r>
            <a:r>
              <a:rPr lang="en-US" baseline="30000" dirty="0"/>
              <a:t>2</a:t>
            </a:r>
            <a:endParaRPr lang="en-US" dirty="0"/>
          </a:p>
        </p:txBody>
      </p:sp>
    </p:spTree>
    <p:extLst>
      <p:ext uri="{BB962C8B-B14F-4D97-AF65-F5344CB8AC3E}">
        <p14:creationId xmlns:p14="http://schemas.microsoft.com/office/powerpoint/2010/main" val="330610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1735-F611-DA5E-6B48-6BDCF8B09EC2}"/>
              </a:ext>
            </a:extLst>
          </p:cNvPr>
          <p:cNvSpPr>
            <a:spLocks noGrp="1"/>
          </p:cNvSpPr>
          <p:nvPr>
            <p:ph type="title"/>
          </p:nvPr>
        </p:nvSpPr>
        <p:spPr/>
        <p:txBody>
          <a:bodyPr/>
          <a:lstStyle/>
          <a:p>
            <a:r>
              <a:rPr lang="en-US" dirty="0"/>
              <a:t>Back to Measurements</a:t>
            </a:r>
          </a:p>
        </p:txBody>
      </p:sp>
      <p:sp>
        <p:nvSpPr>
          <p:cNvPr id="3" name="Text Placeholder 2">
            <a:extLst>
              <a:ext uri="{FF2B5EF4-FFF2-40B4-BE49-F238E27FC236}">
                <a16:creationId xmlns:a16="http://schemas.microsoft.com/office/drawing/2014/main" id="{CD29E912-ED14-E867-4DF6-9228EA801090}"/>
              </a:ext>
            </a:extLst>
          </p:cNvPr>
          <p:cNvSpPr>
            <a:spLocks noGrp="1"/>
          </p:cNvSpPr>
          <p:nvPr>
            <p:ph type="body" idx="1"/>
          </p:nvPr>
        </p:nvSpPr>
        <p:spPr/>
        <p:txBody>
          <a:bodyPr/>
          <a:lstStyle/>
          <a:p>
            <a:r>
              <a:rPr lang="en-US" dirty="0"/>
              <a:t>Where did something occur? </a:t>
            </a:r>
            <a:r>
              <a:rPr lang="en-US" i="1" dirty="0"/>
              <a:t>Length</a:t>
            </a:r>
            <a:endParaRPr lang="en-US" dirty="0"/>
          </a:p>
          <a:p>
            <a:r>
              <a:rPr lang="en-US" dirty="0"/>
              <a:t>When did it occur? </a:t>
            </a:r>
            <a:r>
              <a:rPr lang="en-US" i="1" dirty="0"/>
              <a:t>Time</a:t>
            </a:r>
          </a:p>
          <a:p>
            <a:r>
              <a:rPr lang="en-US" dirty="0"/>
              <a:t>How much stuff was involved? </a:t>
            </a:r>
            <a:r>
              <a:rPr lang="en-US" i="1" dirty="0"/>
              <a:t>Mass</a:t>
            </a:r>
          </a:p>
          <a:p>
            <a:r>
              <a:rPr lang="en-US" dirty="0"/>
              <a:t>How much energy was involved? </a:t>
            </a:r>
            <a:r>
              <a:rPr lang="en-US" i="1" dirty="0"/>
              <a:t>Temperature*</a:t>
            </a:r>
            <a:endParaRPr lang="en-US" dirty="0"/>
          </a:p>
          <a:p>
            <a:pPr marL="114300" indent="0">
              <a:buNone/>
            </a:pPr>
            <a:endParaRPr lang="en-US" dirty="0"/>
          </a:p>
          <a:p>
            <a:pPr marL="114300" indent="0">
              <a:buNone/>
            </a:pPr>
            <a:endParaRPr lang="en-US" dirty="0"/>
          </a:p>
        </p:txBody>
      </p:sp>
      <p:pic>
        <p:nvPicPr>
          <p:cNvPr id="13" name="Google Shape;234;p28">
            <a:extLst>
              <a:ext uri="{FF2B5EF4-FFF2-40B4-BE49-F238E27FC236}">
                <a16:creationId xmlns:a16="http://schemas.microsoft.com/office/drawing/2014/main" id="{6423D651-97F4-7B63-AC8A-B26EC21D5D75}"/>
              </a:ext>
            </a:extLst>
          </p:cNvPr>
          <p:cNvPicPr preferRelativeResize="0"/>
          <p:nvPr/>
        </p:nvPicPr>
        <p:blipFill>
          <a:blip r:embed="rId2">
            <a:alphaModFix/>
          </a:blip>
          <a:stretch>
            <a:fillRect/>
          </a:stretch>
        </p:blipFill>
        <p:spPr>
          <a:xfrm>
            <a:off x="311699" y="2571750"/>
            <a:ext cx="2881225" cy="2475225"/>
          </a:xfrm>
          <a:prstGeom prst="rect">
            <a:avLst/>
          </a:prstGeom>
          <a:noFill/>
          <a:ln>
            <a:noFill/>
          </a:ln>
        </p:spPr>
      </p:pic>
      <p:pic>
        <p:nvPicPr>
          <p:cNvPr id="14" name="Google Shape;235;p28">
            <a:extLst>
              <a:ext uri="{FF2B5EF4-FFF2-40B4-BE49-F238E27FC236}">
                <a16:creationId xmlns:a16="http://schemas.microsoft.com/office/drawing/2014/main" id="{85888083-2093-023E-36DE-3D59E77587A7}"/>
              </a:ext>
            </a:extLst>
          </p:cNvPr>
          <p:cNvPicPr preferRelativeResize="0"/>
          <p:nvPr/>
        </p:nvPicPr>
        <p:blipFill>
          <a:blip r:embed="rId3">
            <a:alphaModFix/>
          </a:blip>
          <a:stretch>
            <a:fillRect/>
          </a:stretch>
        </p:blipFill>
        <p:spPr>
          <a:xfrm>
            <a:off x="5773677" y="148663"/>
            <a:ext cx="2766825" cy="2075124"/>
          </a:xfrm>
          <a:prstGeom prst="rect">
            <a:avLst/>
          </a:prstGeom>
          <a:noFill/>
          <a:ln>
            <a:noFill/>
          </a:ln>
        </p:spPr>
      </p:pic>
      <p:pic>
        <p:nvPicPr>
          <p:cNvPr id="15" name="Google Shape;236;p28">
            <a:extLst>
              <a:ext uri="{FF2B5EF4-FFF2-40B4-BE49-F238E27FC236}">
                <a16:creationId xmlns:a16="http://schemas.microsoft.com/office/drawing/2014/main" id="{41CCD5FB-507B-28A6-7545-40A7F7368E80}"/>
              </a:ext>
            </a:extLst>
          </p:cNvPr>
          <p:cNvPicPr preferRelativeResize="0"/>
          <p:nvPr/>
        </p:nvPicPr>
        <p:blipFill>
          <a:blip r:embed="rId4">
            <a:alphaModFix/>
          </a:blip>
          <a:stretch>
            <a:fillRect/>
          </a:stretch>
        </p:blipFill>
        <p:spPr>
          <a:xfrm>
            <a:off x="5951078" y="2309576"/>
            <a:ext cx="2766826" cy="2075109"/>
          </a:xfrm>
          <a:prstGeom prst="rect">
            <a:avLst/>
          </a:prstGeom>
          <a:noFill/>
          <a:ln>
            <a:noFill/>
          </a:ln>
        </p:spPr>
      </p:pic>
      <p:pic>
        <p:nvPicPr>
          <p:cNvPr id="16" name="Google Shape;237;p28">
            <a:extLst>
              <a:ext uri="{FF2B5EF4-FFF2-40B4-BE49-F238E27FC236}">
                <a16:creationId xmlns:a16="http://schemas.microsoft.com/office/drawing/2014/main" id="{C417BD39-FDDC-5673-7F87-300CAAFE0309}"/>
              </a:ext>
            </a:extLst>
          </p:cNvPr>
          <p:cNvPicPr preferRelativeResize="0"/>
          <p:nvPr/>
        </p:nvPicPr>
        <p:blipFill>
          <a:blip r:embed="rId5">
            <a:alphaModFix/>
          </a:blip>
          <a:stretch>
            <a:fillRect/>
          </a:stretch>
        </p:blipFill>
        <p:spPr>
          <a:xfrm>
            <a:off x="3006877" y="2951032"/>
            <a:ext cx="2766800" cy="1706193"/>
          </a:xfrm>
          <a:prstGeom prst="rect">
            <a:avLst/>
          </a:prstGeom>
          <a:noFill/>
          <a:ln>
            <a:noFill/>
          </a:ln>
        </p:spPr>
      </p:pic>
      <p:sp>
        <p:nvSpPr>
          <p:cNvPr id="17" name="Google Shape;232;p28">
            <a:extLst>
              <a:ext uri="{FF2B5EF4-FFF2-40B4-BE49-F238E27FC236}">
                <a16:creationId xmlns:a16="http://schemas.microsoft.com/office/drawing/2014/main" id="{F9B82EFB-A6B1-444A-02E4-3723279D43A0}"/>
              </a:ext>
            </a:extLst>
          </p:cNvPr>
          <p:cNvSpPr txBox="1">
            <a:spLocks/>
          </p:cNvSpPr>
          <p:nvPr/>
        </p:nvSpPr>
        <p:spPr>
          <a:xfrm>
            <a:off x="2443776" y="4322717"/>
            <a:ext cx="8520600" cy="83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r>
              <a:rPr lang="en-US" sz="2400" b="1" dirty="0"/>
              <a:t>Four “base” units: Length, mass, time, temp.</a:t>
            </a:r>
          </a:p>
        </p:txBody>
      </p:sp>
    </p:spTree>
    <p:extLst>
      <p:ext uri="{BB962C8B-B14F-4D97-AF65-F5344CB8AC3E}">
        <p14:creationId xmlns:p14="http://schemas.microsoft.com/office/powerpoint/2010/main" val="2860400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 Unit System</a:t>
            </a:r>
            <a:endParaRPr dirty="0"/>
          </a:p>
        </p:txBody>
      </p:sp>
      <p:sp>
        <p:nvSpPr>
          <p:cNvPr id="243" name="Google Shape;243;p29"/>
          <p:cNvSpPr txBox="1"/>
          <p:nvPr/>
        </p:nvSpPr>
        <p:spPr>
          <a:xfrm>
            <a:off x="281226" y="1147225"/>
            <a:ext cx="8725500" cy="3926400"/>
          </a:xfrm>
          <a:prstGeom prst="rect">
            <a:avLst/>
          </a:prstGeom>
          <a:noFill/>
          <a:ln>
            <a:noFill/>
          </a:ln>
        </p:spPr>
        <p:txBody>
          <a:bodyPr spcFirstLastPara="1" wrap="square" lIns="0" tIns="24825" rIns="0" bIns="0" anchor="t" anchorCtr="0">
            <a:noAutofit/>
          </a:bodyPr>
          <a:lstStyle/>
          <a:p>
            <a:pPr marL="423862" marR="0" lvl="0" indent="-353377" algn="l" rtl="0">
              <a:lnSpc>
                <a:spcPct val="93000"/>
              </a:lnSpc>
              <a:spcBef>
                <a:spcPts val="0"/>
              </a:spcBef>
              <a:spcAft>
                <a:spcPts val="0"/>
              </a:spcAft>
              <a:buClr>
                <a:srgbClr val="000000"/>
              </a:buClr>
              <a:buSzPts val="1800"/>
              <a:buFont typeface="Noto Sans Symbols"/>
              <a:buChar char="●"/>
            </a:pPr>
            <a:r>
              <a:rPr lang="en-US" altLang="en-US" sz="1800" dirty="0"/>
              <a:t>The </a:t>
            </a:r>
            <a:r>
              <a:rPr lang="en-US" altLang="en-US" sz="1800" b="1" dirty="0"/>
              <a:t>International System </a:t>
            </a:r>
            <a:r>
              <a:rPr lang="en-US" altLang="en-US" sz="1800" dirty="0"/>
              <a:t>(SI for </a:t>
            </a:r>
            <a:r>
              <a:rPr lang="en-US" altLang="en-US" sz="1800" b="1" dirty="0" err="1"/>
              <a:t>Syst</a:t>
            </a:r>
            <a:r>
              <a:rPr lang="en-US" altLang="ja-JP" sz="1800" b="1" dirty="0" err="1"/>
              <a:t>ème</a:t>
            </a:r>
            <a:r>
              <a:rPr lang="en-US" altLang="ja-JP" sz="1800" b="1" dirty="0"/>
              <a:t> International</a:t>
            </a:r>
            <a:r>
              <a:rPr lang="en-US" altLang="ja-JP" sz="1800" dirty="0"/>
              <a:t>) is the most widely used system of units. </a:t>
            </a:r>
            <a:r>
              <a:rPr lang="en-US" sz="1800" dirty="0">
                <a:solidFill>
                  <a:srgbClr val="000000"/>
                </a:solidFill>
                <a:latin typeface="Arial"/>
                <a:ea typeface="Arial"/>
                <a:cs typeface="Arial"/>
                <a:sym typeface="Arial"/>
              </a:rPr>
              <a:t>SI base units include:</a:t>
            </a:r>
            <a:endParaRPr lang="en-US" sz="1800" dirty="0"/>
          </a:p>
          <a:p>
            <a:pPr marL="855662" marR="0" lvl="1" indent="-366394" algn="l" rtl="0">
              <a:lnSpc>
                <a:spcPct val="93000"/>
              </a:lnSpc>
              <a:spcBef>
                <a:spcPts val="1425"/>
              </a:spcBef>
              <a:spcAft>
                <a:spcPts val="0"/>
              </a:spcAft>
              <a:buClr>
                <a:srgbClr val="000000"/>
              </a:buClr>
              <a:buSzPts val="1800"/>
              <a:buFont typeface="Noto Sans Symbols"/>
              <a:buChar char="●"/>
            </a:pPr>
            <a:r>
              <a:rPr lang="en" sz="1800" b="0" i="0" u="none" strike="noStrike" cap="none" dirty="0">
                <a:solidFill>
                  <a:srgbClr val="000000"/>
                </a:solidFill>
                <a:latin typeface="Arial"/>
                <a:ea typeface="Arial"/>
                <a:cs typeface="Arial"/>
                <a:sym typeface="Arial"/>
              </a:rPr>
              <a:t>Meters (length)</a:t>
            </a:r>
            <a:endParaRPr sz="1800" dirty="0"/>
          </a:p>
          <a:p>
            <a:pPr marL="855662" marR="0" lvl="1" indent="-366394" algn="l" rtl="0">
              <a:lnSpc>
                <a:spcPct val="93000"/>
              </a:lnSpc>
              <a:spcBef>
                <a:spcPts val="1138"/>
              </a:spcBef>
              <a:spcAft>
                <a:spcPts val="0"/>
              </a:spcAft>
              <a:buClr>
                <a:srgbClr val="000000"/>
              </a:buClr>
              <a:buSzPts val="1800"/>
              <a:buFont typeface="Noto Sans Symbols"/>
              <a:buChar char="●"/>
            </a:pPr>
            <a:r>
              <a:rPr lang="en" sz="1800" b="0" i="0" u="none" strike="noStrike" cap="none" dirty="0">
                <a:solidFill>
                  <a:srgbClr val="000000"/>
                </a:solidFill>
                <a:latin typeface="Arial"/>
                <a:ea typeface="Arial"/>
                <a:cs typeface="Arial"/>
                <a:sym typeface="Arial"/>
              </a:rPr>
              <a:t>Seconds (time)</a:t>
            </a:r>
            <a:endParaRPr sz="1800" dirty="0"/>
          </a:p>
          <a:p>
            <a:pPr marL="855662" marR="0" lvl="1" indent="-366394" algn="l" rtl="0">
              <a:lnSpc>
                <a:spcPct val="93000"/>
              </a:lnSpc>
              <a:spcBef>
                <a:spcPts val="1138"/>
              </a:spcBef>
              <a:spcAft>
                <a:spcPts val="0"/>
              </a:spcAft>
              <a:buClr>
                <a:srgbClr val="000000"/>
              </a:buClr>
              <a:buSzPts val="1800"/>
              <a:buFont typeface="Noto Sans Symbols"/>
              <a:buChar char="●"/>
            </a:pPr>
            <a:r>
              <a:rPr lang="en" sz="1800" b="0" i="0" u="none" strike="noStrike" cap="none" dirty="0">
                <a:solidFill>
                  <a:srgbClr val="000000"/>
                </a:solidFill>
                <a:latin typeface="Arial"/>
                <a:ea typeface="Arial"/>
                <a:cs typeface="Arial"/>
                <a:sym typeface="Arial"/>
              </a:rPr>
              <a:t>Kilograms (mass)</a:t>
            </a:r>
            <a:endParaRPr sz="1800" dirty="0"/>
          </a:p>
          <a:p>
            <a:pPr marL="423862" marR="0" lvl="0" indent="-353377" algn="l" rtl="0">
              <a:lnSpc>
                <a:spcPct val="93000"/>
              </a:lnSpc>
              <a:spcBef>
                <a:spcPts val="1138"/>
              </a:spcBef>
              <a:spcAft>
                <a:spcPts val="0"/>
              </a:spcAft>
              <a:buClr>
                <a:srgbClr val="000000"/>
              </a:buClr>
              <a:buSzPts val="1800"/>
              <a:buFont typeface="Noto Sans Symbols"/>
              <a:buChar char="●"/>
            </a:pPr>
            <a:r>
              <a:rPr lang="en" sz="1800" dirty="0">
                <a:solidFill>
                  <a:srgbClr val="000000"/>
                </a:solidFill>
                <a:latin typeface="Arial"/>
                <a:ea typeface="Arial"/>
                <a:cs typeface="Arial"/>
                <a:sym typeface="Arial"/>
              </a:rPr>
              <a:t>SI is one type of metric system, but not the only one (defined by base units).</a:t>
            </a:r>
          </a:p>
          <a:p>
            <a:pPr marL="423862" marR="0" lvl="0" indent="-353377" algn="l" rtl="0">
              <a:lnSpc>
                <a:spcPct val="93000"/>
              </a:lnSpc>
              <a:spcBef>
                <a:spcPts val="1138"/>
              </a:spcBef>
              <a:spcAft>
                <a:spcPts val="0"/>
              </a:spcAft>
              <a:buClr>
                <a:srgbClr val="000000"/>
              </a:buClr>
              <a:buSzPts val="1800"/>
              <a:buFont typeface="Noto Sans Symbols"/>
              <a:buChar char="●"/>
            </a:pPr>
            <a:r>
              <a:rPr lang="en" sz="1800" dirty="0">
                <a:solidFill>
                  <a:srgbClr val="000000"/>
                </a:solidFill>
                <a:latin typeface="Arial"/>
                <a:ea typeface="Arial"/>
                <a:cs typeface="Arial"/>
                <a:sym typeface="Arial"/>
              </a:rPr>
              <a:t>SI has many derived units, which are written in terms of base units</a:t>
            </a:r>
            <a:endParaRPr sz="1800" dirty="0"/>
          </a:p>
          <a:p>
            <a:pPr marL="855662" marR="0" lvl="1" indent="-366394" algn="l" rtl="0">
              <a:lnSpc>
                <a:spcPct val="93000"/>
              </a:lnSpc>
              <a:spcBef>
                <a:spcPts val="1425"/>
              </a:spcBef>
              <a:spcAft>
                <a:spcPts val="0"/>
              </a:spcAft>
              <a:buClr>
                <a:srgbClr val="000000"/>
              </a:buClr>
              <a:buSzPts val="1800"/>
              <a:buFont typeface="Noto Sans Symbols"/>
              <a:buChar char="●"/>
            </a:pPr>
            <a:r>
              <a:rPr lang="en" sz="1800" b="0" i="0" u="none" strike="noStrike" cap="none" dirty="0">
                <a:solidFill>
                  <a:srgbClr val="000000"/>
                </a:solidFill>
                <a:latin typeface="Arial"/>
                <a:ea typeface="Arial"/>
                <a:cs typeface="Arial"/>
                <a:sym typeface="Arial"/>
              </a:rPr>
              <a:t>Joules (work-energy): 1 J = 1 kg m</a:t>
            </a:r>
            <a:r>
              <a:rPr lang="en" sz="1800" b="0" i="0" u="none" strike="noStrike" cap="none" baseline="30000" dirty="0">
                <a:solidFill>
                  <a:srgbClr val="000000"/>
                </a:solidFill>
                <a:latin typeface="Arial"/>
                <a:ea typeface="Arial"/>
                <a:cs typeface="Arial"/>
                <a:sym typeface="Arial"/>
              </a:rPr>
              <a:t>2</a:t>
            </a:r>
            <a:r>
              <a:rPr lang="en" sz="1800" b="0" i="0" u="none" strike="noStrike" cap="none" dirty="0">
                <a:solidFill>
                  <a:srgbClr val="000000"/>
                </a:solidFill>
                <a:latin typeface="Arial"/>
                <a:ea typeface="Arial"/>
                <a:cs typeface="Arial"/>
                <a:sym typeface="Arial"/>
              </a:rPr>
              <a:t>/s</a:t>
            </a:r>
            <a:r>
              <a:rPr lang="en" sz="1800" b="0" i="0" u="none" strike="noStrike" cap="none" baseline="30000" dirty="0">
                <a:solidFill>
                  <a:srgbClr val="000000"/>
                </a:solidFill>
                <a:latin typeface="Arial"/>
                <a:ea typeface="Arial"/>
                <a:cs typeface="Arial"/>
                <a:sym typeface="Arial"/>
              </a:rPr>
              <a:t>2</a:t>
            </a:r>
            <a:endParaRPr sz="1800" dirty="0"/>
          </a:p>
          <a:p>
            <a:pPr marL="855662" marR="0" lvl="1" indent="-366394" algn="l" rtl="0">
              <a:lnSpc>
                <a:spcPct val="93000"/>
              </a:lnSpc>
              <a:spcBef>
                <a:spcPts val="1138"/>
              </a:spcBef>
              <a:spcAft>
                <a:spcPts val="0"/>
              </a:spcAft>
              <a:buClr>
                <a:srgbClr val="000000"/>
              </a:buClr>
              <a:buSzPts val="1800"/>
              <a:buFont typeface="Noto Sans Symbols"/>
              <a:buChar char="●"/>
            </a:pPr>
            <a:r>
              <a:rPr lang="en" sz="1800" b="0" i="0" u="none" strike="noStrike" cap="none" dirty="0">
                <a:solidFill>
                  <a:srgbClr val="000000"/>
                </a:solidFill>
                <a:latin typeface="Arial"/>
                <a:ea typeface="Arial"/>
                <a:cs typeface="Arial"/>
                <a:sym typeface="Arial"/>
              </a:rPr>
              <a:t>Watts (power): 1 W = 1 J/s = 1 kg m</a:t>
            </a:r>
            <a:r>
              <a:rPr lang="en" sz="1800" b="0" i="0" u="none" strike="noStrike" cap="none" baseline="30000" dirty="0">
                <a:solidFill>
                  <a:srgbClr val="000000"/>
                </a:solidFill>
                <a:latin typeface="Arial"/>
                <a:ea typeface="Arial"/>
                <a:cs typeface="Arial"/>
                <a:sym typeface="Arial"/>
              </a:rPr>
              <a:t>2</a:t>
            </a:r>
            <a:r>
              <a:rPr lang="en" sz="1800" b="0" i="0" u="none" strike="noStrike" cap="none" dirty="0">
                <a:solidFill>
                  <a:srgbClr val="000000"/>
                </a:solidFill>
                <a:latin typeface="Arial"/>
                <a:ea typeface="Arial"/>
                <a:cs typeface="Arial"/>
                <a:sym typeface="Arial"/>
              </a:rPr>
              <a:t>/s</a:t>
            </a:r>
            <a:r>
              <a:rPr lang="en" sz="1800" b="0" i="0" u="none" strike="noStrike" cap="none" baseline="30000" dirty="0">
                <a:solidFill>
                  <a:srgbClr val="000000"/>
                </a:solidFill>
                <a:latin typeface="Arial"/>
                <a:ea typeface="Arial"/>
                <a:cs typeface="Arial"/>
                <a:sym typeface="Arial"/>
              </a:rPr>
              <a:t>3</a:t>
            </a:r>
          </a:p>
          <a:p>
            <a:pPr marL="489268">
              <a:lnSpc>
                <a:spcPct val="93000"/>
              </a:lnSpc>
              <a:spcBef>
                <a:spcPts val="1138"/>
              </a:spcBef>
              <a:buSzPts val="1800"/>
            </a:pPr>
            <a:endParaRPr sz="1800" dirty="0"/>
          </a:p>
          <a:p>
            <a:pPr marL="423862" marR="0" lvl="0" indent="-319087" algn="l" rtl="0">
              <a:lnSpc>
                <a:spcPct val="93000"/>
              </a:lnSpc>
              <a:spcBef>
                <a:spcPts val="1138"/>
              </a:spcBef>
              <a:spcAft>
                <a:spcPts val="0"/>
              </a:spcAft>
              <a:buClr>
                <a:srgbClr val="FFFFFF"/>
              </a:buClr>
              <a:buSzPts val="2800"/>
              <a:buFont typeface="Times New Roman"/>
              <a:buNone/>
            </a:pPr>
            <a:endParaRPr sz="1800" baseline="30000" dirty="0">
              <a:solidFill>
                <a:srgbClr val="000000"/>
              </a:solidFill>
              <a:latin typeface="Arial"/>
              <a:ea typeface="Arial"/>
              <a:cs typeface="Arial"/>
              <a:sym typeface="Arial"/>
            </a:endParaRPr>
          </a:p>
          <a:p>
            <a:pPr marL="423862" marR="0" lvl="0" indent="-319087" algn="l" rtl="0">
              <a:lnSpc>
                <a:spcPct val="93000"/>
              </a:lnSpc>
              <a:spcBef>
                <a:spcPts val="1138"/>
              </a:spcBef>
              <a:spcAft>
                <a:spcPts val="0"/>
              </a:spcAft>
              <a:buClr>
                <a:srgbClr val="FFFFFF"/>
              </a:buClr>
              <a:buSzPts val="1260"/>
              <a:buFont typeface="Times New Roman"/>
              <a:buNone/>
            </a:pPr>
            <a:endParaRPr sz="1800" baseline="300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10770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Need for Accuracy &amp; Precision</a:t>
            </a:r>
            <a:endParaRPr dirty="0"/>
          </a:p>
        </p:txBody>
      </p:sp>
      <p:sp>
        <p:nvSpPr>
          <p:cNvPr id="255" name="Google Shape;255;p31"/>
          <p:cNvSpPr txBox="1"/>
          <p:nvPr/>
        </p:nvSpPr>
        <p:spPr>
          <a:xfrm>
            <a:off x="311700" y="1147225"/>
            <a:ext cx="8214900" cy="3212400"/>
          </a:xfrm>
          <a:prstGeom prst="rect">
            <a:avLst/>
          </a:prstGeom>
          <a:noFill/>
          <a:ln>
            <a:noFill/>
          </a:ln>
        </p:spPr>
        <p:txBody>
          <a:bodyPr spcFirstLastPara="1" wrap="square" lIns="0" tIns="24825" rIns="0" bIns="0" anchor="t" anchorCtr="0">
            <a:noAutofit/>
          </a:bodyPr>
          <a:lstStyle/>
          <a:p>
            <a:pPr marL="423862" marR="0" lvl="0" indent="-353377" algn="l" rtl="0">
              <a:lnSpc>
                <a:spcPct val="93000"/>
              </a:lnSpc>
              <a:spcBef>
                <a:spcPts val="0"/>
              </a:spcBef>
              <a:spcAft>
                <a:spcPts val="0"/>
              </a:spcAft>
              <a:buClr>
                <a:srgbClr val="000000"/>
              </a:buClr>
              <a:buSzPts val="1800"/>
              <a:buFont typeface="Noto Sans Symbols"/>
              <a:buChar char="●"/>
            </a:pPr>
            <a:r>
              <a:rPr lang="en" sz="1800" dirty="0">
                <a:solidFill>
                  <a:srgbClr val="000000"/>
                </a:solidFill>
                <a:latin typeface="Arial"/>
                <a:ea typeface="Arial"/>
                <a:cs typeface="Arial"/>
                <a:sym typeface="Arial"/>
              </a:rPr>
              <a:t>Needs for accuracy in science have driven changes in the standards for units</a:t>
            </a:r>
            <a:endParaRPr sz="1800" dirty="0"/>
          </a:p>
          <a:p>
            <a:pPr marL="423862" marR="0" lvl="0" indent="-353377" algn="l" rtl="0">
              <a:lnSpc>
                <a:spcPct val="93000"/>
              </a:lnSpc>
              <a:spcBef>
                <a:spcPts val="1425"/>
              </a:spcBef>
              <a:spcAft>
                <a:spcPts val="0"/>
              </a:spcAft>
              <a:buClr>
                <a:srgbClr val="000000"/>
              </a:buClr>
              <a:buSzPts val="1800"/>
              <a:buFont typeface="Noto Sans Symbols"/>
              <a:buChar char="●"/>
            </a:pPr>
            <a:r>
              <a:rPr lang="en" sz="1800" dirty="0">
                <a:solidFill>
                  <a:srgbClr val="000000"/>
                </a:solidFill>
                <a:latin typeface="Arial"/>
                <a:ea typeface="Arial"/>
                <a:cs typeface="Arial"/>
                <a:sym typeface="Arial"/>
              </a:rPr>
              <a:t> In the past, 1 meter of length has been defined by:</a:t>
            </a:r>
            <a:endParaRPr sz="1800" dirty="0"/>
          </a:p>
          <a:p>
            <a:pPr marL="977900" marR="0" lvl="1" indent="-404812" algn="l" rtl="0">
              <a:lnSpc>
                <a:spcPct val="93000"/>
              </a:lnSpc>
              <a:spcBef>
                <a:spcPts val="1425"/>
              </a:spcBef>
              <a:spcAft>
                <a:spcPts val="0"/>
              </a:spcAft>
              <a:buClr>
                <a:srgbClr val="000000"/>
              </a:buClr>
              <a:buSzPts val="1800"/>
              <a:buFont typeface="Arial"/>
              <a:buAutoNum type="arabicPeriod"/>
            </a:pPr>
            <a:r>
              <a:rPr lang="en" sz="1800" b="0" i="0" u="none" strike="noStrike" cap="none" dirty="0">
                <a:solidFill>
                  <a:srgbClr val="000000"/>
                </a:solidFill>
                <a:latin typeface="Arial"/>
                <a:ea typeface="Arial"/>
                <a:cs typeface="Arial"/>
                <a:sym typeface="Arial"/>
              </a:rPr>
              <a:t>One ten-millionth of the distance from the North pole to the equator</a:t>
            </a:r>
            <a:endParaRPr sz="1800" dirty="0"/>
          </a:p>
          <a:p>
            <a:pPr marL="977900" marR="0" lvl="1" indent="-404812" algn="l" rtl="0">
              <a:lnSpc>
                <a:spcPct val="93000"/>
              </a:lnSpc>
              <a:spcBef>
                <a:spcPts val="1138"/>
              </a:spcBef>
              <a:spcAft>
                <a:spcPts val="0"/>
              </a:spcAft>
              <a:buClr>
                <a:srgbClr val="000000"/>
              </a:buClr>
              <a:buSzPts val="1800"/>
              <a:buFont typeface="Arial"/>
              <a:buAutoNum type="arabicPeriod"/>
            </a:pPr>
            <a:r>
              <a:rPr lang="en" sz="1800" b="0" i="0" u="none" strike="noStrike" cap="none" dirty="0">
                <a:solidFill>
                  <a:srgbClr val="000000"/>
                </a:solidFill>
                <a:latin typeface="Arial"/>
                <a:ea typeface="Arial"/>
                <a:cs typeface="Arial"/>
                <a:sym typeface="Arial"/>
              </a:rPr>
              <a:t>A platinum-iridium </a:t>
            </a:r>
            <a:r>
              <a:rPr lang="en" sz="1800" b="1" i="0" u="none" strike="noStrike" cap="none" dirty="0">
                <a:solidFill>
                  <a:srgbClr val="000000"/>
                </a:solidFill>
                <a:latin typeface="Arial"/>
                <a:ea typeface="Arial"/>
                <a:cs typeface="Arial"/>
                <a:sym typeface="Arial"/>
              </a:rPr>
              <a:t>standard meter bar</a:t>
            </a:r>
            <a:r>
              <a:rPr lang="en" sz="1800" b="0" i="0" u="none" strike="noStrike" cap="none" dirty="0">
                <a:solidFill>
                  <a:srgbClr val="000000"/>
                </a:solidFill>
                <a:latin typeface="Arial"/>
                <a:ea typeface="Arial"/>
                <a:cs typeface="Arial"/>
                <a:sym typeface="Arial"/>
              </a:rPr>
              <a:t> kept in France</a:t>
            </a:r>
            <a:endParaRPr sz="1800" dirty="0"/>
          </a:p>
          <a:p>
            <a:pPr marL="977900" marR="0" lvl="1" indent="-404812" algn="l" rtl="0">
              <a:lnSpc>
                <a:spcPct val="93000"/>
              </a:lnSpc>
              <a:spcBef>
                <a:spcPts val="1138"/>
              </a:spcBef>
              <a:spcAft>
                <a:spcPts val="0"/>
              </a:spcAft>
              <a:buClr>
                <a:srgbClr val="000000"/>
              </a:buClr>
              <a:buSzPts val="1800"/>
              <a:buFont typeface="Arial"/>
              <a:buAutoNum type="arabicPeriod"/>
            </a:pPr>
            <a:r>
              <a:rPr lang="en" sz="1800" b="0" i="0" u="none" strike="noStrike" cap="none" dirty="0">
                <a:solidFill>
                  <a:srgbClr val="000000"/>
                </a:solidFill>
                <a:latin typeface="Arial"/>
                <a:ea typeface="Arial"/>
                <a:cs typeface="Arial"/>
                <a:sym typeface="Arial"/>
              </a:rPr>
              <a:t>1 650 763.73 wavelengths of an emission line of Kr-86</a:t>
            </a:r>
            <a:endParaRPr sz="1800" dirty="0"/>
          </a:p>
          <a:p>
            <a:pPr marL="423862" marR="0" lvl="0" indent="-319087" algn="l" rtl="0">
              <a:lnSpc>
                <a:spcPct val="93000"/>
              </a:lnSpc>
              <a:spcBef>
                <a:spcPts val="1138"/>
              </a:spcBef>
              <a:spcAft>
                <a:spcPts val="0"/>
              </a:spcAft>
              <a:buClr>
                <a:srgbClr val="FFFFFF"/>
              </a:buClr>
              <a:buSzPts val="1080"/>
              <a:buFont typeface="Times New Roman"/>
              <a:buNone/>
            </a:pPr>
            <a:endParaRPr sz="1800" dirty="0">
              <a:solidFill>
                <a:srgbClr val="000000"/>
              </a:solidFill>
              <a:latin typeface="Arial"/>
              <a:ea typeface="Arial"/>
              <a:cs typeface="Arial"/>
              <a:sym typeface="Arial"/>
            </a:endParaRPr>
          </a:p>
          <a:p>
            <a:pPr marL="423862" marR="0" lvl="0" indent="-353377" algn="l" rtl="0">
              <a:lnSpc>
                <a:spcPct val="93000"/>
              </a:lnSpc>
              <a:spcBef>
                <a:spcPts val="1425"/>
              </a:spcBef>
              <a:spcAft>
                <a:spcPts val="0"/>
              </a:spcAft>
              <a:buClr>
                <a:srgbClr val="000000"/>
              </a:buClr>
              <a:buSzPts val="1800"/>
              <a:buFont typeface="Noto Sans Symbols"/>
              <a:buChar char="●"/>
            </a:pPr>
            <a:r>
              <a:rPr lang="en" sz="1800" dirty="0">
                <a:solidFill>
                  <a:srgbClr val="000000"/>
                </a:solidFill>
                <a:latin typeface="Arial"/>
                <a:ea typeface="Arial"/>
                <a:cs typeface="Arial"/>
                <a:sym typeface="Arial"/>
              </a:rPr>
              <a:t>In each transition, the new distance was chosen so that the approximate length of 1 meter was preserved, but accuracy, precision, and reproducibility changed as systems of measurement were changed.</a:t>
            </a:r>
            <a:endParaRPr sz="1800" dirty="0"/>
          </a:p>
          <a:p>
            <a:pPr marL="423862" marR="0" lvl="0" indent="-319087" algn="l" rtl="0">
              <a:lnSpc>
                <a:spcPct val="93000"/>
              </a:lnSpc>
              <a:spcBef>
                <a:spcPts val="1425"/>
              </a:spcBef>
              <a:spcAft>
                <a:spcPts val="0"/>
              </a:spcAft>
              <a:buClr>
                <a:srgbClr val="FFFFFF"/>
              </a:buClr>
              <a:buSzPts val="1260"/>
              <a:buFont typeface="Times New Roman"/>
              <a:buNone/>
            </a:pPr>
            <a:endParaRPr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4187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28B-8C84-F394-5DF0-ED444508297A}"/>
              </a:ext>
            </a:extLst>
          </p:cNvPr>
          <p:cNvSpPr>
            <a:spLocks noGrp="1"/>
          </p:cNvSpPr>
          <p:nvPr>
            <p:ph type="title"/>
          </p:nvPr>
        </p:nvSpPr>
        <p:spPr/>
        <p:txBody>
          <a:bodyPr/>
          <a:lstStyle/>
          <a:p>
            <a:r>
              <a:rPr lang="en-US" dirty="0"/>
              <a:t>From Standards To Universality</a:t>
            </a:r>
          </a:p>
        </p:txBody>
      </p:sp>
      <p:sp>
        <p:nvSpPr>
          <p:cNvPr id="3" name="Text Placeholder 2">
            <a:extLst>
              <a:ext uri="{FF2B5EF4-FFF2-40B4-BE49-F238E27FC236}">
                <a16:creationId xmlns:a16="http://schemas.microsoft.com/office/drawing/2014/main" id="{A0B109F0-5993-18E9-8344-1C7F662063F2}"/>
              </a:ext>
            </a:extLst>
          </p:cNvPr>
          <p:cNvSpPr>
            <a:spLocks noGrp="1"/>
          </p:cNvSpPr>
          <p:nvPr>
            <p:ph type="body" idx="1"/>
          </p:nvPr>
        </p:nvSpPr>
        <p:spPr>
          <a:xfrm>
            <a:off x="311699" y="1225225"/>
            <a:ext cx="8625471" cy="3354000"/>
          </a:xfrm>
        </p:spPr>
        <p:txBody>
          <a:bodyPr/>
          <a:lstStyle/>
          <a:p>
            <a:r>
              <a:rPr lang="en-US" dirty="0"/>
              <a:t>Second: </a:t>
            </a:r>
            <a:r>
              <a:rPr lang="en-US" dirty="0" err="1"/>
              <a:t>caesium</a:t>
            </a:r>
            <a:r>
              <a:rPr lang="en-US" dirty="0"/>
              <a:t> frequency ∆ν of </a:t>
            </a:r>
            <a:r>
              <a:rPr lang="en-US" dirty="0" err="1"/>
              <a:t>caesium</a:t>
            </a:r>
            <a:r>
              <a:rPr lang="en-US" dirty="0"/>
              <a:t> 133 atom is measured, think of this as the atom wiggling for 9,192,631,770 times and this time frame is 1 s.</a:t>
            </a:r>
            <a:br>
              <a:rPr lang="en-US" baseline="30000" dirty="0"/>
            </a:br>
            <a:endParaRPr lang="en-US" dirty="0"/>
          </a:p>
          <a:p>
            <a:r>
              <a:rPr lang="en-US" dirty="0"/>
              <a:t>Meter: the distance light travels in vacuum in 1/299792458 of a second, where the second is defined in terms of the </a:t>
            </a:r>
            <a:r>
              <a:rPr lang="en-US" dirty="0" err="1"/>
              <a:t>caesium</a:t>
            </a:r>
            <a:r>
              <a:rPr lang="en-US" dirty="0"/>
              <a:t> frequency ∆ν</a:t>
            </a:r>
            <a:br>
              <a:rPr lang="en-US" dirty="0"/>
            </a:br>
            <a:endParaRPr lang="en-US" dirty="0"/>
          </a:p>
          <a:p>
            <a:r>
              <a:rPr lang="en-US" dirty="0"/>
              <a:t>Kilogram: is defined by taking the fixed numerical value of the Planck constant, ℎ, to be 6.62607015 × 10</a:t>
            </a:r>
            <a:r>
              <a:rPr lang="en-US" baseline="30000" dirty="0"/>
              <a:t>-34</a:t>
            </a:r>
            <a:r>
              <a:rPr lang="en-US" dirty="0"/>
              <a:t> kg m</a:t>
            </a:r>
            <a:r>
              <a:rPr lang="en-US" baseline="30000" dirty="0"/>
              <a:t>2</a:t>
            </a:r>
            <a:r>
              <a:rPr lang="en-US" dirty="0"/>
              <a:t> s</a:t>
            </a:r>
            <a:r>
              <a:rPr lang="en-US" baseline="30000" dirty="0"/>
              <a:t>-1</a:t>
            </a:r>
            <a:r>
              <a:rPr lang="en-US" dirty="0"/>
              <a:t>which can be measured through any number of fundamental physics processes (some necessary to modern technology)</a:t>
            </a:r>
            <a:endParaRPr lang="en-US" baseline="30000" dirty="0"/>
          </a:p>
          <a:p>
            <a:r>
              <a:rPr lang="en-US" dirty="0"/>
              <a:t>We will discuss Kelvin (K) and how it is defined later in the semester.</a:t>
            </a:r>
          </a:p>
        </p:txBody>
      </p:sp>
    </p:spTree>
    <p:extLst>
      <p:ext uri="{BB962C8B-B14F-4D97-AF65-F5344CB8AC3E}">
        <p14:creationId xmlns:p14="http://schemas.microsoft.com/office/powerpoint/2010/main" val="8397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2700" dirty="0"/>
              <a:t>Unit Consistency and Conversions</a:t>
            </a:r>
            <a:endParaRPr lang="en-US" sz="2700" dirty="0"/>
          </a:p>
        </p:txBody>
      </p:sp>
      <p:sp>
        <p:nvSpPr>
          <p:cNvPr id="10" name="Content Placeholder 9"/>
          <p:cNvSpPr>
            <a:spLocks noGrp="1"/>
          </p:cNvSpPr>
          <p:nvPr>
            <p:ph type="body" idx="1"/>
          </p:nvPr>
        </p:nvSpPr>
        <p:spPr/>
        <p:txBody>
          <a:bodyPr/>
          <a:lstStyle/>
          <a:p>
            <a:pPr marL="192024" indent="-192024">
              <a:buSzPct val="100000"/>
            </a:pPr>
            <a:r>
              <a:rPr lang="en-US" altLang="en-US" sz="1800" dirty="0"/>
              <a:t>An equation must be </a:t>
            </a:r>
            <a:r>
              <a:rPr lang="en-US" altLang="en-US" sz="1800" b="1" dirty="0"/>
              <a:t>dimensionally consistent</a:t>
            </a:r>
            <a:r>
              <a:rPr lang="en-US" altLang="en-US" sz="1800" dirty="0"/>
              <a:t>. Terms to be added or equated must </a:t>
            </a:r>
            <a:r>
              <a:rPr lang="en-US" altLang="en-US" sz="1800" b="1" dirty="0"/>
              <a:t>always </a:t>
            </a:r>
            <a:r>
              <a:rPr lang="en-US" altLang="en-US" sz="1800" dirty="0"/>
              <a:t>have the same units. (Be sure you’re adding “apples to apples.”)</a:t>
            </a:r>
          </a:p>
          <a:p>
            <a:pPr marL="192024" indent="-192024">
              <a:buSzPct val="100000"/>
            </a:pPr>
            <a:r>
              <a:rPr lang="en-US" altLang="en-US" sz="1800" dirty="0"/>
              <a:t>Always carry units through calculations.</a:t>
            </a:r>
          </a:p>
          <a:p>
            <a:pPr marL="192024" indent="-192024">
              <a:buSzPct val="100000"/>
            </a:pPr>
            <a:r>
              <a:rPr lang="en-US" altLang="en-US" sz="1800" dirty="0"/>
              <a:t>Convert to standard units as necessary, by forming a ratio of the same physical quantity in two different units and using it as a multiplier.</a:t>
            </a:r>
          </a:p>
          <a:p>
            <a:pPr marL="192024" indent="-192024">
              <a:buSzPct val="100000"/>
            </a:pPr>
            <a:r>
              <a:rPr lang="en-US" altLang="en-US" sz="1800" dirty="0"/>
              <a:t>For example, to find the number of seconds in 3 min, we write:</a:t>
            </a:r>
            <a:endParaRPr lang="en-US" sz="1800" dirty="0"/>
          </a:p>
        </p:txBody>
      </p:sp>
      <p:graphicFrame>
        <p:nvGraphicFramePr>
          <p:cNvPr id="13" name="Object 12" descr="3 minutes = 3 minutes times 60 seconds over 1 minutes, which equals 180 seconds, when minutes are crossed out."/>
          <p:cNvGraphicFramePr>
            <a:graphicFrameLocks noChangeAspect="1"/>
          </p:cNvGraphicFramePr>
          <p:nvPr/>
        </p:nvGraphicFramePr>
        <p:xfrm>
          <a:off x="2628900" y="4171950"/>
          <a:ext cx="3062815" cy="622945"/>
        </p:xfrm>
        <a:graphic>
          <a:graphicData uri="http://schemas.openxmlformats.org/presentationml/2006/ole">
            <mc:AlternateContent xmlns:mc="http://schemas.openxmlformats.org/markup-compatibility/2006">
              <mc:Choice xmlns:v="urn:schemas-microsoft-com:vml" Requires="v">
                <p:oleObj name="Equation" r:id="rId2" imgW="2247840" imgH="457200" progId="Equation.DSMT4">
                  <p:embed/>
                </p:oleObj>
              </mc:Choice>
              <mc:Fallback>
                <p:oleObj name="Equation" r:id="rId2" imgW="2247840" imgH="457200" progId="Equation.DSMT4">
                  <p:embed/>
                  <p:pic>
                    <p:nvPicPr>
                      <p:cNvPr id="13" name="Object 12" descr="3 minutes = 3 minutes times 60 seconds over 1 minutes, which equals 180 seconds, when minutes are crossed out."/>
                      <p:cNvPicPr/>
                      <p:nvPr/>
                    </p:nvPicPr>
                    <p:blipFill>
                      <a:blip r:embed="rId3"/>
                      <a:stretch>
                        <a:fillRect/>
                      </a:stretch>
                    </p:blipFill>
                    <p:spPr>
                      <a:xfrm>
                        <a:off x="2628900" y="4171950"/>
                        <a:ext cx="3062815" cy="622945"/>
                      </a:xfrm>
                      <a:prstGeom prst="rect">
                        <a:avLst/>
                      </a:prstGeom>
                    </p:spPr>
                  </p:pic>
                </p:oleObj>
              </mc:Fallback>
            </mc:AlternateContent>
          </a:graphicData>
        </a:graphic>
      </p:graphicFrame>
    </p:spTree>
    <p:extLst>
      <p:ext uri="{BB962C8B-B14F-4D97-AF65-F5344CB8AC3E}">
        <p14:creationId xmlns:p14="http://schemas.microsoft.com/office/powerpoint/2010/main" val="170789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Learning Objectives</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Express quantities given in SI units using metric prefixes.</a:t>
            </a:r>
          </a:p>
          <a:p>
            <a:pPr marL="457200" lvl="0" indent="-342900" algn="l" rtl="0">
              <a:spcBef>
                <a:spcPts val="0"/>
              </a:spcBef>
              <a:spcAft>
                <a:spcPts val="0"/>
              </a:spcAft>
              <a:buSzPts val="1800"/>
              <a:buChar char="●"/>
            </a:pPr>
            <a:r>
              <a:rPr lang="en-US" dirty="0"/>
              <a:t>Use conversion factors to express the value of a given quantity in different units.</a:t>
            </a:r>
          </a:p>
          <a:p>
            <a:pPr marL="457200" lvl="0" indent="-342900" algn="l" rtl="0">
              <a:spcBef>
                <a:spcPts val="0"/>
              </a:spcBef>
              <a:spcAft>
                <a:spcPts val="0"/>
              </a:spcAft>
              <a:buSzPts val="1800"/>
              <a:buChar char="●"/>
            </a:pPr>
            <a:r>
              <a:rPr lang="en-US" dirty="0"/>
              <a:t>Determine the correct number of significant figures for the result of a computation.</a:t>
            </a:r>
          </a:p>
          <a:p>
            <a:pPr marL="457200" lvl="0" indent="-342900" algn="l" rtl="0">
              <a:spcBef>
                <a:spcPts val="0"/>
              </a:spcBef>
              <a:spcAft>
                <a:spcPts val="0"/>
              </a:spcAft>
              <a:buSzPts val="1800"/>
              <a:buChar char="●"/>
            </a:pPr>
            <a:r>
              <a:rPr lang="en-US" dirty="0"/>
              <a:t>Describe the relationship between the concepts of accuracy, precision, uncertainty, and discrepancy.</a:t>
            </a:r>
          </a:p>
          <a:p>
            <a:pPr marL="457200" lvl="0" indent="-342900" algn="l" rtl="0">
              <a:spcBef>
                <a:spcPts val="0"/>
              </a:spcBef>
              <a:spcAft>
                <a:spcPts val="0"/>
              </a:spcAft>
              <a:buSzPts val="1800"/>
              <a:buChar char="●"/>
            </a:pPr>
            <a:r>
              <a:rPr lang="en-US" dirty="0"/>
              <a:t>Calculate the percent uncertainty of a measurement, given its value and its uncertainty.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2194-7EAD-87C1-7731-4E35D3F2811E}"/>
              </a:ext>
            </a:extLst>
          </p:cNvPr>
          <p:cNvSpPr>
            <a:spLocks noGrp="1"/>
          </p:cNvSpPr>
          <p:nvPr>
            <p:ph type="title"/>
          </p:nvPr>
        </p:nvSpPr>
        <p:spPr/>
        <p:txBody>
          <a:bodyPr/>
          <a:lstStyle/>
          <a:p>
            <a:r>
              <a:rPr lang="en-US" dirty="0"/>
              <a:t>Unit Conversions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B80D5C7-F1D8-82B5-DB3B-84AB92560343}"/>
                  </a:ext>
                </a:extLst>
              </p:cNvPr>
              <p:cNvSpPr>
                <a:spLocks noGrp="1"/>
              </p:cNvSpPr>
              <p:nvPr>
                <p:ph type="body" idx="1"/>
              </p:nvPr>
            </p:nvSpPr>
            <p:spPr/>
            <p:txBody>
              <a:bodyPr/>
              <a:lstStyle/>
              <a:p>
                <a:pPr marL="114300" indent="0">
                  <a:buNone/>
                </a:pPr>
                <a:r>
                  <a:rPr lang="en-US" dirty="0"/>
                  <a:t>Suppose we want to figure out how many weeks are in the month of February in a non-leap year, when February has exactly 28 days. Starting from our measurement (28 days), we can multiply our measurement by a conversion factor to find the same duration measured in our new units.</a:t>
                </a:r>
              </a:p>
              <a:p>
                <a:pPr marL="114300" indent="0">
                  <a:buNone/>
                </a:pPr>
                <a:endParaRPr lang="en-US" dirty="0"/>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28</m:t>
                      </m:r>
                      <m:r>
                        <a:rPr lang="en-US" b="0" i="1" smtClean="0">
                          <a:latin typeface="Cambria Math" panose="02040503050406030204" pitchFamily="18" charset="0"/>
                        </a:rPr>
                        <m:t> </m:t>
                      </m:r>
                      <m:r>
                        <a:rPr lang="en-US" b="0" i="1" smtClean="0">
                          <a:latin typeface="Cambria Math" panose="02040503050406030204" pitchFamily="18" charset="0"/>
                        </a:rPr>
                        <m:t>𝑑𝑎𝑦𝑠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𝑤𝑒𝑒𝑘</m:t>
                          </m:r>
                        </m:num>
                        <m:den>
                          <m:r>
                            <a:rPr lang="en-US" b="0" i="1" smtClean="0">
                              <a:latin typeface="Cambria Math" panose="02040503050406030204" pitchFamily="18" charset="0"/>
                            </a:rPr>
                            <m:t>7</m:t>
                          </m:r>
                          <m:r>
                            <a:rPr lang="en-US" b="0" i="1" smtClean="0">
                              <a:latin typeface="Cambria Math" panose="02040503050406030204" pitchFamily="18" charset="0"/>
                            </a:rPr>
                            <m:t> </m:t>
                          </m:r>
                          <m:r>
                            <a:rPr lang="en-US" b="0" i="1" smtClean="0">
                              <a:latin typeface="Cambria Math" panose="02040503050406030204" pitchFamily="18" charset="0"/>
                            </a:rPr>
                            <m:t>𝑑𝑎𝑦𝑠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7</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𝑑𝑎𝑦𝑠</m:t>
                          </m:r>
                          <m:r>
                            <a:rPr lang="en-US" b="0" i="1" smtClean="0">
                              <a:latin typeface="Cambria Math" panose="02040503050406030204" pitchFamily="18" charset="0"/>
                            </a:rPr>
                            <m:t>×</m:t>
                          </m:r>
                          <m:r>
                            <a:rPr lang="en-US" b="0" i="1" smtClean="0">
                              <a:latin typeface="Cambria Math" panose="02040503050406030204" pitchFamily="18" charset="0"/>
                            </a:rPr>
                            <m:t>𝑤𝑒𝑒𝑘</m:t>
                          </m:r>
                        </m:num>
                        <m:den>
                          <m:r>
                            <a:rPr lang="en-US" b="0" i="1" smtClean="0">
                              <a:latin typeface="Cambria Math" panose="02040503050406030204" pitchFamily="18" charset="0"/>
                            </a:rPr>
                            <m:t>𝑑𝑎𝑦𝑠</m:t>
                          </m:r>
                          <m:r>
                            <a:rPr lang="en-US" b="0" i="1" smtClean="0">
                              <a:latin typeface="Cambria Math" panose="02040503050406030204" pitchFamily="18" charset="0"/>
                            </a:rPr>
                            <m:t> </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m:t>
                          </m:r>
                        </m:num>
                        <m:den>
                          <m:r>
                            <a:rPr lang="en-US" b="0" i="1" smtClean="0">
                              <a:latin typeface="Cambria Math" panose="02040503050406030204" pitchFamily="18" charset="0"/>
                            </a:rPr>
                            <m:t>7</m:t>
                          </m:r>
                        </m:den>
                      </m:f>
                      <m:r>
                        <a:rPr lang="en-US" b="0" i="1" smtClean="0">
                          <a:latin typeface="Cambria Math" panose="02040503050406030204" pitchFamily="18" charset="0"/>
                        </a:rPr>
                        <m:t> </m:t>
                      </m:r>
                      <m:r>
                        <a:rPr lang="en-US" b="0" i="1" smtClean="0">
                          <a:latin typeface="Cambria Math" panose="02040503050406030204" pitchFamily="18" charset="0"/>
                        </a:rPr>
                        <m:t>𝑤𝑒𝑒𝑘</m:t>
                      </m:r>
                      <m:r>
                        <a:rPr lang="en-US" b="0"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 </m:t>
                      </m:r>
                      <m:r>
                        <a:rPr lang="en-US" b="1" i="1" smtClean="0">
                          <a:latin typeface="Cambria Math" panose="02040503050406030204" pitchFamily="18" charset="0"/>
                        </a:rPr>
                        <m:t>𝒘𝒆𝒆𝒌𝒔</m:t>
                      </m:r>
                    </m:oMath>
                  </m:oMathPara>
                </a14:m>
                <a:endParaRPr lang="en-US" b="1" dirty="0"/>
              </a:p>
            </p:txBody>
          </p:sp>
        </mc:Choice>
        <mc:Fallback xmlns="">
          <p:sp>
            <p:nvSpPr>
              <p:cNvPr id="3" name="Text Placeholder 2">
                <a:extLst>
                  <a:ext uri="{FF2B5EF4-FFF2-40B4-BE49-F238E27FC236}">
                    <a16:creationId xmlns:a16="http://schemas.microsoft.com/office/drawing/2014/main" id="{AB80D5C7-F1D8-82B5-DB3B-84AB92560343}"/>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992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indent="-457200">
              <a:spcBef>
                <a:spcPct val="0"/>
              </a:spcBef>
              <a:buClrTx/>
              <a:buNone/>
            </a:pPr>
            <a:r>
              <a:rPr lang="en-US" sz="2800" dirty="0">
                <a:cs typeface="Arial" pitchFamily="34" charset="0"/>
              </a:rPr>
              <a:t>The basic SI units are</a:t>
            </a:r>
          </a:p>
          <a:p>
            <a:pPr indent="-457200">
              <a:spcBef>
                <a:spcPct val="0"/>
              </a:spcBef>
              <a:buClrTx/>
              <a:buNone/>
            </a:pPr>
            <a:endParaRPr lang="en-US" sz="3750" dirty="0">
              <a:cs typeface="Arial" pitchFamily="34" charset="0"/>
            </a:endParaRPr>
          </a:p>
          <a:p>
            <a:pPr indent="-457200">
              <a:lnSpc>
                <a:spcPts val="2250"/>
              </a:lnSpc>
              <a:spcBef>
                <a:spcPct val="0"/>
              </a:spcBef>
              <a:spcAft>
                <a:spcPts val="300"/>
              </a:spcAft>
              <a:buClrTx/>
              <a:buFontTx/>
              <a:buAutoNum type="alphaUcPeriod"/>
            </a:pPr>
            <a:r>
              <a:rPr lang="en-GB" sz="2100" dirty="0">
                <a:cs typeface="Arial" pitchFamily="34" charset="0"/>
              </a:rPr>
              <a:t>Second, meter, gram.</a:t>
            </a:r>
          </a:p>
          <a:p>
            <a:pPr indent="-457200">
              <a:lnSpc>
                <a:spcPts val="2250"/>
              </a:lnSpc>
              <a:spcBef>
                <a:spcPct val="0"/>
              </a:spcBef>
              <a:spcAft>
                <a:spcPts val="300"/>
              </a:spcAft>
              <a:buClrTx/>
              <a:buFontTx/>
              <a:buAutoNum type="alphaUcPeriod"/>
            </a:pPr>
            <a:r>
              <a:rPr lang="en-US" sz="2100" dirty="0">
                <a:cs typeface="Arial" pitchFamily="34" charset="0"/>
              </a:rPr>
              <a:t>Second</a:t>
            </a:r>
            <a:r>
              <a:rPr lang="en-GB" sz="2100" dirty="0">
                <a:cs typeface="Arial" pitchFamily="34" charset="0"/>
              </a:rPr>
              <a:t>, meter, kilogram.</a:t>
            </a:r>
          </a:p>
          <a:p>
            <a:pPr indent="-457200">
              <a:lnSpc>
                <a:spcPts val="2250"/>
              </a:lnSpc>
              <a:spcBef>
                <a:spcPct val="0"/>
              </a:spcBef>
              <a:spcAft>
                <a:spcPts val="300"/>
              </a:spcAft>
              <a:buClrTx/>
              <a:buFontTx/>
              <a:buAutoNum type="alphaUcPeriod"/>
            </a:pPr>
            <a:r>
              <a:rPr lang="en-GB" sz="2100" dirty="0">
                <a:cs typeface="Arial" pitchFamily="34" charset="0"/>
              </a:rPr>
              <a:t>Second, </a:t>
            </a:r>
            <a:r>
              <a:rPr lang="en-GB" sz="2100" dirty="0" err="1">
                <a:cs typeface="Arial" pitchFamily="34" charset="0"/>
              </a:rPr>
              <a:t>centimeter</a:t>
            </a:r>
            <a:r>
              <a:rPr lang="en-GB" sz="2100" dirty="0">
                <a:cs typeface="Arial" pitchFamily="34" charset="0"/>
              </a:rPr>
              <a:t>, gram.</a:t>
            </a:r>
          </a:p>
          <a:p>
            <a:pPr indent="-457200">
              <a:lnSpc>
                <a:spcPts val="2250"/>
              </a:lnSpc>
              <a:spcBef>
                <a:spcPct val="0"/>
              </a:spcBef>
              <a:spcAft>
                <a:spcPts val="300"/>
              </a:spcAft>
              <a:buClrTx/>
              <a:buFontTx/>
              <a:buAutoNum type="alphaUcPeriod"/>
            </a:pPr>
            <a:r>
              <a:rPr lang="en-GB" sz="2100" dirty="0">
                <a:cs typeface="Arial" pitchFamily="34" charset="0"/>
              </a:rPr>
              <a:t>Meter, meter/second, meter/second</a:t>
            </a:r>
            <a:r>
              <a:rPr lang="en-GB" sz="2100" baseline="30000" dirty="0">
                <a:cs typeface="Arial" pitchFamily="34" charset="0"/>
              </a:rPr>
              <a:t>2</a:t>
            </a:r>
            <a:r>
              <a:rPr lang="en-GB" sz="2100" dirty="0">
                <a:cs typeface="Arial" pitchFamily="34" charset="0"/>
              </a:rPr>
              <a:t>.</a:t>
            </a:r>
            <a:endParaRPr lang="en-GB" sz="2100" baseline="30000" dirty="0">
              <a:cs typeface="Arial" pitchFamily="34" charset="0"/>
            </a:endParaRPr>
          </a:p>
          <a:p>
            <a:pPr indent="-457200">
              <a:lnSpc>
                <a:spcPts val="2250"/>
              </a:lnSpc>
              <a:spcBef>
                <a:spcPct val="0"/>
              </a:spcBef>
              <a:spcAft>
                <a:spcPts val="300"/>
              </a:spcAft>
              <a:buClrTx/>
              <a:buFontTx/>
              <a:buAutoNum type="alphaUcPeriod"/>
            </a:pPr>
            <a:r>
              <a:rPr lang="en-GB" sz="2100" dirty="0">
                <a:cs typeface="Arial" pitchFamily="34" charset="0"/>
              </a:rPr>
              <a:t>Yard, span, cubit.</a:t>
            </a:r>
          </a:p>
        </p:txBody>
      </p:sp>
      <p:sp>
        <p:nvSpPr>
          <p:cNvPr id="3" name="Title 2">
            <a:extLst>
              <a:ext uri="{FF2B5EF4-FFF2-40B4-BE49-F238E27FC236}">
                <a16:creationId xmlns:a16="http://schemas.microsoft.com/office/drawing/2014/main" id="{C2138ACD-58CB-644D-E566-DE39393853A4}"/>
              </a:ext>
            </a:extLst>
          </p:cNvPr>
          <p:cNvSpPr>
            <a:spLocks noGrp="1"/>
          </p:cNvSpPr>
          <p:nvPr>
            <p:ph type="title"/>
          </p:nvPr>
        </p:nvSpPr>
        <p:spPr/>
        <p:txBody>
          <a:bodyPr/>
          <a:lstStyle/>
          <a:p>
            <a:r>
              <a:rPr lang="en-US" dirty="0"/>
              <a:t>Quick Check 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5" name="Text Placeholder 2">
            <a:extLst>
              <a:ext uri="{FF2B5EF4-FFF2-40B4-BE49-F238E27FC236}">
                <a16:creationId xmlns:a16="http://schemas.microsoft.com/office/drawing/2014/main" id="{E58D580B-BF0C-9161-A510-D27C2827842A}"/>
              </a:ext>
            </a:extLst>
          </p:cNvPr>
          <p:cNvSpPr>
            <a:spLocks noGrp="1"/>
          </p:cNvSpPr>
          <p:nvPr>
            <p:ph type="body" idx="1"/>
          </p:nvPr>
        </p:nvSpPr>
        <p:spPr>
          <a:xfrm>
            <a:off x="311700" y="1235858"/>
            <a:ext cx="4260300" cy="3354000"/>
          </a:xfrm>
        </p:spPr>
        <p:txBody>
          <a:bodyPr/>
          <a:lstStyle/>
          <a:p>
            <a:r>
              <a:rPr lang="en-US" dirty="0"/>
              <a:t>SI is a “metric” system</a:t>
            </a:r>
          </a:p>
          <a:p>
            <a:r>
              <a:rPr lang="en-US" dirty="0"/>
              <a:t>ALL units can be shifted by powers of 10</a:t>
            </a:r>
          </a:p>
          <a:p>
            <a:r>
              <a:rPr lang="en-US" dirty="0"/>
              <a:t>This is different from other systems:</a:t>
            </a:r>
          </a:p>
        </p:txBody>
      </p:sp>
      <p:sp>
        <p:nvSpPr>
          <p:cNvPr id="225" name="Google Shape;225;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metric system: base 10 units</a:t>
            </a:r>
            <a:endParaRPr/>
          </a:p>
        </p:txBody>
      </p:sp>
      <p:sp>
        <p:nvSpPr>
          <p:cNvPr id="6" name="Google Shape;77;p15">
            <a:extLst>
              <a:ext uri="{FF2B5EF4-FFF2-40B4-BE49-F238E27FC236}">
                <a16:creationId xmlns:a16="http://schemas.microsoft.com/office/drawing/2014/main" id="{CF219542-8C31-8336-82EC-A112624A2C14}"/>
              </a:ext>
            </a:extLst>
          </p:cNvPr>
          <p:cNvSpPr txBox="1">
            <a:spLocks/>
          </p:cNvSpPr>
          <p:nvPr/>
        </p:nvSpPr>
        <p:spPr>
          <a:xfrm>
            <a:off x="1502600" y="4746525"/>
            <a:ext cx="8520600" cy="335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US" sz="1200" dirty="0"/>
              <a:t>PC: </a:t>
            </a:r>
            <a:r>
              <a:rPr lang="en-US" sz="1200" u="sng" dirty="0" err="1">
                <a:solidFill>
                  <a:schemeClr val="hlink"/>
                </a:solidFill>
                <a:hlinkClick r:id="rId3"/>
              </a:rPr>
              <a:t>wikimedia</a:t>
            </a:r>
            <a:r>
              <a:rPr lang="en-US" sz="1200" u="sng" dirty="0">
                <a:solidFill>
                  <a:schemeClr val="hlink"/>
                </a:solidFill>
                <a:hlinkClick r:id="rId3"/>
              </a:rPr>
              <a:t> [1]</a:t>
            </a:r>
            <a:r>
              <a:rPr lang="en-US" sz="1200" dirty="0"/>
              <a:t> </a:t>
            </a:r>
          </a:p>
        </p:txBody>
      </p:sp>
      <p:pic>
        <p:nvPicPr>
          <p:cNvPr id="7" name="Google Shape;78;p15">
            <a:extLst>
              <a:ext uri="{FF2B5EF4-FFF2-40B4-BE49-F238E27FC236}">
                <a16:creationId xmlns:a16="http://schemas.microsoft.com/office/drawing/2014/main" id="{2D711076-58BE-E6F6-732A-18B3699BAFA6}"/>
              </a:ext>
            </a:extLst>
          </p:cNvPr>
          <p:cNvPicPr preferRelativeResize="0"/>
          <p:nvPr/>
        </p:nvPicPr>
        <p:blipFill rotWithShape="1">
          <a:blip r:embed="rId4">
            <a:alphaModFix/>
          </a:blip>
          <a:srcRect b="55035"/>
          <a:stretch/>
        </p:blipFill>
        <p:spPr>
          <a:xfrm>
            <a:off x="206568" y="3013657"/>
            <a:ext cx="4336944" cy="1576201"/>
          </a:xfrm>
          <a:prstGeom prst="rect">
            <a:avLst/>
          </a:prstGeom>
          <a:noFill/>
          <a:ln>
            <a:noFill/>
          </a:ln>
        </p:spPr>
      </p:pic>
      <p:graphicFrame>
        <p:nvGraphicFramePr>
          <p:cNvPr id="8" name="Table 7">
            <a:extLst>
              <a:ext uri="{FF2B5EF4-FFF2-40B4-BE49-F238E27FC236}">
                <a16:creationId xmlns:a16="http://schemas.microsoft.com/office/drawing/2014/main" id="{8EF52DEC-75A5-2E35-A9D0-9950FD54CB25}"/>
              </a:ext>
            </a:extLst>
          </p:cNvPr>
          <p:cNvGraphicFramePr>
            <a:graphicFrameLocks noGrp="1"/>
          </p:cNvGraphicFramePr>
          <p:nvPr>
            <p:extLst>
              <p:ext uri="{D42A27DB-BD31-4B8C-83A1-F6EECF244321}">
                <p14:modId xmlns:p14="http://schemas.microsoft.com/office/powerpoint/2010/main" val="3709790583"/>
              </p:ext>
            </p:extLst>
          </p:nvPr>
        </p:nvGraphicFramePr>
        <p:xfrm>
          <a:off x="4938840" y="1147225"/>
          <a:ext cx="3710866" cy="3430359"/>
        </p:xfrm>
        <a:graphic>
          <a:graphicData uri="http://schemas.openxmlformats.org/drawingml/2006/table">
            <a:tbl>
              <a:tblPr firstRow="1" bandRow="1"/>
              <a:tblGrid>
                <a:gridCol w="825623">
                  <a:extLst>
                    <a:ext uri="{9D8B030D-6E8A-4147-A177-3AD203B41FA5}">
                      <a16:colId xmlns:a16="http://schemas.microsoft.com/office/drawing/2014/main" val="2871228343"/>
                    </a:ext>
                  </a:extLst>
                </a:gridCol>
                <a:gridCol w="1402672">
                  <a:extLst>
                    <a:ext uri="{9D8B030D-6E8A-4147-A177-3AD203B41FA5}">
                      <a16:colId xmlns:a16="http://schemas.microsoft.com/office/drawing/2014/main" val="837669554"/>
                    </a:ext>
                  </a:extLst>
                </a:gridCol>
                <a:gridCol w="1482571">
                  <a:extLst>
                    <a:ext uri="{9D8B030D-6E8A-4147-A177-3AD203B41FA5}">
                      <a16:colId xmlns:a16="http://schemas.microsoft.com/office/drawing/2014/main" val="1675617834"/>
                    </a:ext>
                  </a:extLst>
                </a:gridCol>
              </a:tblGrid>
              <a:tr h="569590">
                <a:tc>
                  <a:txBody>
                    <a:bodyPr/>
                    <a:lstStyle/>
                    <a:p>
                      <a:r>
                        <a:rPr lang="en-US" sz="1600" dirty="0">
                          <a:solidFill>
                            <a:schemeClr val="bg1"/>
                          </a:solidFill>
                        </a:rPr>
                        <a:t>Prefix</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600" dirty="0">
                          <a:solidFill>
                            <a:schemeClr val="bg1"/>
                          </a:solidFill>
                        </a:rPr>
                        <a:t>Power of 10</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600" dirty="0">
                          <a:solidFill>
                            <a:schemeClr val="bg1"/>
                          </a:solidFill>
                        </a:rPr>
                        <a:t>Abbreviation</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4218898195"/>
                  </a:ext>
                </a:extLst>
              </a:tr>
              <a:tr h="358685">
                <a:tc>
                  <a:txBody>
                    <a:bodyPr/>
                    <a:lstStyle/>
                    <a:p>
                      <a:r>
                        <a:rPr lang="en-US" sz="1600" dirty="0" err="1"/>
                        <a:t>giga</a:t>
                      </a:r>
                      <a:r>
                        <a:rPr lang="en-US" sz="1600" dirty="0"/>
                        <a: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b="0" i="0" u="none" strike="noStrike" cap="none" baseline="0" dirty="0">
                          <a:solidFill>
                            <a:schemeClr val="dk1"/>
                          </a:solidFill>
                          <a:latin typeface="Arial"/>
                          <a:ea typeface="Arial"/>
                          <a:cs typeface="Arial"/>
                          <a:sym typeface="Arial"/>
                        </a:rPr>
                        <a:t>10</a:t>
                      </a:r>
                      <a:r>
                        <a:rPr lang="en-US" sz="1600" b="0" i="0" u="none" strike="noStrike" cap="none" baseline="30000" dirty="0">
                          <a:solidFill>
                            <a:schemeClr val="dk1"/>
                          </a:solidFill>
                          <a:latin typeface="Arial"/>
                          <a:ea typeface="Arial"/>
                          <a:cs typeface="Arial"/>
                          <a:sym typeface="Arial"/>
                        </a:rPr>
                        <a:t>9</a:t>
                      </a:r>
                      <a:endParaRPr lang="en-US" sz="1600" baseline="300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b="0" i="0" u="none" strike="noStrike" cap="none" baseline="0" dirty="0">
                          <a:solidFill>
                            <a:schemeClr val="dk1"/>
                          </a:solidFill>
                          <a:latin typeface="Arial"/>
                          <a:ea typeface="Arial"/>
                          <a:cs typeface="Arial"/>
                          <a:sym typeface="Arial"/>
                        </a:rPr>
                        <a:t>G</a:t>
                      </a:r>
                      <a:endParaRPr lang="en-US" sz="16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02862645"/>
                  </a:ext>
                </a:extLst>
              </a:tr>
              <a:tr h="350109">
                <a:tc>
                  <a:txBody>
                    <a:bodyPr/>
                    <a:lstStyle/>
                    <a:p>
                      <a:r>
                        <a:rPr lang="en-US" sz="1600" b="0" i="0" u="none" strike="noStrike" cap="none" baseline="0" dirty="0">
                          <a:solidFill>
                            <a:schemeClr val="dk1"/>
                          </a:solidFill>
                          <a:latin typeface="Arial"/>
                          <a:ea typeface="Arial"/>
                          <a:cs typeface="Arial"/>
                          <a:sym typeface="Arial"/>
                        </a:rPr>
                        <a:t>mega-</a:t>
                      </a:r>
                      <a:endParaRPr lang="en-US" sz="16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b="0" i="0" u="none" strike="noStrike" cap="none" baseline="0" dirty="0">
                          <a:solidFill>
                            <a:schemeClr val="dk1"/>
                          </a:solidFill>
                          <a:latin typeface="Arial"/>
                          <a:ea typeface="Arial"/>
                          <a:cs typeface="Arial"/>
                          <a:sym typeface="Arial"/>
                        </a:rPr>
                        <a:t>10</a:t>
                      </a:r>
                      <a:r>
                        <a:rPr lang="en-US" sz="1600" b="0" i="0" u="none" strike="noStrike" cap="none" baseline="30000" dirty="0">
                          <a:solidFill>
                            <a:schemeClr val="dk1"/>
                          </a:solidFill>
                          <a:latin typeface="Arial"/>
                          <a:ea typeface="Arial"/>
                          <a:cs typeface="Arial"/>
                          <a:sym typeface="Arial"/>
                        </a:rPr>
                        <a:t>6</a:t>
                      </a:r>
                      <a:endParaRPr lang="en-US" sz="1600" baseline="300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b="0" i="0" u="none" strike="noStrike" cap="none" baseline="0" dirty="0">
                          <a:solidFill>
                            <a:schemeClr val="dk1"/>
                          </a:solidFill>
                          <a:latin typeface="Arial"/>
                          <a:ea typeface="Arial"/>
                          <a:cs typeface="Arial"/>
                          <a:sym typeface="Arial"/>
                        </a:rPr>
                        <a:t>M</a:t>
                      </a:r>
                      <a:endParaRPr lang="en-US" sz="16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355819159"/>
                  </a:ext>
                </a:extLst>
              </a:tr>
              <a:tr h="358685">
                <a:tc>
                  <a:txBody>
                    <a:bodyPr/>
                    <a:lstStyle/>
                    <a:p>
                      <a:r>
                        <a:rPr lang="en-US" sz="1600" dirty="0"/>
                        <a:t>kilo-</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b="0" i="0" u="none" strike="noStrike" cap="none" baseline="0" dirty="0">
                          <a:solidFill>
                            <a:schemeClr val="dk1"/>
                          </a:solidFill>
                          <a:latin typeface="Arial"/>
                          <a:ea typeface="Arial"/>
                          <a:cs typeface="Arial"/>
                          <a:sym typeface="Arial"/>
                        </a:rPr>
                        <a:t>10</a:t>
                      </a:r>
                      <a:r>
                        <a:rPr lang="en-US" sz="1600" b="0" i="0" u="none" strike="noStrike" cap="none" baseline="30000" dirty="0">
                          <a:solidFill>
                            <a:schemeClr val="dk1"/>
                          </a:solidFill>
                          <a:latin typeface="Arial"/>
                          <a:ea typeface="Arial"/>
                          <a:cs typeface="Arial"/>
                          <a:sym typeface="Arial"/>
                        </a:rPr>
                        <a:t>3</a:t>
                      </a:r>
                      <a:endParaRPr lang="en-US" sz="1600" baseline="300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b="0" i="0" u="none" strike="noStrike" cap="none" baseline="0" dirty="0">
                          <a:solidFill>
                            <a:schemeClr val="dk1"/>
                          </a:solidFill>
                          <a:latin typeface="Arial"/>
                          <a:ea typeface="Arial"/>
                          <a:cs typeface="Arial"/>
                          <a:sym typeface="Arial"/>
                        </a:rPr>
                        <a:t>k</a:t>
                      </a:r>
                      <a:endParaRPr lang="en-US" sz="16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71130279"/>
                  </a:ext>
                </a:extLst>
              </a:tr>
              <a:tr h="369284">
                <a:tc>
                  <a:txBody>
                    <a:bodyPr/>
                    <a:lstStyle/>
                    <a:p>
                      <a:r>
                        <a:rPr lang="en-US" sz="1600" dirty="0" err="1"/>
                        <a:t>centi</a:t>
                      </a:r>
                      <a:r>
                        <a:rPr lang="en-US" sz="1600" dirty="0"/>
                        <a: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dirty="0"/>
                        <a:t>10</a:t>
                      </a:r>
                      <a:r>
                        <a:rPr lang="en-US" sz="1600" baseline="30000" dirty="0"/>
                        <a:t>-2</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dirty="0"/>
                        <a:t>c</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85569389"/>
                  </a:ext>
                </a:extLst>
              </a:tr>
              <a:tr h="355107">
                <a:tc>
                  <a:txBody>
                    <a:bodyPr/>
                    <a:lstStyle/>
                    <a:p>
                      <a:r>
                        <a:rPr lang="en-US" sz="1600" dirty="0" err="1"/>
                        <a:t>milli</a:t>
                      </a:r>
                      <a:r>
                        <a:rPr lang="en-US" sz="1600" dirty="0"/>
                        <a: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dirty="0"/>
                        <a:t>10</a:t>
                      </a:r>
                      <a:r>
                        <a:rPr lang="en-US" sz="1600" baseline="30000" dirty="0"/>
                        <a:t>-3</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dirty="0"/>
                        <a:t>m</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98107234"/>
                  </a:ext>
                </a:extLst>
              </a:tr>
              <a:tr h="372862">
                <a:tc>
                  <a:txBody>
                    <a:bodyPr/>
                    <a:lstStyle/>
                    <a:p>
                      <a:r>
                        <a:rPr lang="en-US" sz="1600" dirty="0"/>
                        <a:t>micro-</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dirty="0"/>
                        <a:t>10</a:t>
                      </a:r>
                      <a:r>
                        <a:rPr lang="en-US" sz="1600" baseline="30000" dirty="0"/>
                        <a:t>-6</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dirty="0">
                          <a:latin typeface="Arial" panose="020B0604020202020204" pitchFamily="34" charset="0"/>
                          <a:cs typeface="Arial" panose="020B0604020202020204" pitchFamily="34" charset="0"/>
                        </a:rPr>
                        <a:t>µ</a:t>
                      </a:r>
                      <a:endParaRPr lang="en-US" sz="1600"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3505298"/>
                  </a:ext>
                </a:extLst>
              </a:tr>
              <a:tr h="337352">
                <a:tc>
                  <a:txBody>
                    <a:bodyPr/>
                    <a:lstStyle/>
                    <a:p>
                      <a:r>
                        <a:rPr lang="en-US" sz="1600" dirty="0" err="1"/>
                        <a:t>nano</a:t>
                      </a:r>
                      <a:r>
                        <a:rPr lang="en-US" sz="1600" dirty="0"/>
                        <a: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dirty="0"/>
                        <a:t>10</a:t>
                      </a:r>
                      <a:r>
                        <a:rPr lang="en-US" sz="1600" baseline="30000" dirty="0"/>
                        <a:t>-9</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dirty="0"/>
                        <a:t>n</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300920534"/>
                  </a:ext>
                </a:extLst>
              </a:tr>
              <a:tr h="358685">
                <a:tc>
                  <a:txBody>
                    <a:bodyPr/>
                    <a:lstStyle/>
                    <a:p>
                      <a:r>
                        <a:rPr lang="en-US" sz="1600" dirty="0"/>
                        <a:t>pico-</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73050" indent="-273050" algn="ctr"/>
                      <a:r>
                        <a:rPr lang="en-US" sz="1600" dirty="0"/>
                        <a:t> 10</a:t>
                      </a:r>
                      <a:r>
                        <a:rPr lang="en-US" sz="1600" baseline="30000" dirty="0"/>
                        <a:t>-12</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600" dirty="0"/>
                        <a:t>p</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84777332"/>
                  </a:ext>
                </a:extLst>
              </a:tr>
            </a:tbl>
          </a:graphicData>
        </a:graphic>
      </p:graphicFrame>
    </p:spTree>
    <p:extLst>
      <p:ext uri="{BB962C8B-B14F-4D97-AF65-F5344CB8AC3E}">
        <p14:creationId xmlns:p14="http://schemas.microsoft.com/office/powerpoint/2010/main" val="120203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700" dirty="0"/>
              <a:t>Unit Prefixes and Scientific Notation</a:t>
            </a:r>
            <a:endParaRPr lang="en-US" sz="2700" dirty="0"/>
          </a:p>
        </p:txBody>
      </p:sp>
      <p:sp>
        <p:nvSpPr>
          <p:cNvPr id="3" name="Content Placeholder 2"/>
          <p:cNvSpPr>
            <a:spLocks noGrp="1"/>
          </p:cNvSpPr>
          <p:nvPr>
            <p:ph type="body" idx="1"/>
          </p:nvPr>
        </p:nvSpPr>
        <p:spPr>
          <a:xfrm>
            <a:off x="311700" y="1147225"/>
            <a:ext cx="8520600" cy="4145407"/>
          </a:xfrm>
        </p:spPr>
        <p:txBody>
          <a:bodyPr/>
          <a:lstStyle/>
          <a:p>
            <a:pPr marL="356235" indent="-285750">
              <a:lnSpc>
                <a:spcPct val="93000"/>
              </a:lnSpc>
              <a:buClr>
                <a:srgbClr val="000000"/>
              </a:buClr>
            </a:pPr>
            <a:r>
              <a:rPr lang="en-US" sz="1800" b="1" dirty="0">
                <a:solidFill>
                  <a:srgbClr val="000000"/>
                </a:solidFill>
                <a:latin typeface="+mn-lt"/>
                <a:ea typeface="Arial"/>
                <a:cs typeface="Arial"/>
                <a:sym typeface="Arial"/>
              </a:rPr>
              <a:t>Scientific notation</a:t>
            </a:r>
            <a:r>
              <a:rPr lang="en-US" sz="1800" dirty="0">
                <a:solidFill>
                  <a:srgbClr val="000000"/>
                </a:solidFill>
                <a:latin typeface="+mn-lt"/>
                <a:ea typeface="Arial"/>
                <a:cs typeface="Arial"/>
                <a:sym typeface="Arial"/>
              </a:rPr>
              <a:t> employs powers of 10 to write large or small numbers by using exponents to express powers of 10 in terms of exponents.</a:t>
            </a:r>
            <a:endParaRPr lang="en-US" baseline="-25000" dirty="0">
              <a:solidFill>
                <a:srgbClr val="000000"/>
              </a:solidFill>
              <a:latin typeface="+mn-lt"/>
              <a:ea typeface="Arial"/>
              <a:cs typeface="Arial"/>
              <a:sym typeface="Arial"/>
            </a:endParaRPr>
          </a:p>
          <a:p>
            <a:pPr marL="70485" indent="0">
              <a:lnSpc>
                <a:spcPct val="93000"/>
              </a:lnSpc>
              <a:buClr>
                <a:srgbClr val="000000"/>
              </a:buClr>
              <a:buNone/>
            </a:pPr>
            <a:endParaRPr lang="en-US" altLang="en-US" sz="1950" dirty="0">
              <a:solidFill>
                <a:srgbClr val="000000"/>
              </a:solidFill>
              <a:latin typeface="+mn-lt"/>
              <a:cs typeface="Arial"/>
              <a:sym typeface="Arial"/>
            </a:endParaRPr>
          </a:p>
          <a:p>
            <a:pPr marL="413385">
              <a:lnSpc>
                <a:spcPct val="93000"/>
              </a:lnSpc>
              <a:buClr>
                <a:srgbClr val="000000"/>
              </a:buClr>
            </a:pPr>
            <a:r>
              <a:rPr lang="en-US" altLang="en-US" sz="1950" dirty="0">
                <a:latin typeface="+mn-lt"/>
              </a:rPr>
              <a:t>Prefixes can be used to create larger and smaller units for the fundamental quantities. Some examples are:</a:t>
            </a:r>
          </a:p>
          <a:p>
            <a:pPr marL="0" indent="0">
              <a:buNone/>
            </a:pPr>
            <a:r>
              <a:rPr lang="en-US" altLang="en-US" sz="1950" dirty="0">
                <a:latin typeface="+mn-lt"/>
              </a:rPr>
              <a:t> </a:t>
            </a:r>
          </a:p>
        </p:txBody>
      </p:sp>
      <p:sp>
        <p:nvSpPr>
          <p:cNvPr id="18" name="Content Placeholder 17"/>
          <p:cNvSpPr>
            <a:spLocks noGrp="1"/>
          </p:cNvSpPr>
          <p:nvPr>
            <p:ph sz="quarter" idx="4294967295"/>
          </p:nvPr>
        </p:nvSpPr>
        <p:spPr>
          <a:xfrm>
            <a:off x="3200770" y="2864838"/>
            <a:ext cx="4922874" cy="327025"/>
          </a:xfrm>
        </p:spPr>
        <p:txBody>
          <a:bodyPr/>
          <a:lstStyle/>
          <a:p>
            <a:pPr marL="0" indent="0">
              <a:buNone/>
            </a:pPr>
            <a:r>
              <a:rPr lang="en-US" altLang="en-US" sz="1950" dirty="0"/>
              <a:t>(size of some bacteria and living cells)</a:t>
            </a:r>
          </a:p>
        </p:txBody>
      </p:sp>
      <p:sp>
        <p:nvSpPr>
          <p:cNvPr id="19" name="Content Placeholder 18"/>
          <p:cNvSpPr>
            <a:spLocks noGrp="1"/>
          </p:cNvSpPr>
          <p:nvPr>
            <p:ph sz="quarter" idx="4294967295"/>
          </p:nvPr>
        </p:nvSpPr>
        <p:spPr>
          <a:xfrm>
            <a:off x="3049752" y="3285112"/>
            <a:ext cx="3795712" cy="303213"/>
          </a:xfrm>
        </p:spPr>
        <p:txBody>
          <a:bodyPr/>
          <a:lstStyle/>
          <a:p>
            <a:pPr>
              <a:buNone/>
            </a:pPr>
            <a:r>
              <a:rPr lang="en-US" altLang="en-US" sz="1950" dirty="0"/>
              <a:t>(distance of a 10-minute walk)</a:t>
            </a:r>
          </a:p>
        </p:txBody>
      </p:sp>
      <p:sp>
        <p:nvSpPr>
          <p:cNvPr id="20" name="Content Placeholder 19"/>
          <p:cNvSpPr>
            <a:spLocks noGrp="1"/>
          </p:cNvSpPr>
          <p:nvPr>
            <p:ph sz="quarter" idx="4294967295"/>
          </p:nvPr>
        </p:nvSpPr>
        <p:spPr>
          <a:xfrm>
            <a:off x="3200770" y="3703067"/>
            <a:ext cx="3943350" cy="336550"/>
          </a:xfrm>
        </p:spPr>
        <p:txBody>
          <a:bodyPr/>
          <a:lstStyle/>
          <a:p>
            <a:pPr marL="0" indent="0">
              <a:buNone/>
            </a:pPr>
            <a:r>
              <a:rPr lang="en-US" altLang="en-US" sz="1950" dirty="0"/>
              <a:t>(mass of a grain of salt)</a:t>
            </a:r>
          </a:p>
        </p:txBody>
      </p:sp>
      <p:sp>
        <p:nvSpPr>
          <p:cNvPr id="21" name="Content Placeholder 20"/>
          <p:cNvSpPr>
            <a:spLocks noGrp="1"/>
          </p:cNvSpPr>
          <p:nvPr>
            <p:ph sz="quarter" idx="4294967295"/>
          </p:nvPr>
        </p:nvSpPr>
        <p:spPr>
          <a:xfrm>
            <a:off x="3116903" y="4133410"/>
            <a:ext cx="2986088" cy="309563"/>
          </a:xfrm>
        </p:spPr>
        <p:txBody>
          <a:bodyPr/>
          <a:lstStyle/>
          <a:p>
            <a:pPr marL="0" indent="0">
              <a:buNone/>
            </a:pPr>
            <a:r>
              <a:rPr lang="en-US" altLang="en-US" sz="1950" dirty="0"/>
              <a:t>(mass of a paper clip)</a:t>
            </a:r>
          </a:p>
        </p:txBody>
      </p:sp>
      <p:sp>
        <p:nvSpPr>
          <p:cNvPr id="22" name="Content Placeholder 21"/>
          <p:cNvSpPr>
            <a:spLocks noGrp="1"/>
          </p:cNvSpPr>
          <p:nvPr>
            <p:ph sz="quarter" idx="4294967295"/>
          </p:nvPr>
        </p:nvSpPr>
        <p:spPr>
          <a:xfrm>
            <a:off x="3161227" y="4566861"/>
            <a:ext cx="4157330" cy="349250"/>
          </a:xfrm>
        </p:spPr>
        <p:txBody>
          <a:bodyPr/>
          <a:lstStyle/>
          <a:p>
            <a:pPr marL="0" indent="0">
              <a:buNone/>
            </a:pPr>
            <a:r>
              <a:rPr lang="en-US" altLang="en-US" sz="1950" dirty="0"/>
              <a:t>(time for light to travel 0.3 m)</a:t>
            </a:r>
          </a:p>
        </p:txBody>
      </p:sp>
      <p:graphicFrame>
        <p:nvGraphicFramePr>
          <p:cNvPr id="23" name="Object 22" descr="1 micron = 10 to the negative sixth meters"/>
          <p:cNvGraphicFramePr>
            <a:graphicFrameLocks noChangeAspect="1"/>
          </p:cNvGraphicFramePr>
          <p:nvPr>
            <p:extLst>
              <p:ext uri="{D42A27DB-BD31-4B8C-83A1-F6EECF244321}">
                <p14:modId xmlns:p14="http://schemas.microsoft.com/office/powerpoint/2010/main" val="4201334628"/>
              </p:ext>
            </p:extLst>
          </p:nvPr>
        </p:nvGraphicFramePr>
        <p:xfrm>
          <a:off x="1627705" y="2948245"/>
          <a:ext cx="1573065" cy="372568"/>
        </p:xfrm>
        <a:graphic>
          <a:graphicData uri="http://schemas.openxmlformats.org/presentationml/2006/ole">
            <mc:AlternateContent xmlns:mc="http://schemas.openxmlformats.org/markup-compatibility/2006">
              <mc:Choice xmlns:v="urn:schemas-microsoft-com:vml" Requires="v">
                <p:oleObj name="Equation" r:id="rId2" imgW="965160" imgH="228600" progId="Equation.DSMT4">
                  <p:embed/>
                </p:oleObj>
              </mc:Choice>
              <mc:Fallback>
                <p:oleObj name="Equation" r:id="rId2" imgW="965160" imgH="228600" progId="Equation.DSMT4">
                  <p:embed/>
                  <p:pic>
                    <p:nvPicPr>
                      <p:cNvPr id="23" name="Object 22" descr="1 micron = 10 to the negative sixth meters"/>
                      <p:cNvPicPr/>
                      <p:nvPr/>
                    </p:nvPicPr>
                    <p:blipFill>
                      <a:blip r:embed="rId3"/>
                      <a:stretch>
                        <a:fillRect/>
                      </a:stretch>
                    </p:blipFill>
                    <p:spPr>
                      <a:xfrm>
                        <a:off x="1627705" y="2948245"/>
                        <a:ext cx="1573065" cy="372568"/>
                      </a:xfrm>
                      <a:prstGeom prst="rect">
                        <a:avLst/>
                      </a:prstGeom>
                    </p:spPr>
                  </p:pic>
                </p:oleObj>
              </mc:Fallback>
            </mc:AlternateContent>
          </a:graphicData>
        </a:graphic>
      </p:graphicFrame>
      <p:graphicFrame>
        <p:nvGraphicFramePr>
          <p:cNvPr id="27" name="Object 26" descr="1 kilometer = 10 cubed meters"/>
          <p:cNvGraphicFramePr>
            <a:graphicFrameLocks noChangeAspect="1"/>
          </p:cNvGraphicFramePr>
          <p:nvPr>
            <p:extLst>
              <p:ext uri="{D42A27DB-BD31-4B8C-83A1-F6EECF244321}">
                <p14:modId xmlns:p14="http://schemas.microsoft.com/office/powerpoint/2010/main" val="1740838258"/>
              </p:ext>
            </p:extLst>
          </p:nvPr>
        </p:nvGraphicFramePr>
        <p:xfrm>
          <a:off x="1646635" y="3404220"/>
          <a:ext cx="1350169" cy="298847"/>
        </p:xfrm>
        <a:graphic>
          <a:graphicData uri="http://schemas.openxmlformats.org/presentationml/2006/ole">
            <mc:AlternateContent xmlns:mc="http://schemas.openxmlformats.org/markup-compatibility/2006">
              <mc:Choice xmlns:v="urn:schemas-microsoft-com:vml" Requires="v">
                <p:oleObj name="Equation" r:id="rId4" imgW="914400" imgH="203040" progId="Equation.DSMT4">
                  <p:embed/>
                </p:oleObj>
              </mc:Choice>
              <mc:Fallback>
                <p:oleObj name="Equation" r:id="rId4" imgW="914400" imgH="203040" progId="Equation.DSMT4">
                  <p:embed/>
                  <p:pic>
                    <p:nvPicPr>
                      <p:cNvPr id="27" name="Object 26" descr="1 kilometer = 10 cubed meters"/>
                      <p:cNvPicPr/>
                      <p:nvPr/>
                    </p:nvPicPr>
                    <p:blipFill>
                      <a:blip r:embed="rId5"/>
                      <a:stretch>
                        <a:fillRect/>
                      </a:stretch>
                    </p:blipFill>
                    <p:spPr>
                      <a:xfrm>
                        <a:off x="1646635" y="3404220"/>
                        <a:ext cx="1350169" cy="298847"/>
                      </a:xfrm>
                      <a:prstGeom prst="rect">
                        <a:avLst/>
                      </a:prstGeom>
                    </p:spPr>
                  </p:pic>
                </p:oleObj>
              </mc:Fallback>
            </mc:AlternateContent>
          </a:graphicData>
        </a:graphic>
      </p:graphicFrame>
      <p:graphicFrame>
        <p:nvGraphicFramePr>
          <p:cNvPr id="24" name="Object 23" descr="1 milligram = 10 to the negative sixth kilograms"/>
          <p:cNvGraphicFramePr>
            <a:graphicFrameLocks noChangeAspect="1"/>
          </p:cNvGraphicFramePr>
          <p:nvPr>
            <p:extLst>
              <p:ext uri="{D42A27DB-BD31-4B8C-83A1-F6EECF244321}">
                <p14:modId xmlns:p14="http://schemas.microsoft.com/office/powerpoint/2010/main" val="4053569736"/>
              </p:ext>
            </p:extLst>
          </p:nvPr>
        </p:nvGraphicFramePr>
        <p:xfrm>
          <a:off x="1631342" y="3731495"/>
          <a:ext cx="1510039" cy="344061"/>
        </p:xfrm>
        <a:graphic>
          <a:graphicData uri="http://schemas.openxmlformats.org/presentationml/2006/ole">
            <mc:AlternateContent xmlns:mc="http://schemas.openxmlformats.org/markup-compatibility/2006">
              <mc:Choice xmlns:v="urn:schemas-microsoft-com:vml" Requires="v">
                <p:oleObj name="Equation" r:id="rId6" imgW="1002960" imgH="228600" progId="Equation.DSMT4">
                  <p:embed/>
                </p:oleObj>
              </mc:Choice>
              <mc:Fallback>
                <p:oleObj name="Equation" r:id="rId6" imgW="1002960" imgH="228600" progId="Equation.DSMT4">
                  <p:embed/>
                  <p:pic>
                    <p:nvPicPr>
                      <p:cNvPr id="24" name="Object 23" descr="1 milligram = 10 to the negative sixth kilograms"/>
                      <p:cNvPicPr/>
                      <p:nvPr/>
                    </p:nvPicPr>
                    <p:blipFill>
                      <a:blip r:embed="rId7"/>
                      <a:stretch>
                        <a:fillRect/>
                      </a:stretch>
                    </p:blipFill>
                    <p:spPr>
                      <a:xfrm>
                        <a:off x="1631342" y="3731495"/>
                        <a:ext cx="1510039" cy="344061"/>
                      </a:xfrm>
                      <a:prstGeom prst="rect">
                        <a:avLst/>
                      </a:prstGeom>
                    </p:spPr>
                  </p:pic>
                </p:oleObj>
              </mc:Fallback>
            </mc:AlternateContent>
          </a:graphicData>
        </a:graphic>
      </p:graphicFrame>
      <p:graphicFrame>
        <p:nvGraphicFramePr>
          <p:cNvPr id="25" name="Object 24" descr="1 gram = 10 to the negative third kilograms"/>
          <p:cNvGraphicFramePr>
            <a:graphicFrameLocks noChangeAspect="1"/>
          </p:cNvGraphicFramePr>
          <p:nvPr>
            <p:extLst>
              <p:ext uri="{D42A27DB-BD31-4B8C-83A1-F6EECF244321}">
                <p14:modId xmlns:p14="http://schemas.microsoft.com/office/powerpoint/2010/main" val="947310728"/>
              </p:ext>
            </p:extLst>
          </p:nvPr>
        </p:nvGraphicFramePr>
        <p:xfrm>
          <a:off x="1692519" y="4153556"/>
          <a:ext cx="1292910" cy="337282"/>
        </p:xfrm>
        <a:graphic>
          <a:graphicData uri="http://schemas.openxmlformats.org/presentationml/2006/ole">
            <mc:AlternateContent xmlns:mc="http://schemas.openxmlformats.org/markup-compatibility/2006">
              <mc:Choice xmlns:v="urn:schemas-microsoft-com:vml" Requires="v">
                <p:oleObj name="Equation" r:id="rId8" imgW="876240" imgH="228600" progId="Equation.DSMT4">
                  <p:embed/>
                </p:oleObj>
              </mc:Choice>
              <mc:Fallback>
                <p:oleObj name="Equation" r:id="rId8" imgW="876240" imgH="228600" progId="Equation.DSMT4">
                  <p:embed/>
                  <p:pic>
                    <p:nvPicPr>
                      <p:cNvPr id="25" name="Object 24" descr="1 gram = 10 to the negative third kilograms"/>
                      <p:cNvPicPr/>
                      <p:nvPr/>
                    </p:nvPicPr>
                    <p:blipFill>
                      <a:blip r:embed="rId9"/>
                      <a:stretch>
                        <a:fillRect/>
                      </a:stretch>
                    </p:blipFill>
                    <p:spPr>
                      <a:xfrm>
                        <a:off x="1692519" y="4153556"/>
                        <a:ext cx="1292910" cy="337282"/>
                      </a:xfrm>
                      <a:prstGeom prst="rect">
                        <a:avLst/>
                      </a:prstGeom>
                    </p:spPr>
                  </p:pic>
                </p:oleObj>
              </mc:Fallback>
            </mc:AlternateContent>
          </a:graphicData>
        </a:graphic>
      </p:graphicFrame>
      <p:graphicFrame>
        <p:nvGraphicFramePr>
          <p:cNvPr id="26" name="Object 25" descr="1 nanosecond = 10 to the negative ninth seconds."/>
          <p:cNvGraphicFramePr>
            <a:graphicFrameLocks noChangeAspect="1"/>
          </p:cNvGraphicFramePr>
          <p:nvPr>
            <p:extLst>
              <p:ext uri="{D42A27DB-BD31-4B8C-83A1-F6EECF244321}">
                <p14:modId xmlns:p14="http://schemas.microsoft.com/office/powerpoint/2010/main" val="3729786849"/>
              </p:ext>
            </p:extLst>
          </p:nvPr>
        </p:nvGraphicFramePr>
        <p:xfrm>
          <a:off x="1628197" y="4600523"/>
          <a:ext cx="1421555" cy="334487"/>
        </p:xfrm>
        <a:graphic>
          <a:graphicData uri="http://schemas.openxmlformats.org/presentationml/2006/ole">
            <mc:AlternateContent xmlns:mc="http://schemas.openxmlformats.org/markup-compatibility/2006">
              <mc:Choice xmlns:v="urn:schemas-microsoft-com:vml" Requires="v">
                <p:oleObj name="Equation" r:id="rId10" imgW="863280" imgH="203040" progId="Equation.DSMT4">
                  <p:embed/>
                </p:oleObj>
              </mc:Choice>
              <mc:Fallback>
                <p:oleObj name="Equation" r:id="rId10" imgW="863280" imgH="203040" progId="Equation.DSMT4">
                  <p:embed/>
                  <p:pic>
                    <p:nvPicPr>
                      <p:cNvPr id="26" name="Object 25" descr="1 nanosecond = 10 to the negative ninth seconds."/>
                      <p:cNvPicPr/>
                      <p:nvPr/>
                    </p:nvPicPr>
                    <p:blipFill>
                      <a:blip r:embed="rId11"/>
                      <a:stretch>
                        <a:fillRect/>
                      </a:stretch>
                    </p:blipFill>
                    <p:spPr>
                      <a:xfrm>
                        <a:off x="1628197" y="4600523"/>
                        <a:ext cx="1421555" cy="334487"/>
                      </a:xfrm>
                      <a:prstGeom prst="rect">
                        <a:avLst/>
                      </a:prstGeom>
                    </p:spPr>
                  </p:pic>
                </p:oleObj>
              </mc:Fallback>
            </mc:AlternateContent>
          </a:graphicData>
        </a:graphic>
      </p:graphicFrame>
    </p:spTree>
    <p:extLst>
      <p:ext uri="{BB962C8B-B14F-4D97-AF65-F5344CB8AC3E}">
        <p14:creationId xmlns:p14="http://schemas.microsoft.com/office/powerpoint/2010/main" val="376098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4" name="Picture 3">
            <a:extLst>
              <a:ext uri="{FF2B5EF4-FFF2-40B4-BE49-F238E27FC236}">
                <a16:creationId xmlns:a16="http://schemas.microsoft.com/office/drawing/2014/main" id="{BE40F329-436E-AA9B-4B0A-D20342D709E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657121" y="748346"/>
            <a:ext cx="3331029" cy="3257024"/>
          </a:xfrm>
          <a:prstGeom prst="rect">
            <a:avLst/>
          </a:prstGeom>
        </p:spPr>
      </p:pic>
      <p:sp>
        <p:nvSpPr>
          <p:cNvPr id="260" name="Google Shape;26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Sig Figs</a:t>
            </a:r>
            <a:endParaRPr/>
          </a:p>
        </p:txBody>
      </p:sp>
      <p:sp>
        <p:nvSpPr>
          <p:cNvPr id="261" name="Google Shape;261;p32"/>
          <p:cNvSpPr txBox="1"/>
          <p:nvPr/>
        </p:nvSpPr>
        <p:spPr>
          <a:xfrm>
            <a:off x="311700" y="1147225"/>
            <a:ext cx="5501271" cy="3349200"/>
          </a:xfrm>
          <a:prstGeom prst="rect">
            <a:avLst/>
          </a:prstGeom>
          <a:noFill/>
          <a:ln>
            <a:noFill/>
          </a:ln>
        </p:spPr>
        <p:txBody>
          <a:bodyPr spcFirstLastPara="1" wrap="square" lIns="0" tIns="24825" rIns="0" bIns="0" anchor="t" anchorCtr="0">
            <a:noAutofit/>
          </a:bodyPr>
          <a:lstStyle/>
          <a:p>
            <a:pPr marL="423862" marR="0" lvl="0" indent="-353377" algn="l" rtl="0">
              <a:lnSpc>
                <a:spcPct val="93000"/>
              </a:lnSpc>
              <a:spcBef>
                <a:spcPts val="0"/>
              </a:spcBef>
              <a:spcAft>
                <a:spcPts val="0"/>
              </a:spcAft>
              <a:buClr>
                <a:srgbClr val="000000"/>
              </a:buClr>
              <a:buSzPts val="1800"/>
              <a:buFont typeface="Noto Sans Symbols"/>
              <a:buChar char="●"/>
            </a:pPr>
            <a:r>
              <a:rPr lang="en" b="1" dirty="0">
                <a:solidFill>
                  <a:srgbClr val="000000"/>
                </a:solidFill>
                <a:latin typeface="Arial"/>
                <a:ea typeface="Arial"/>
                <a:cs typeface="Arial"/>
                <a:sym typeface="Arial"/>
              </a:rPr>
              <a:t>Significant figures</a:t>
            </a:r>
            <a:r>
              <a:rPr lang="en" dirty="0">
                <a:solidFill>
                  <a:srgbClr val="000000"/>
                </a:solidFill>
                <a:latin typeface="Arial"/>
                <a:ea typeface="Arial"/>
                <a:cs typeface="Arial"/>
                <a:sym typeface="Arial"/>
              </a:rPr>
              <a:t> are meaningful digits (rough quantity of uncertainty)</a:t>
            </a:r>
            <a:endParaRPr dirty="0"/>
          </a:p>
          <a:p>
            <a:pPr marL="423862" marR="0" lvl="0" indent="-353377" algn="l" rtl="0">
              <a:lnSpc>
                <a:spcPct val="93000"/>
              </a:lnSpc>
              <a:spcBef>
                <a:spcPts val="1425"/>
              </a:spcBef>
              <a:spcAft>
                <a:spcPts val="0"/>
              </a:spcAft>
              <a:buClr>
                <a:srgbClr val="000000"/>
              </a:buClr>
              <a:buSzPts val="1800"/>
              <a:buFont typeface="Noto Sans Symbols"/>
              <a:buChar char="●"/>
            </a:pPr>
            <a:r>
              <a:rPr lang="en" dirty="0">
                <a:solidFill>
                  <a:srgbClr val="000000"/>
                </a:solidFill>
                <a:latin typeface="Arial"/>
                <a:ea typeface="Arial"/>
                <a:cs typeface="Arial"/>
                <a:sym typeface="Arial"/>
              </a:rPr>
              <a:t>Generally, round to the least number of significant figures of the given data</a:t>
            </a:r>
            <a:endParaRPr dirty="0"/>
          </a:p>
          <a:p>
            <a:pPr marL="855662" marR="0" lvl="1" indent="-340994" algn="l" rtl="0">
              <a:lnSpc>
                <a:spcPct val="93000"/>
              </a:lnSpc>
              <a:spcBef>
                <a:spcPts val="1425"/>
              </a:spcBef>
              <a:spcAft>
                <a:spcPts val="0"/>
              </a:spcAft>
              <a:buClr>
                <a:srgbClr val="000000"/>
              </a:buClr>
              <a:buSzPts val="1400"/>
              <a:buFont typeface="Noto Sans Symbols"/>
              <a:buChar char="●"/>
            </a:pPr>
            <a:r>
              <a:rPr lang="en" sz="1100" b="0" i="0" u="none" strike="noStrike" cap="none" dirty="0">
                <a:solidFill>
                  <a:srgbClr val="000000"/>
                </a:solidFill>
                <a:latin typeface="Arial"/>
                <a:ea typeface="Arial"/>
                <a:cs typeface="Arial"/>
                <a:sym typeface="Arial"/>
              </a:rPr>
              <a:t>25 x 18 → 2 significant figures; 25 x 18975 → still 2</a:t>
            </a:r>
            <a:endParaRPr sz="1100" dirty="0"/>
          </a:p>
          <a:p>
            <a:pPr marL="855662" marR="0" lvl="1" indent="-340994" algn="l" rtl="0">
              <a:lnSpc>
                <a:spcPct val="93000"/>
              </a:lnSpc>
              <a:spcBef>
                <a:spcPts val="1138"/>
              </a:spcBef>
              <a:spcAft>
                <a:spcPts val="0"/>
              </a:spcAft>
              <a:buClr>
                <a:srgbClr val="000000"/>
              </a:buClr>
              <a:buSzPts val="1400"/>
              <a:buFont typeface="Noto Sans Symbols"/>
              <a:buChar char="●"/>
            </a:pPr>
            <a:r>
              <a:rPr lang="en" sz="1100" b="0" i="0" u="none" strike="noStrike" cap="none" dirty="0">
                <a:solidFill>
                  <a:srgbClr val="000000"/>
                </a:solidFill>
                <a:latin typeface="Arial"/>
                <a:ea typeface="Arial"/>
                <a:cs typeface="Arial"/>
                <a:sym typeface="Arial"/>
              </a:rPr>
              <a:t>Round up for 5+ (13.5 → 14, but 13.4 → 13)</a:t>
            </a:r>
            <a:endParaRPr sz="1100" dirty="0"/>
          </a:p>
          <a:p>
            <a:pPr marL="423862" marR="0" lvl="0" indent="-353377" algn="l" rtl="0">
              <a:lnSpc>
                <a:spcPct val="93000"/>
              </a:lnSpc>
              <a:spcBef>
                <a:spcPts val="1138"/>
              </a:spcBef>
              <a:spcAft>
                <a:spcPts val="0"/>
              </a:spcAft>
              <a:buClr>
                <a:srgbClr val="000000"/>
              </a:buClr>
              <a:buSzPts val="1800"/>
              <a:buFont typeface="Noto Sans Symbols"/>
              <a:buChar char="●"/>
            </a:pPr>
            <a:r>
              <a:rPr lang="en" dirty="0">
                <a:solidFill>
                  <a:srgbClr val="000000"/>
                </a:solidFill>
                <a:latin typeface="Arial"/>
                <a:ea typeface="Arial"/>
                <a:cs typeface="Arial"/>
                <a:sym typeface="Arial"/>
              </a:rPr>
              <a:t>Significant figures are not decimal places</a:t>
            </a:r>
            <a:endParaRPr dirty="0"/>
          </a:p>
          <a:p>
            <a:pPr marL="855662" marR="0" lvl="1" indent="-340994" algn="l" rtl="0">
              <a:lnSpc>
                <a:spcPct val="93000"/>
              </a:lnSpc>
              <a:spcBef>
                <a:spcPts val="1425"/>
              </a:spcBef>
              <a:spcAft>
                <a:spcPts val="0"/>
              </a:spcAft>
              <a:buClr>
                <a:srgbClr val="000000"/>
              </a:buClr>
              <a:buSzPts val="1400"/>
              <a:buFont typeface="Noto Sans Symbols"/>
              <a:buChar char="●"/>
            </a:pPr>
            <a:r>
              <a:rPr lang="en" sz="1100" b="0" i="0" u="none" strike="noStrike" cap="none" dirty="0">
                <a:solidFill>
                  <a:srgbClr val="000000"/>
                </a:solidFill>
                <a:latin typeface="Arial"/>
                <a:ea typeface="Arial"/>
                <a:cs typeface="Arial"/>
                <a:sym typeface="Arial"/>
              </a:rPr>
              <a:t>0.00356 has 5 decimal places, 3 significant figures</a:t>
            </a:r>
            <a:endParaRPr sz="1100" dirty="0"/>
          </a:p>
          <a:p>
            <a:pPr marL="423862" marR="0" lvl="0" indent="-353377" algn="l" rtl="0">
              <a:lnSpc>
                <a:spcPct val="93000"/>
              </a:lnSpc>
              <a:spcBef>
                <a:spcPts val="1425"/>
              </a:spcBef>
              <a:spcAft>
                <a:spcPts val="0"/>
              </a:spcAft>
              <a:buClr>
                <a:srgbClr val="000000"/>
              </a:buClr>
              <a:buSzPts val="1800"/>
              <a:buFont typeface="Noto Sans Symbols"/>
              <a:buChar char="●"/>
            </a:pPr>
            <a:r>
              <a:rPr lang="en" dirty="0">
                <a:solidFill>
                  <a:srgbClr val="000000"/>
                </a:solidFill>
                <a:latin typeface="Arial"/>
                <a:ea typeface="Arial"/>
                <a:cs typeface="Arial"/>
                <a:sym typeface="Arial"/>
              </a:rPr>
              <a:t>In general</a:t>
            </a:r>
            <a:r>
              <a:rPr lang="en" i="1" dirty="0">
                <a:solidFill>
                  <a:srgbClr val="000000"/>
                </a:solidFill>
                <a:latin typeface="Arial"/>
                <a:ea typeface="Arial"/>
                <a:cs typeface="Arial"/>
                <a:sym typeface="Arial"/>
              </a:rPr>
              <a:t>, </a:t>
            </a:r>
            <a:r>
              <a:rPr lang="en" dirty="0">
                <a:solidFill>
                  <a:srgbClr val="000000"/>
                </a:solidFill>
                <a:latin typeface="Arial"/>
                <a:ea typeface="Arial"/>
                <a:cs typeface="Arial"/>
                <a:sym typeface="Arial"/>
              </a:rPr>
              <a:t>trailing zeros are not significant</a:t>
            </a:r>
            <a:endParaRPr dirty="0"/>
          </a:p>
          <a:p>
            <a:pPr marL="855662" marR="0" lvl="1" indent="-320675" algn="l" rtl="0">
              <a:lnSpc>
                <a:spcPct val="93000"/>
              </a:lnSpc>
              <a:spcBef>
                <a:spcPts val="1425"/>
              </a:spcBef>
              <a:spcAft>
                <a:spcPts val="0"/>
              </a:spcAft>
              <a:buNone/>
            </a:pPr>
            <a:r>
              <a:rPr lang="en" b="0" i="0" u="none" strike="noStrike" cap="none" dirty="0">
                <a:solidFill>
                  <a:srgbClr val="000000"/>
                </a:solidFill>
                <a:latin typeface="Arial"/>
                <a:ea typeface="Arial"/>
                <a:cs typeface="Arial"/>
                <a:sym typeface="Arial"/>
              </a:rPr>
              <a:t>   </a:t>
            </a:r>
            <a:r>
              <a:rPr lang="en" sz="1100" b="0" i="0" u="none" strike="noStrike" cap="none" dirty="0">
                <a:solidFill>
                  <a:srgbClr val="000000"/>
                </a:solidFill>
                <a:latin typeface="Arial"/>
                <a:ea typeface="Arial"/>
                <a:cs typeface="Arial"/>
                <a:sym typeface="Arial"/>
              </a:rPr>
              <a:t> In other words, 3000 </a:t>
            </a:r>
            <a:r>
              <a:rPr lang="en" sz="1100" b="0" i="1" u="none" strike="noStrike" cap="none" dirty="0">
                <a:solidFill>
                  <a:srgbClr val="000000"/>
                </a:solidFill>
                <a:latin typeface="Arial"/>
                <a:ea typeface="Arial"/>
                <a:cs typeface="Arial"/>
                <a:sym typeface="Arial"/>
              </a:rPr>
              <a:t>may</a:t>
            </a:r>
            <a:r>
              <a:rPr lang="en" sz="1100" b="0" i="0" u="none" strike="noStrike" cap="none" dirty="0">
                <a:solidFill>
                  <a:srgbClr val="000000"/>
                </a:solidFill>
                <a:latin typeface="Arial"/>
                <a:ea typeface="Arial"/>
                <a:cs typeface="Arial"/>
                <a:sym typeface="Arial"/>
              </a:rPr>
              <a:t> have 4 significant figures</a:t>
            </a:r>
            <a:endParaRPr sz="1100" dirty="0"/>
          </a:p>
          <a:p>
            <a:pPr marL="855662" marR="0" lvl="1" indent="-320675" algn="l" rtl="0">
              <a:lnSpc>
                <a:spcPct val="93000"/>
              </a:lnSpc>
              <a:spcBef>
                <a:spcPts val="1138"/>
              </a:spcBef>
              <a:spcAft>
                <a:spcPts val="0"/>
              </a:spcAft>
              <a:buNone/>
            </a:pPr>
            <a:r>
              <a:rPr lang="en" sz="1100" b="0" i="0" u="none" strike="noStrike" cap="none" dirty="0">
                <a:solidFill>
                  <a:srgbClr val="000000"/>
                </a:solidFill>
                <a:latin typeface="Arial"/>
                <a:ea typeface="Arial"/>
                <a:cs typeface="Arial"/>
                <a:sym typeface="Arial"/>
              </a:rPr>
              <a:t>    but usually 3000 will have only 1 significant figure!  </a:t>
            </a:r>
            <a:endParaRPr sz="1100" dirty="0"/>
          </a:p>
          <a:p>
            <a:pPr marL="855662" marR="0" lvl="1" indent="-320675" algn="l" rtl="0">
              <a:lnSpc>
                <a:spcPct val="93000"/>
              </a:lnSpc>
              <a:spcBef>
                <a:spcPts val="1138"/>
              </a:spcBef>
              <a:spcAft>
                <a:spcPts val="0"/>
              </a:spcAft>
              <a:buNone/>
            </a:pPr>
            <a:r>
              <a:rPr lang="en" b="0" i="0" u="none" strike="noStrike" cap="none" dirty="0">
                <a:solidFill>
                  <a:srgbClr val="000000"/>
                </a:solidFill>
                <a:latin typeface="Arial"/>
                <a:ea typeface="Arial"/>
                <a:cs typeface="Arial"/>
                <a:sym typeface="Arial"/>
              </a:rPr>
              <a:t>When in doubt, use  scientific notation 3.000 x 10</a:t>
            </a:r>
            <a:r>
              <a:rPr lang="en" b="0" i="0" u="none" strike="noStrike" cap="none" baseline="30000" dirty="0">
                <a:solidFill>
                  <a:srgbClr val="000000"/>
                </a:solidFill>
                <a:latin typeface="Arial"/>
                <a:ea typeface="Arial"/>
                <a:cs typeface="Arial"/>
                <a:sym typeface="Arial"/>
              </a:rPr>
              <a:t>3</a:t>
            </a:r>
            <a:r>
              <a:rPr lang="en" b="0" i="0" u="none" strike="noStrike" cap="none" dirty="0">
                <a:solidFill>
                  <a:srgbClr val="000000"/>
                </a:solidFill>
                <a:latin typeface="Arial"/>
                <a:ea typeface="Arial"/>
                <a:cs typeface="Arial"/>
                <a:sym typeface="Arial"/>
              </a:rPr>
              <a:t>   or   3 x 10</a:t>
            </a:r>
            <a:r>
              <a:rPr lang="en" b="0" i="0" u="none" strike="noStrike" cap="none" baseline="30000" dirty="0">
                <a:solidFill>
                  <a:srgbClr val="000000"/>
                </a:solidFill>
                <a:latin typeface="Arial"/>
                <a:ea typeface="Arial"/>
                <a:cs typeface="Arial"/>
                <a:sym typeface="Arial"/>
              </a:rPr>
              <a:t>3</a:t>
            </a:r>
            <a:endParaRPr dirty="0"/>
          </a:p>
          <a:p>
            <a:pPr marL="423862" marR="0" lvl="0" indent="-319087" algn="l" rtl="0">
              <a:lnSpc>
                <a:spcPct val="93000"/>
              </a:lnSpc>
              <a:spcBef>
                <a:spcPts val="1138"/>
              </a:spcBef>
              <a:spcAft>
                <a:spcPts val="0"/>
              </a:spcAft>
              <a:buClr>
                <a:srgbClr val="FFFFFF"/>
              </a:buClr>
              <a:buSzPts val="2800"/>
              <a:buFont typeface="Times New Roman"/>
              <a:buNone/>
            </a:pPr>
            <a:endParaRPr baseline="30000" dirty="0">
              <a:solidFill>
                <a:srgbClr val="000000"/>
              </a:solidFill>
              <a:latin typeface="Arial"/>
              <a:ea typeface="Arial"/>
              <a:cs typeface="Arial"/>
              <a:sym typeface="Arial"/>
            </a:endParaRPr>
          </a:p>
          <a:p>
            <a:pPr marL="423862" marR="0" lvl="0" indent="-319087" algn="l" rtl="0">
              <a:lnSpc>
                <a:spcPct val="93000"/>
              </a:lnSpc>
              <a:spcBef>
                <a:spcPts val="1138"/>
              </a:spcBef>
              <a:spcAft>
                <a:spcPts val="0"/>
              </a:spcAft>
              <a:buClr>
                <a:srgbClr val="FFFFFF"/>
              </a:buClr>
              <a:buSzPts val="1260"/>
              <a:buFont typeface="Times New Roman"/>
              <a:buNone/>
            </a:pPr>
            <a:endParaRPr baseline="30000" dirty="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700" dirty="0"/>
              <a:t>Operations with Significant Figures</a:t>
            </a:r>
            <a:endParaRPr lang="en-US" sz="2700" dirty="0"/>
          </a:p>
        </p:txBody>
      </p:sp>
      <p:sp>
        <p:nvSpPr>
          <p:cNvPr id="3" name="Content Placeholder 2"/>
          <p:cNvSpPr>
            <a:spLocks noGrp="1"/>
          </p:cNvSpPr>
          <p:nvPr>
            <p:ph idx="4294967295"/>
          </p:nvPr>
        </p:nvSpPr>
        <p:spPr>
          <a:xfrm>
            <a:off x="311700" y="1624887"/>
            <a:ext cx="7983214" cy="2954338"/>
          </a:xfrm>
        </p:spPr>
        <p:txBody>
          <a:bodyPr/>
          <a:lstStyle/>
          <a:p>
            <a:pPr marL="0" indent="0">
              <a:buSzPct val="100000"/>
              <a:buNone/>
            </a:pPr>
            <a:r>
              <a:rPr lang="en-US" dirty="0">
                <a:latin typeface="+mn-lt"/>
                <a:hlinkClick r:id="rId2" tooltip="https://mediaplayer.pearsoncmg.com/assets/_video.true/secs-yf-vts-ex1-3"/>
              </a:rPr>
              <a:t>Video Tutor Solution: Example 1.3</a:t>
            </a:r>
            <a:endParaRPr lang="en-US" dirty="0">
              <a:latin typeface="+mn-lt"/>
            </a:endParaRPr>
          </a:p>
          <a:p>
            <a:pPr marL="0" indent="0">
              <a:buSzPct val="100000"/>
              <a:buNone/>
            </a:pPr>
            <a:endParaRPr lang="en-US" altLang="en-US" dirty="0"/>
          </a:p>
          <a:p>
            <a:pPr marL="192024" indent="-192024">
              <a:buSzPct val="100000"/>
            </a:pPr>
            <a:r>
              <a:rPr lang="en-US" altLang="en-US" dirty="0"/>
              <a:t>For multiplication and division, the answer can have no more significant figures than the </a:t>
            </a:r>
            <a:r>
              <a:rPr lang="en-US" altLang="en-US" b="1" dirty="0"/>
              <a:t>smallest</a:t>
            </a:r>
            <a:r>
              <a:rPr lang="en-US" altLang="en-US" dirty="0"/>
              <a:t> number of significant figures in the factors.</a:t>
            </a:r>
            <a:br>
              <a:rPr lang="en-US" altLang="en-US" dirty="0"/>
            </a:br>
            <a:endParaRPr lang="en-US" altLang="en-US" dirty="0"/>
          </a:p>
          <a:p>
            <a:pPr marL="192024" indent="-192024">
              <a:buSzPct val="100000"/>
            </a:pPr>
            <a:r>
              <a:rPr lang="en-US" altLang="en-US" dirty="0"/>
              <a:t>For addition and subtraction, the number of significant figures is determined by the term having the fewest digits to the right of the decimal point.</a:t>
            </a:r>
          </a:p>
          <a:p>
            <a:pPr marL="0" indent="0">
              <a:buSzPct val="100000"/>
              <a:buNone/>
            </a:pPr>
            <a:endParaRPr lang="en-US" altLang="en-US" dirty="0"/>
          </a:p>
        </p:txBody>
      </p:sp>
    </p:spTree>
    <p:extLst>
      <p:ext uri="{BB962C8B-B14F-4D97-AF65-F5344CB8AC3E}">
        <p14:creationId xmlns:p14="http://schemas.microsoft.com/office/powerpoint/2010/main" val="313745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AA9F-2121-46C5-7843-145218E3C465}"/>
              </a:ext>
            </a:extLst>
          </p:cNvPr>
          <p:cNvSpPr>
            <a:spLocks noGrp="1"/>
          </p:cNvSpPr>
          <p:nvPr>
            <p:ph type="title"/>
          </p:nvPr>
        </p:nvSpPr>
        <p:spPr/>
        <p:txBody>
          <a:bodyPr/>
          <a:lstStyle/>
          <a:p>
            <a:r>
              <a:rPr lang="en-US" dirty="0"/>
              <a:t>Example  of multiplication with Constants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30116DA-578A-4BD7-0C5B-CF3AD089CE28}"/>
                  </a:ext>
                </a:extLst>
              </p:cNvPr>
              <p:cNvSpPr>
                <a:spLocks noGrp="1"/>
              </p:cNvSpPr>
              <p:nvPr>
                <p:ph type="body" idx="1"/>
              </p:nvPr>
            </p:nvSpPr>
            <p:spPr/>
            <p:txBody>
              <a:bodyPr/>
              <a:lstStyle/>
              <a:p>
                <a:pPr marL="114300" indent="0">
                  <a:buNone/>
                </a:pPr>
                <a:r>
                  <a:rPr lang="en-US" dirty="0"/>
                  <a:t>The area of a circle can be calculated from its radius using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Let us see how many significant figures the area has if r = 1.2 m (two significant figures):</a:t>
                </a:r>
              </a:p>
            </p:txBody>
          </p:sp>
        </mc:Choice>
        <mc:Fallback xmlns="">
          <p:sp>
            <p:nvSpPr>
              <p:cNvPr id="3" name="Text Placeholder 2">
                <a:extLst>
                  <a:ext uri="{FF2B5EF4-FFF2-40B4-BE49-F238E27FC236}">
                    <a16:creationId xmlns:a16="http://schemas.microsoft.com/office/drawing/2014/main" id="{330116DA-578A-4BD7-0C5B-CF3AD089CE28}"/>
                  </a:ext>
                </a:extLst>
              </p:cNvPr>
              <p:cNvSpPr>
                <a:spLocks noGrp="1" noRot="1" noChangeAspect="1" noMove="1" noResize="1" noEditPoints="1" noAdjustHandles="1" noChangeArrowheads="1" noChangeShapeType="1" noTextEdit="1"/>
              </p:cNvSpPr>
              <p:nvPr>
                <p:ph type="body" idx="1"/>
              </p:nvPr>
            </p:nvSpPr>
            <p:spPr>
              <a:blipFill>
                <a:blip r:embed="rId2"/>
                <a:stretch>
                  <a:fillRect r="-1001"/>
                </a:stretch>
              </a:blipFill>
            </p:spPr>
            <p:txBody>
              <a:bodyPr/>
              <a:lstStyle/>
              <a:p>
                <a:r>
                  <a:rPr lang="en-US">
                    <a:noFill/>
                  </a:rPr>
                  <a:t> </a:t>
                </a:r>
              </a:p>
            </p:txBody>
          </p:sp>
        </mc:Fallback>
      </mc:AlternateContent>
    </p:spTree>
    <p:extLst>
      <p:ext uri="{BB962C8B-B14F-4D97-AF65-F5344CB8AC3E}">
        <p14:creationId xmlns:p14="http://schemas.microsoft.com/office/powerpoint/2010/main" val="670759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AA9F-2121-46C5-7843-145218E3C465}"/>
              </a:ext>
            </a:extLst>
          </p:cNvPr>
          <p:cNvSpPr>
            <a:spLocks noGrp="1"/>
          </p:cNvSpPr>
          <p:nvPr>
            <p:ph type="title"/>
          </p:nvPr>
        </p:nvSpPr>
        <p:spPr/>
        <p:txBody>
          <a:bodyPr/>
          <a:lstStyle/>
          <a:p>
            <a:r>
              <a:rPr lang="en-US" dirty="0"/>
              <a:t>Example  of addition</a:t>
            </a:r>
          </a:p>
        </p:txBody>
      </p:sp>
      <p:sp>
        <p:nvSpPr>
          <p:cNvPr id="3" name="Text Placeholder 2">
            <a:extLst>
              <a:ext uri="{FF2B5EF4-FFF2-40B4-BE49-F238E27FC236}">
                <a16:creationId xmlns:a16="http://schemas.microsoft.com/office/drawing/2014/main" id="{330116DA-578A-4BD7-0C5B-CF3AD089CE28}"/>
              </a:ext>
            </a:extLst>
          </p:cNvPr>
          <p:cNvSpPr>
            <a:spLocks noGrp="1"/>
          </p:cNvSpPr>
          <p:nvPr>
            <p:ph type="body" idx="1"/>
          </p:nvPr>
        </p:nvSpPr>
        <p:spPr/>
        <p:txBody>
          <a:bodyPr/>
          <a:lstStyle/>
          <a:p>
            <a:pPr marL="114300" indent="0">
              <a:buNone/>
            </a:pPr>
            <a:r>
              <a:rPr lang="en-US" sz="1400" dirty="0"/>
              <a:t>Suppose that you buy 7.56-kg of potatoes in a grocery store as measured with a scale with precision 0.01 kg. Then you drop off 6.052-kg of potatoes at your laboratory as measured by a scale with precision 0.001 kg. Finally, you go home and add 13.7 kg of potatoes as measured by a bathroom scale with precision 0.1 kg. How many kilograms of potatoes do you now have, and how many significant figures are appropriate in the answer?</a:t>
            </a:r>
          </a:p>
        </p:txBody>
      </p:sp>
    </p:spTree>
    <p:extLst>
      <p:ext uri="{BB962C8B-B14F-4D97-AF65-F5344CB8AC3E}">
        <p14:creationId xmlns:p14="http://schemas.microsoft.com/office/powerpoint/2010/main" val="824149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AF14-2053-C278-EBC0-8DC7F7DFC6EC}"/>
              </a:ext>
            </a:extLst>
          </p:cNvPr>
          <p:cNvSpPr>
            <a:spLocks noGrp="1"/>
          </p:cNvSpPr>
          <p:nvPr>
            <p:ph type="title"/>
          </p:nvPr>
        </p:nvSpPr>
        <p:spPr/>
        <p:txBody>
          <a:bodyPr/>
          <a:lstStyle/>
          <a:p>
            <a:r>
              <a:rPr lang="en-US" dirty="0"/>
              <a:t>Quick Check 1.3</a:t>
            </a:r>
          </a:p>
        </p:txBody>
      </p:sp>
      <p:sp>
        <p:nvSpPr>
          <p:cNvPr id="3" name="Text Placeholder 2">
            <a:extLst>
              <a:ext uri="{FF2B5EF4-FFF2-40B4-BE49-F238E27FC236}">
                <a16:creationId xmlns:a16="http://schemas.microsoft.com/office/drawing/2014/main" id="{B6B941E3-55AD-035F-FE75-50B5E6CFF28C}"/>
              </a:ext>
            </a:extLst>
          </p:cNvPr>
          <p:cNvSpPr>
            <a:spLocks noGrp="1"/>
          </p:cNvSpPr>
          <p:nvPr>
            <p:ph type="body" idx="1"/>
          </p:nvPr>
        </p:nvSpPr>
        <p:spPr>
          <a:xfrm>
            <a:off x="311700" y="1270945"/>
            <a:ext cx="8520600" cy="3354000"/>
          </a:xfrm>
        </p:spPr>
        <p:txBody>
          <a:bodyPr/>
          <a:lstStyle/>
          <a:p>
            <a:pPr marL="114300" indent="0">
              <a:buNone/>
            </a:pPr>
            <a:r>
              <a:rPr lang="en-US" dirty="0"/>
              <a:t>The density of a material is equal to its mass divided by its volume. What is the density in kg/m</a:t>
            </a:r>
            <a:r>
              <a:rPr lang="en-US" baseline="30000" dirty="0"/>
              <a:t>3</a:t>
            </a:r>
            <a:r>
              <a:rPr lang="en-US" dirty="0"/>
              <a:t> of a rock of mass 1.80 kg and volume 6.0 x 10</a:t>
            </a:r>
            <a:r>
              <a:rPr lang="en-US" baseline="30000" dirty="0"/>
              <a:t>–4</a:t>
            </a:r>
            <a:r>
              <a:rPr lang="en-US" dirty="0"/>
              <a:t> m</a:t>
            </a:r>
            <a:r>
              <a:rPr lang="en-US" baseline="30000" dirty="0"/>
              <a:t>3</a:t>
            </a:r>
            <a:r>
              <a:rPr lang="en-US" dirty="0"/>
              <a:t>?</a:t>
            </a:r>
          </a:p>
          <a:p>
            <a:pPr marL="114300" indent="0">
              <a:buNone/>
            </a:pPr>
            <a:br>
              <a:rPr lang="en-US" sz="1800" dirty="0"/>
            </a:br>
            <a:endParaRPr lang="en-US" sz="1800" dirty="0"/>
          </a:p>
        </p:txBody>
      </p:sp>
      <p:sp>
        <p:nvSpPr>
          <p:cNvPr id="8" name="Text Box 5">
            <a:extLst>
              <a:ext uri="{FF2B5EF4-FFF2-40B4-BE49-F238E27FC236}">
                <a16:creationId xmlns:a16="http://schemas.microsoft.com/office/drawing/2014/main" id="{EFAC08E3-2435-7AD6-64F1-95F5794554BC}"/>
              </a:ext>
            </a:extLst>
          </p:cNvPr>
          <p:cNvSpPr txBox="1">
            <a:spLocks noChangeArrowheads="1"/>
          </p:cNvSpPr>
          <p:nvPr/>
        </p:nvSpPr>
        <p:spPr bwMode="auto">
          <a:xfrm>
            <a:off x="438150" y="2228850"/>
            <a:ext cx="746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1800" dirty="0">
                <a:latin typeface="Open Sans" panose="020B0606030504020204" pitchFamily="34" charset="0"/>
                <a:ea typeface="Open Sans" panose="020B0606030504020204" pitchFamily="34" charset="0"/>
                <a:cs typeface="Open Sans" panose="020B0606030504020204" pitchFamily="34" charset="0"/>
              </a:rPr>
              <a:t>A. 3 </a:t>
            </a:r>
            <a:r>
              <a:rPr lang="en-US" sz="1800" dirty="0">
                <a:latin typeface="Open Sans" panose="020B0606030504020204" pitchFamily="34" charset="0"/>
                <a:ea typeface="Open Sans" panose="020B0606030504020204" pitchFamily="34" charset="0"/>
                <a:cs typeface="Open Sans" panose="020B0606030504020204" pitchFamily="34" charset="0"/>
                <a:sym typeface="Symbol" charset="0"/>
              </a:rPr>
              <a:t>  x </a:t>
            </a:r>
            <a:r>
              <a:rPr lang="en-US" sz="1800" dirty="0">
                <a:latin typeface="Open Sans" panose="020B0606030504020204" pitchFamily="34" charset="0"/>
                <a:ea typeface="Open Sans" panose="020B0606030504020204" pitchFamily="34" charset="0"/>
                <a:cs typeface="Open Sans" panose="020B0606030504020204" pitchFamily="34" charset="0"/>
              </a:rPr>
              <a:t>10</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kg/m</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spcBef>
                <a:spcPct val="50000"/>
              </a:spcBef>
            </a:pPr>
            <a:r>
              <a:rPr lang="en-US" sz="1800" dirty="0">
                <a:latin typeface="Open Sans" panose="020B0606030504020204" pitchFamily="34" charset="0"/>
                <a:ea typeface="Open Sans" panose="020B0606030504020204" pitchFamily="34" charset="0"/>
                <a:cs typeface="Open Sans" panose="020B0606030504020204" pitchFamily="34" charset="0"/>
              </a:rPr>
              <a:t>B. 3.0 </a:t>
            </a:r>
            <a:r>
              <a:rPr lang="en-US" sz="1800" dirty="0">
                <a:latin typeface="Open Sans" panose="020B0606030504020204" pitchFamily="34" charset="0"/>
                <a:ea typeface="Open Sans" panose="020B0606030504020204" pitchFamily="34" charset="0"/>
                <a:cs typeface="Open Sans" panose="020B0606030504020204" pitchFamily="34" charset="0"/>
                <a:sym typeface="Symbol" charset="0"/>
              </a:rPr>
              <a:t> x  </a:t>
            </a:r>
            <a:r>
              <a:rPr lang="en-US" sz="1800" dirty="0">
                <a:latin typeface="Open Sans" panose="020B0606030504020204" pitchFamily="34" charset="0"/>
                <a:ea typeface="Open Sans" panose="020B0606030504020204" pitchFamily="34" charset="0"/>
                <a:cs typeface="Open Sans" panose="020B0606030504020204" pitchFamily="34" charset="0"/>
              </a:rPr>
              <a:t>10</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kg/m</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a:t>
            </a:r>
          </a:p>
          <a:p>
            <a:pPr>
              <a:spcBef>
                <a:spcPct val="50000"/>
              </a:spcBef>
            </a:pPr>
            <a:r>
              <a:rPr lang="en-US" sz="1800" dirty="0">
                <a:latin typeface="Open Sans" panose="020B0606030504020204" pitchFamily="34" charset="0"/>
                <a:ea typeface="Open Sans" panose="020B0606030504020204" pitchFamily="34" charset="0"/>
                <a:cs typeface="Open Sans" panose="020B0606030504020204" pitchFamily="34" charset="0"/>
              </a:rPr>
              <a:t>C. 3.00 </a:t>
            </a:r>
            <a:r>
              <a:rPr lang="en-US" sz="1800" dirty="0">
                <a:latin typeface="Open Sans" panose="020B0606030504020204" pitchFamily="34" charset="0"/>
                <a:ea typeface="Open Sans" panose="020B0606030504020204" pitchFamily="34" charset="0"/>
                <a:cs typeface="Open Sans" panose="020B0606030504020204" pitchFamily="34" charset="0"/>
                <a:sym typeface="Symbol" charset="0"/>
              </a:rPr>
              <a:t> x  </a:t>
            </a:r>
            <a:r>
              <a:rPr lang="en-US" sz="1800" dirty="0">
                <a:latin typeface="Open Sans" panose="020B0606030504020204" pitchFamily="34" charset="0"/>
                <a:ea typeface="Open Sans" panose="020B0606030504020204" pitchFamily="34" charset="0"/>
                <a:cs typeface="Open Sans" panose="020B0606030504020204" pitchFamily="34" charset="0"/>
              </a:rPr>
              <a:t>10</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kg/m</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a:t>
            </a:r>
          </a:p>
          <a:p>
            <a:pPr>
              <a:spcBef>
                <a:spcPct val="50000"/>
              </a:spcBef>
            </a:pPr>
            <a:r>
              <a:rPr lang="en-US" sz="1800" dirty="0">
                <a:latin typeface="Open Sans" panose="020B0606030504020204" pitchFamily="34" charset="0"/>
                <a:ea typeface="Open Sans" panose="020B0606030504020204" pitchFamily="34" charset="0"/>
                <a:cs typeface="Open Sans" panose="020B0606030504020204" pitchFamily="34" charset="0"/>
              </a:rPr>
              <a:t>D. 3.000 </a:t>
            </a:r>
            <a:r>
              <a:rPr lang="en-US" sz="1800" dirty="0">
                <a:latin typeface="Open Sans" panose="020B0606030504020204" pitchFamily="34" charset="0"/>
                <a:ea typeface="Open Sans" panose="020B0606030504020204" pitchFamily="34" charset="0"/>
                <a:cs typeface="Open Sans" panose="020B0606030504020204" pitchFamily="34" charset="0"/>
                <a:sym typeface="Symbol" charset="0"/>
              </a:rPr>
              <a:t> x  </a:t>
            </a:r>
            <a:r>
              <a:rPr lang="en-US" sz="1800" dirty="0">
                <a:latin typeface="Open Sans" panose="020B0606030504020204" pitchFamily="34" charset="0"/>
                <a:ea typeface="Open Sans" panose="020B0606030504020204" pitchFamily="34" charset="0"/>
                <a:cs typeface="Open Sans" panose="020B0606030504020204" pitchFamily="34" charset="0"/>
              </a:rPr>
              <a:t>10</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kg/m</a:t>
            </a:r>
            <a:r>
              <a:rPr lang="en-US" sz="1800" baseline="30000" dirty="0">
                <a:latin typeface="Open Sans" panose="020B0606030504020204" pitchFamily="34" charset="0"/>
                <a:ea typeface="Open Sans" panose="020B0606030504020204" pitchFamily="34" charset="0"/>
                <a:cs typeface="Open Sans" panose="020B0606030504020204" pitchFamily="34" charset="0"/>
              </a:rPr>
              <a:t>3</a:t>
            </a:r>
            <a:r>
              <a:rPr lang="en-US" sz="1800" dirty="0">
                <a:latin typeface="Open Sans" panose="020B0606030504020204" pitchFamily="34" charset="0"/>
                <a:ea typeface="Open Sans" panose="020B0606030504020204" pitchFamily="34" charset="0"/>
                <a:cs typeface="Open Sans" panose="020B0606030504020204" pitchFamily="34" charset="0"/>
              </a:rPr>
              <a:t> </a:t>
            </a:r>
          </a:p>
          <a:p>
            <a:pPr>
              <a:spcBef>
                <a:spcPct val="50000"/>
              </a:spcBef>
              <a:tabLst>
                <a:tab pos="338138" algn="l"/>
              </a:tabLst>
            </a:pPr>
            <a:r>
              <a:rPr lang="en-US" sz="1800" dirty="0">
                <a:latin typeface="Open Sans" panose="020B0606030504020204" pitchFamily="34" charset="0"/>
                <a:ea typeface="Open Sans" panose="020B0606030504020204" pitchFamily="34" charset="0"/>
                <a:cs typeface="Open Sans" panose="020B0606030504020204" pitchFamily="34" charset="0"/>
              </a:rPr>
              <a:t>E. Any of these — all of these answers are mathematically </a:t>
            </a:r>
            <a:br>
              <a:rPr lang="en-US" sz="1800" dirty="0">
                <a:latin typeface="Open Sans" panose="020B0606030504020204" pitchFamily="34" charset="0"/>
                <a:ea typeface="Open Sans" panose="020B0606030504020204" pitchFamily="34" charset="0"/>
                <a:cs typeface="Open Sans" panose="020B0606030504020204" pitchFamily="34" charset="0"/>
              </a:rPr>
            </a:br>
            <a:r>
              <a:rPr lang="en-US" sz="1800" dirty="0">
                <a:latin typeface="Open Sans" panose="020B0606030504020204" pitchFamily="34" charset="0"/>
                <a:ea typeface="Open Sans" panose="020B0606030504020204" pitchFamily="34" charset="0"/>
                <a:cs typeface="Open Sans" panose="020B0606030504020204" pitchFamily="34" charset="0"/>
              </a:rPr>
              <a:t>	equivalent.</a:t>
            </a:r>
          </a:p>
        </p:txBody>
      </p:sp>
    </p:spTree>
    <p:extLst>
      <p:ext uri="{BB962C8B-B14F-4D97-AF65-F5344CB8AC3E}">
        <p14:creationId xmlns:p14="http://schemas.microsoft.com/office/powerpoint/2010/main" val="1812204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789C-C933-BC01-C210-43D2F30F8287}"/>
              </a:ext>
            </a:extLst>
          </p:cNvPr>
          <p:cNvSpPr>
            <a:spLocks noGrp="1"/>
          </p:cNvSpPr>
          <p:nvPr>
            <p:ph type="title"/>
          </p:nvPr>
        </p:nvSpPr>
        <p:spPr/>
        <p:txBody>
          <a:bodyPr/>
          <a:lstStyle/>
          <a:p>
            <a:r>
              <a:rPr lang="en-US" dirty="0"/>
              <a:t>Unit Conversions Examples [Group Exercise]</a:t>
            </a:r>
          </a:p>
        </p:txBody>
      </p:sp>
      <p:sp>
        <p:nvSpPr>
          <p:cNvPr id="3" name="Text Placeholder 2">
            <a:extLst>
              <a:ext uri="{FF2B5EF4-FFF2-40B4-BE49-F238E27FC236}">
                <a16:creationId xmlns:a16="http://schemas.microsoft.com/office/drawing/2014/main" id="{92ABC5A2-0635-98DE-9FE7-F56563B1F6BA}"/>
              </a:ext>
            </a:extLst>
          </p:cNvPr>
          <p:cNvSpPr>
            <a:spLocks noGrp="1"/>
          </p:cNvSpPr>
          <p:nvPr>
            <p:ph type="body" idx="1"/>
          </p:nvPr>
        </p:nvSpPr>
        <p:spPr/>
        <p:txBody>
          <a:bodyPr/>
          <a:lstStyle/>
          <a:p>
            <a:pPr marL="114300" indent="0">
              <a:buNone/>
            </a:pPr>
            <a:r>
              <a:rPr lang="en-US" dirty="0">
                <a:latin typeface="Calibri" panose="020F0502020204030204" pitchFamily="34" charset="0"/>
                <a:ea typeface="Malgun Gothic" panose="020B0503020000020004" pitchFamily="34" charset="-127"/>
                <a:cs typeface="Times New Roman" panose="02020603050405020304" pitchFamily="18" charset="0"/>
              </a:rPr>
              <a:t>A light-year is a unit of measurement of </a:t>
            </a:r>
            <a:r>
              <a:rPr lang="en-US" i="1" dirty="0">
                <a:latin typeface="Calibri" panose="020F0502020204030204" pitchFamily="34" charset="0"/>
                <a:ea typeface="Malgun Gothic" panose="020B0503020000020004" pitchFamily="34" charset="-127"/>
                <a:cs typeface="Times New Roman" panose="02020603050405020304" pitchFamily="18" charset="0"/>
              </a:rPr>
              <a:t>distance </a:t>
            </a:r>
            <a:r>
              <a:rPr lang="en-US" dirty="0">
                <a:latin typeface="Calibri" panose="020F0502020204030204" pitchFamily="34" charset="0"/>
                <a:ea typeface="Malgun Gothic" panose="020B0503020000020004" pitchFamily="34" charset="-127"/>
                <a:cs typeface="Times New Roman" panose="02020603050405020304" pitchFamily="18" charset="0"/>
              </a:rPr>
              <a:t>that is equal to the amount of distance an object traveling at 3 x 10</a:t>
            </a:r>
            <a:r>
              <a:rPr lang="en-US" baseline="30000" dirty="0">
                <a:latin typeface="Calibri" panose="020F0502020204030204" pitchFamily="34" charset="0"/>
                <a:ea typeface="Malgun Gothic" panose="020B0503020000020004" pitchFamily="34" charset="-127"/>
                <a:cs typeface="Times New Roman" panose="02020603050405020304" pitchFamily="18" charset="0"/>
              </a:rPr>
              <a:t>8 </a:t>
            </a:r>
            <a:r>
              <a:rPr lang="en-US" dirty="0">
                <a:latin typeface="Calibri" panose="020F0502020204030204" pitchFamily="34" charset="0"/>
                <a:ea typeface="Malgun Gothic" panose="020B0503020000020004" pitchFamily="34" charset="-127"/>
                <a:cs typeface="Times New Roman" panose="02020603050405020304" pitchFamily="18" charset="0"/>
              </a:rPr>
              <a:t>m/s travels in 1 year worth of time.  To find this distance, you can multiply 1 year in seconds by the speed in m/s.  If 1 mile = 1609 m, how many miles is a distance of 40 light years?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90620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physics?</a:t>
            </a:r>
            <a:endParaRPr/>
          </a:p>
        </p:txBody>
      </p:sp>
      <p:sp>
        <p:nvSpPr>
          <p:cNvPr id="69" name="Google Shape;69;p14"/>
          <p:cNvSpPr txBox="1">
            <a:spLocks noGrp="1"/>
          </p:cNvSpPr>
          <p:nvPr>
            <p:ph type="body" idx="1"/>
          </p:nvPr>
        </p:nvSpPr>
        <p:spPr>
          <a:xfrm>
            <a:off x="311700" y="1225225"/>
            <a:ext cx="42603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Physics is the systematic, formalized, study of the natural world.</a:t>
            </a:r>
            <a:endParaRPr/>
          </a:p>
          <a:p>
            <a:pPr marL="0" lvl="0" indent="0" algn="l" rtl="0">
              <a:spcBef>
                <a:spcPts val="1600"/>
              </a:spcBef>
              <a:spcAft>
                <a:spcPts val="0"/>
              </a:spcAft>
              <a:buNone/>
            </a:pPr>
            <a:endParaRPr/>
          </a:p>
          <a:p>
            <a:pPr marL="0" lvl="0" indent="0" algn="l" rtl="0">
              <a:spcBef>
                <a:spcPts val="1600"/>
              </a:spcBef>
              <a:spcAft>
                <a:spcPts val="0"/>
              </a:spcAft>
              <a:buNone/>
            </a:pPr>
            <a:r>
              <a:rPr lang="en"/>
              <a:t>Specifically, it is formalized through the use of mathematical descriptions of the universe around us.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Measurement and comparison is </a:t>
            </a:r>
            <a:r>
              <a:rPr lang="en" i="1"/>
              <a:t>key</a:t>
            </a:r>
            <a:r>
              <a:rPr lang="en"/>
              <a:t>.</a:t>
            </a:r>
            <a:endParaRPr/>
          </a:p>
        </p:txBody>
      </p:sp>
      <p:pic>
        <p:nvPicPr>
          <p:cNvPr id="70" name="Google Shape;70;p14"/>
          <p:cNvPicPr preferRelativeResize="0"/>
          <p:nvPr/>
        </p:nvPicPr>
        <p:blipFill>
          <a:blip r:embed="rId3">
            <a:alphaModFix/>
          </a:blip>
          <a:stretch>
            <a:fillRect/>
          </a:stretch>
        </p:blipFill>
        <p:spPr>
          <a:xfrm>
            <a:off x="4653700" y="1180600"/>
            <a:ext cx="4403951" cy="3179750"/>
          </a:xfrm>
          <a:prstGeom prst="rect">
            <a:avLst/>
          </a:prstGeom>
          <a:noFill/>
          <a:ln>
            <a:noFill/>
          </a:ln>
        </p:spPr>
      </p:pic>
      <p:sp>
        <p:nvSpPr>
          <p:cNvPr id="71" name="Google Shape;71;p14"/>
          <p:cNvSpPr txBox="1">
            <a:spLocks noGrp="1"/>
          </p:cNvSpPr>
          <p:nvPr>
            <p:ph type="body" idx="1"/>
          </p:nvPr>
        </p:nvSpPr>
        <p:spPr>
          <a:xfrm>
            <a:off x="3491775" y="4695025"/>
            <a:ext cx="2388000" cy="57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PC: </a:t>
            </a:r>
            <a:r>
              <a:rPr lang="en" u="sng">
                <a:solidFill>
                  <a:schemeClr val="hlink"/>
                </a:solidFill>
                <a:hlinkClick r:id="rId4"/>
              </a:rPr>
              <a:t>wikipedia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789C-C933-BC01-C210-43D2F30F8287}"/>
              </a:ext>
            </a:extLst>
          </p:cNvPr>
          <p:cNvSpPr>
            <a:spLocks noGrp="1"/>
          </p:cNvSpPr>
          <p:nvPr>
            <p:ph type="title"/>
          </p:nvPr>
        </p:nvSpPr>
        <p:spPr/>
        <p:txBody>
          <a:bodyPr/>
          <a:lstStyle/>
          <a:p>
            <a:r>
              <a:rPr lang="en-US" dirty="0"/>
              <a:t>Unit Conversions Examples [Group Exercise]</a:t>
            </a:r>
          </a:p>
        </p:txBody>
      </p:sp>
      <p:sp>
        <p:nvSpPr>
          <p:cNvPr id="3" name="Text Placeholder 2">
            <a:extLst>
              <a:ext uri="{FF2B5EF4-FFF2-40B4-BE49-F238E27FC236}">
                <a16:creationId xmlns:a16="http://schemas.microsoft.com/office/drawing/2014/main" id="{92ABC5A2-0635-98DE-9FE7-F56563B1F6BA}"/>
              </a:ext>
            </a:extLst>
          </p:cNvPr>
          <p:cNvSpPr>
            <a:spLocks noGrp="1"/>
          </p:cNvSpPr>
          <p:nvPr>
            <p:ph type="body" idx="1"/>
          </p:nvPr>
        </p:nvSpPr>
        <p:spPr/>
        <p:txBody>
          <a:bodyPr/>
          <a:lstStyle/>
          <a:p>
            <a:pPr marL="114300" indent="0">
              <a:buNone/>
            </a:pPr>
            <a:r>
              <a:rPr lang="en-US" sz="1200" dirty="0">
                <a:latin typeface="Calibri" panose="020F0502020204030204" pitchFamily="34" charset="0"/>
                <a:ea typeface="Malgun Gothic" panose="020B0503020000020004" pitchFamily="34" charset="-127"/>
                <a:cs typeface="Times New Roman" panose="02020603050405020304" pitchFamily="18" charset="0"/>
              </a:rPr>
              <a:t>A light-year is a unit of measurement of </a:t>
            </a:r>
            <a:r>
              <a:rPr lang="en-US" sz="1200" i="1" dirty="0">
                <a:latin typeface="Calibri" panose="020F0502020204030204" pitchFamily="34" charset="0"/>
                <a:ea typeface="Malgun Gothic" panose="020B0503020000020004" pitchFamily="34" charset="-127"/>
                <a:cs typeface="Times New Roman" panose="02020603050405020304" pitchFamily="18" charset="0"/>
              </a:rPr>
              <a:t>distance </a:t>
            </a:r>
            <a:r>
              <a:rPr lang="en-US" sz="1200" dirty="0">
                <a:latin typeface="Calibri" panose="020F0502020204030204" pitchFamily="34" charset="0"/>
                <a:ea typeface="Malgun Gothic" panose="020B0503020000020004" pitchFamily="34" charset="-127"/>
                <a:cs typeface="Times New Roman" panose="02020603050405020304" pitchFamily="18" charset="0"/>
              </a:rPr>
              <a:t>that is equal to the amount of distance an object traveling at 3 x 10</a:t>
            </a:r>
            <a:r>
              <a:rPr lang="en-US" sz="1200" baseline="30000" dirty="0">
                <a:latin typeface="Calibri" panose="020F0502020204030204" pitchFamily="34" charset="0"/>
                <a:ea typeface="Malgun Gothic" panose="020B0503020000020004" pitchFamily="34" charset="-127"/>
                <a:cs typeface="Times New Roman" panose="02020603050405020304" pitchFamily="18" charset="0"/>
              </a:rPr>
              <a:t>8 </a:t>
            </a:r>
            <a:r>
              <a:rPr lang="en-US" sz="1200" dirty="0">
                <a:latin typeface="Calibri" panose="020F0502020204030204" pitchFamily="34" charset="0"/>
                <a:ea typeface="Malgun Gothic" panose="020B0503020000020004" pitchFamily="34" charset="-127"/>
                <a:cs typeface="Times New Roman" panose="02020603050405020304" pitchFamily="18" charset="0"/>
              </a:rPr>
              <a:t>m/s travels in 1 year worth of time.  To find this distance, you can multiply 1 year in seconds by the speed in m/s.  If 1 mile = 1609 m, how many miles is a distance of 40 light years?</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91789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5550"/>
            <a:ext cx="8520600" cy="13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How can we measure things?  </a:t>
            </a:r>
            <a:endParaRPr dirty="0"/>
          </a:p>
          <a:p>
            <a:pPr marL="0" lvl="0" indent="0" algn="l" rtl="0">
              <a:spcBef>
                <a:spcPts val="0"/>
              </a:spcBef>
              <a:spcAft>
                <a:spcPts val="0"/>
              </a:spcAft>
              <a:buNone/>
            </a:pPr>
            <a:r>
              <a:rPr lang="en" dirty="0"/>
              <a:t>Anthropic units:</a:t>
            </a:r>
            <a:endParaRPr dirty="0"/>
          </a:p>
        </p:txBody>
      </p:sp>
      <p:sp>
        <p:nvSpPr>
          <p:cNvPr id="77" name="Google Shape;77;p15"/>
          <p:cNvSpPr txBox="1">
            <a:spLocks noGrp="1"/>
          </p:cNvSpPr>
          <p:nvPr>
            <p:ph type="body" idx="1"/>
          </p:nvPr>
        </p:nvSpPr>
        <p:spPr>
          <a:xfrm>
            <a:off x="1502600" y="47465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PC: </a:t>
            </a:r>
            <a:r>
              <a:rPr lang="en" sz="1200" u="sng" dirty="0">
                <a:solidFill>
                  <a:schemeClr val="hlink"/>
                </a:solidFill>
                <a:hlinkClick r:id="rId3"/>
              </a:rPr>
              <a:t>wikimedia [1]</a:t>
            </a:r>
            <a:r>
              <a:rPr lang="en" sz="1200" dirty="0"/>
              <a:t> </a:t>
            </a:r>
            <a:r>
              <a:rPr lang="en" sz="1200" u="sng" dirty="0">
                <a:solidFill>
                  <a:schemeClr val="hlink"/>
                </a:solidFill>
                <a:hlinkClick r:id="rId4"/>
              </a:rPr>
              <a:t>[2]</a:t>
            </a:r>
            <a:r>
              <a:rPr lang="en" sz="1200" dirty="0"/>
              <a:t>                                           </a:t>
            </a:r>
            <a:r>
              <a:rPr lang="en" sz="1200" u="sng" dirty="0">
                <a:solidFill>
                  <a:schemeClr val="hlink"/>
                </a:solidFill>
                <a:hlinkClick r:id="rId5"/>
              </a:rPr>
              <a:t> [3]</a:t>
            </a:r>
            <a:endParaRPr sz="1200" dirty="0"/>
          </a:p>
        </p:txBody>
      </p:sp>
      <p:pic>
        <p:nvPicPr>
          <p:cNvPr id="78" name="Google Shape;78;p15"/>
          <p:cNvPicPr preferRelativeResize="0"/>
          <p:nvPr/>
        </p:nvPicPr>
        <p:blipFill>
          <a:blip r:embed="rId6">
            <a:alphaModFix/>
          </a:blip>
          <a:stretch>
            <a:fillRect/>
          </a:stretch>
        </p:blipFill>
        <p:spPr>
          <a:xfrm>
            <a:off x="133100" y="1273325"/>
            <a:ext cx="4336944" cy="3505400"/>
          </a:xfrm>
          <a:prstGeom prst="rect">
            <a:avLst/>
          </a:prstGeom>
          <a:noFill/>
          <a:ln>
            <a:noFill/>
          </a:ln>
        </p:spPr>
      </p:pic>
      <p:pic>
        <p:nvPicPr>
          <p:cNvPr id="79" name="Google Shape;79;p15"/>
          <p:cNvPicPr preferRelativeResize="0"/>
          <p:nvPr/>
        </p:nvPicPr>
        <p:blipFill>
          <a:blip r:embed="rId7">
            <a:alphaModFix/>
          </a:blip>
          <a:stretch>
            <a:fillRect/>
          </a:stretch>
        </p:blipFill>
        <p:spPr>
          <a:xfrm>
            <a:off x="4855550" y="2444950"/>
            <a:ext cx="1622125" cy="2160375"/>
          </a:xfrm>
          <a:prstGeom prst="rect">
            <a:avLst/>
          </a:prstGeom>
          <a:noFill/>
          <a:ln>
            <a:noFill/>
          </a:ln>
        </p:spPr>
      </p:pic>
      <p:sp>
        <p:nvSpPr>
          <p:cNvPr id="80" name="Google Shape;80;p15"/>
          <p:cNvSpPr txBox="1">
            <a:spLocks noGrp="1"/>
          </p:cNvSpPr>
          <p:nvPr>
            <p:ph type="body" idx="1"/>
          </p:nvPr>
        </p:nvSpPr>
        <p:spPr>
          <a:xfrm>
            <a:off x="4718850" y="779700"/>
            <a:ext cx="4081500" cy="70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While more “prone to error,” these anthropic measurements still allowed for burgeoning sciences, such as astronomy, particularly as they were ‘standardized’</a:t>
            </a:r>
            <a:endParaRPr dirty="0"/>
          </a:p>
        </p:txBody>
      </p:sp>
      <p:pic>
        <p:nvPicPr>
          <p:cNvPr id="81" name="Google Shape;81;p15"/>
          <p:cNvPicPr preferRelativeResize="0"/>
          <p:nvPr/>
        </p:nvPicPr>
        <p:blipFill rotWithShape="1">
          <a:blip r:embed="rId8">
            <a:alphaModFix/>
          </a:blip>
          <a:srcRect b="34452"/>
          <a:stretch/>
        </p:blipFill>
        <p:spPr>
          <a:xfrm>
            <a:off x="6863175" y="2483550"/>
            <a:ext cx="1821125" cy="2121775"/>
          </a:xfrm>
          <a:prstGeom prst="rect">
            <a:avLst/>
          </a:prstGeom>
          <a:noFill/>
          <a:ln>
            <a:noFill/>
          </a:ln>
        </p:spPr>
      </p:pic>
    </p:spTree>
    <p:extLst>
      <p:ext uri="{BB962C8B-B14F-4D97-AF65-F5344CB8AC3E}">
        <p14:creationId xmlns:p14="http://schemas.microsoft.com/office/powerpoint/2010/main" val="172210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 what did I mean by ‘prone to error’?  </a:t>
            </a:r>
            <a:endParaRPr dirty="0"/>
          </a:p>
        </p:txBody>
      </p:sp>
      <p:sp>
        <p:nvSpPr>
          <p:cNvPr id="87" name="Google Shape;87;p16"/>
          <p:cNvSpPr txBox="1">
            <a:spLocks noGrp="1"/>
          </p:cNvSpPr>
          <p:nvPr>
            <p:ph type="body" idx="1"/>
          </p:nvPr>
        </p:nvSpPr>
        <p:spPr>
          <a:xfrm>
            <a:off x="562750" y="1252725"/>
            <a:ext cx="4986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“span” was a unit of measurement defined by the length of ‘4’ on this diagram, and it is now treated as  a standard length of </a:t>
            </a:r>
            <a:endParaRPr dirty="0"/>
          </a:p>
          <a:p>
            <a:pPr marL="0" lvl="0" indent="0" algn="ctr" rtl="0">
              <a:spcBef>
                <a:spcPts val="1600"/>
              </a:spcBef>
              <a:spcAft>
                <a:spcPts val="0"/>
              </a:spcAft>
              <a:buNone/>
            </a:pPr>
            <a:r>
              <a:rPr lang="en" u="sng" dirty="0"/>
              <a:t>9 inches or 0.2286 m</a:t>
            </a:r>
            <a:endParaRPr u="sng" dirty="0"/>
          </a:p>
          <a:p>
            <a:pPr marL="0" lvl="0" indent="0" algn="l" rtl="0">
              <a:spcBef>
                <a:spcPts val="1600"/>
              </a:spcBef>
              <a:spcAft>
                <a:spcPts val="0"/>
              </a:spcAft>
              <a:buNone/>
            </a:pPr>
            <a:endParaRPr u="sng" dirty="0"/>
          </a:p>
          <a:p>
            <a:pPr marL="0" lvl="0" indent="0" algn="l" rtl="0">
              <a:spcBef>
                <a:spcPts val="1600"/>
              </a:spcBef>
              <a:spcAft>
                <a:spcPts val="1600"/>
              </a:spcAft>
              <a:buNone/>
            </a:pPr>
            <a:endParaRPr dirty="0"/>
          </a:p>
        </p:txBody>
      </p:sp>
      <p:pic>
        <p:nvPicPr>
          <p:cNvPr id="88" name="Google Shape;88;p16"/>
          <p:cNvPicPr preferRelativeResize="0"/>
          <p:nvPr/>
        </p:nvPicPr>
        <p:blipFill>
          <a:blip r:embed="rId3">
            <a:alphaModFix/>
          </a:blip>
          <a:stretch>
            <a:fillRect/>
          </a:stretch>
        </p:blipFill>
        <p:spPr>
          <a:xfrm>
            <a:off x="5783500" y="1317080"/>
            <a:ext cx="2657200" cy="3069050"/>
          </a:xfrm>
          <a:prstGeom prst="rect">
            <a:avLst/>
          </a:prstGeom>
          <a:noFill/>
          <a:ln>
            <a:noFill/>
          </a:ln>
        </p:spPr>
      </p:pic>
      <p:sp>
        <p:nvSpPr>
          <p:cNvPr id="89" name="Google Shape;89;p16"/>
          <p:cNvSpPr txBox="1">
            <a:spLocks noGrp="1"/>
          </p:cNvSpPr>
          <p:nvPr>
            <p:ph type="body" idx="1"/>
          </p:nvPr>
        </p:nvSpPr>
        <p:spPr>
          <a:xfrm>
            <a:off x="3652700" y="46113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PC: </a:t>
            </a:r>
            <a:r>
              <a:rPr lang="en" u="sng">
                <a:solidFill>
                  <a:schemeClr val="hlink"/>
                </a:solidFill>
                <a:hlinkClick r:id="rId4"/>
              </a:rPr>
              <a:t>wikipedia</a:t>
            </a:r>
            <a:endParaRPr/>
          </a:p>
        </p:txBody>
      </p:sp>
    </p:spTree>
    <p:extLst>
      <p:ext uri="{BB962C8B-B14F-4D97-AF65-F5344CB8AC3E}">
        <p14:creationId xmlns:p14="http://schemas.microsoft.com/office/powerpoint/2010/main" val="366100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Repeated Measurements</a:t>
            </a:r>
          </a:p>
        </p:txBody>
      </p:sp>
      <p:sp>
        <p:nvSpPr>
          <p:cNvPr id="91" name="Google Shape;91;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indent="0">
              <a:spcAft>
                <a:spcPts val="1600"/>
              </a:spcAft>
              <a:buNone/>
            </a:pPr>
            <a:r>
              <a:rPr lang="en-US" sz="1800" dirty="0"/>
              <a:t>In practice we often perform the same experiment more than once and then average it.  Each measurement might differ a little from the previous one (error). If we were to plot out the number of times a measurement </a:t>
            </a:r>
            <a:r>
              <a:rPr lang="en-US" dirty="0"/>
              <a:t>result is found on the y axis for a given measurement, we get a </a:t>
            </a:r>
            <a:r>
              <a:rPr lang="en-US" i="1" dirty="0"/>
              <a:t>distribution</a:t>
            </a:r>
            <a:r>
              <a:rPr lang="en-US" dirty="0"/>
              <a:t> of measurements.</a:t>
            </a:r>
          </a:p>
          <a:p>
            <a:pPr marL="0" indent="0">
              <a:spcAft>
                <a:spcPts val="1600"/>
              </a:spcAft>
              <a:buNone/>
            </a:pPr>
            <a:r>
              <a:rPr lang="en-US" dirty="0"/>
              <a:t> </a:t>
            </a:r>
            <a:r>
              <a:rPr lang="en" dirty="0"/>
              <a:t>For a “normal” aka Gaussian distribution:</a:t>
            </a:r>
            <a:endParaRPr dirty="0"/>
          </a:p>
        </p:txBody>
      </p:sp>
      <p:pic>
        <p:nvPicPr>
          <p:cNvPr id="92" name="Google Shape;92;p17"/>
          <p:cNvPicPr preferRelativeResize="0"/>
          <p:nvPr/>
        </p:nvPicPr>
        <p:blipFill>
          <a:blip r:embed="rId3">
            <a:alphaModFix/>
          </a:blip>
          <a:stretch>
            <a:fillRect/>
          </a:stretch>
        </p:blipFill>
        <p:spPr>
          <a:xfrm>
            <a:off x="4938889" y="2742100"/>
            <a:ext cx="3418302" cy="2085475"/>
          </a:xfrm>
          <a:prstGeom prst="rect">
            <a:avLst/>
          </a:prstGeom>
          <a:noFill/>
          <a:ln>
            <a:noFill/>
          </a:ln>
        </p:spPr>
      </p:pic>
    </p:spTree>
    <p:extLst>
      <p:ext uri="{BB962C8B-B14F-4D97-AF65-F5344CB8AC3E}">
        <p14:creationId xmlns:p14="http://schemas.microsoft.com/office/powerpoint/2010/main" val="388510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1 Standard Deviation</a:t>
            </a:r>
            <a:endParaRPr dirty="0"/>
          </a:p>
        </p:txBody>
      </p:sp>
      <p:sp>
        <p:nvSpPr>
          <p:cNvPr id="98" name="Google Shape;98;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1 standard deviation covers 68% of the area</a:t>
            </a:r>
            <a:endParaRPr/>
          </a:p>
        </p:txBody>
      </p:sp>
      <p:pic>
        <p:nvPicPr>
          <p:cNvPr id="99" name="Google Shape;99;p18"/>
          <p:cNvPicPr preferRelativeResize="0"/>
          <p:nvPr/>
        </p:nvPicPr>
        <p:blipFill>
          <a:blip r:embed="rId3">
            <a:alphaModFix/>
          </a:blip>
          <a:stretch>
            <a:fillRect/>
          </a:stretch>
        </p:blipFill>
        <p:spPr>
          <a:xfrm>
            <a:off x="2524125" y="1806713"/>
            <a:ext cx="4095750" cy="2562225"/>
          </a:xfrm>
          <a:prstGeom prst="rect">
            <a:avLst/>
          </a:prstGeom>
          <a:noFill/>
          <a:ln>
            <a:noFill/>
          </a:ln>
        </p:spPr>
      </p:pic>
    </p:spTree>
    <p:extLst>
      <p:ext uri="{BB962C8B-B14F-4D97-AF65-F5344CB8AC3E}">
        <p14:creationId xmlns:p14="http://schemas.microsoft.com/office/powerpoint/2010/main" val="429472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Standard Deviations</a:t>
            </a:r>
            <a:endParaRPr dirty="0"/>
          </a:p>
        </p:txBody>
      </p:sp>
      <p:sp>
        <p:nvSpPr>
          <p:cNvPr id="105" name="Google Shape;105;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2 standard deviation covers 95% of the area</a:t>
            </a:r>
            <a:endParaRPr/>
          </a:p>
        </p:txBody>
      </p:sp>
      <p:pic>
        <p:nvPicPr>
          <p:cNvPr id="106" name="Google Shape;106;p19"/>
          <p:cNvPicPr preferRelativeResize="0"/>
          <p:nvPr/>
        </p:nvPicPr>
        <p:blipFill>
          <a:blip r:embed="rId3">
            <a:alphaModFix/>
          </a:blip>
          <a:stretch>
            <a:fillRect/>
          </a:stretch>
        </p:blipFill>
        <p:spPr>
          <a:xfrm>
            <a:off x="2638425" y="1880275"/>
            <a:ext cx="3867150" cy="2552700"/>
          </a:xfrm>
          <a:prstGeom prst="rect">
            <a:avLst/>
          </a:prstGeom>
          <a:noFill/>
          <a:ln>
            <a:noFill/>
          </a:ln>
        </p:spPr>
      </p:pic>
    </p:spTree>
    <p:extLst>
      <p:ext uri="{BB962C8B-B14F-4D97-AF65-F5344CB8AC3E}">
        <p14:creationId xmlns:p14="http://schemas.microsoft.com/office/powerpoint/2010/main" val="5765582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8040095-716d-4e49-b783-b5f746eea8b3}" enabled="0" method="" siteId="{a8040095-716d-4e49-b783-b5f746eea8b3}" removed="1"/>
</clbl:labelList>
</file>

<file path=docProps/app.xml><?xml version="1.0" encoding="utf-8"?>
<Properties xmlns="http://schemas.openxmlformats.org/officeDocument/2006/extended-properties" xmlns:vt="http://schemas.openxmlformats.org/officeDocument/2006/docPropsVTypes">
  <TotalTime>3301</TotalTime>
  <Words>2319</Words>
  <Application>Microsoft Office PowerPoint</Application>
  <PresentationFormat>On-screen Show (16:9)</PresentationFormat>
  <Paragraphs>228</Paragraphs>
  <Slides>40</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Wingdings</vt:lpstr>
      <vt:lpstr>Times New Roman</vt:lpstr>
      <vt:lpstr>Cambria Math</vt:lpstr>
      <vt:lpstr>Arial</vt:lpstr>
      <vt:lpstr>Noto Sans Symbols</vt:lpstr>
      <vt:lpstr>Calibri</vt:lpstr>
      <vt:lpstr>Economica</vt:lpstr>
      <vt:lpstr>Open Sans</vt:lpstr>
      <vt:lpstr>Luxe</vt:lpstr>
      <vt:lpstr>Equation</vt:lpstr>
      <vt:lpstr>  Phys 217 Measurements  &amp; Units</vt:lpstr>
      <vt:lpstr>Chapter 1: “Units and Measurement”</vt:lpstr>
      <vt:lpstr>Learning Objectives</vt:lpstr>
      <vt:lpstr>What is physics?</vt:lpstr>
      <vt:lpstr> How can we measure things?   Anthropic units:</vt:lpstr>
      <vt:lpstr>So, what did I mean by ‘prone to error’?  </vt:lpstr>
      <vt:lpstr>Repeated Measurements</vt:lpstr>
      <vt:lpstr>1 Standard Deviation</vt:lpstr>
      <vt:lpstr>2 Standard Deviations</vt:lpstr>
      <vt:lpstr>3 Standard Deviations</vt:lpstr>
      <vt:lpstr>Ideal picture vs Reality</vt:lpstr>
      <vt:lpstr>Ideal picture vs Reality</vt:lpstr>
      <vt:lpstr>Back to hand spans…</vt:lpstr>
      <vt:lpstr>So, what did I mean by ‘prone to error’? </vt:lpstr>
      <vt:lpstr>Accuracy vs Precision</vt:lpstr>
      <vt:lpstr>Accuracy vs Precision</vt:lpstr>
      <vt:lpstr>Accuracy vs Precision</vt:lpstr>
      <vt:lpstr>Types of error &amp; Measurement</vt:lpstr>
      <vt:lpstr>Types of error &amp; Measurement</vt:lpstr>
      <vt:lpstr>So, what did I mean by ‘prone to error’? </vt:lpstr>
      <vt:lpstr>Quick Check 1.1</vt:lpstr>
      <vt:lpstr>Quantifying error, first steps</vt:lpstr>
      <vt:lpstr>Quantifying error, first steps</vt:lpstr>
      <vt:lpstr>Quantifying error, first steps</vt:lpstr>
      <vt:lpstr>Back to Measurements</vt:lpstr>
      <vt:lpstr>SI Unit System</vt:lpstr>
      <vt:lpstr>Need for Accuracy &amp; Precision</vt:lpstr>
      <vt:lpstr>From Standards To Universality</vt:lpstr>
      <vt:lpstr>Unit Consistency and Conversions</vt:lpstr>
      <vt:lpstr>Unit Conversions</vt:lpstr>
      <vt:lpstr>Quick Check 1.2</vt:lpstr>
      <vt:lpstr>A metric system: base 10 units</vt:lpstr>
      <vt:lpstr>Unit Prefixes and Scientific Notation</vt:lpstr>
      <vt:lpstr>Sig Figs</vt:lpstr>
      <vt:lpstr>Operations with Significant Figures</vt:lpstr>
      <vt:lpstr>Example  of multiplication with Constants</vt:lpstr>
      <vt:lpstr>Example  of addition</vt:lpstr>
      <vt:lpstr>Quick Check 1.3</vt:lpstr>
      <vt:lpstr>Unit Conversions Examples [Group Exercise]</vt:lpstr>
      <vt:lpstr>Unit Conversions Examples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211 Measurements  &amp; Units</dc:title>
  <dc:creator>oof</dc:creator>
  <cp:lastModifiedBy>Natale, Alexander</cp:lastModifiedBy>
  <cp:revision>6</cp:revision>
  <dcterms:modified xsi:type="dcterms:W3CDTF">2024-08-18T21:54:18Z</dcterms:modified>
</cp:coreProperties>
</file>