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8" r:id="rId2"/>
    <p:sldId id="335" r:id="rId3"/>
    <p:sldId id="256" r:id="rId4"/>
    <p:sldId id="346" r:id="rId5"/>
    <p:sldId id="259" r:id="rId6"/>
    <p:sldId id="348" r:id="rId7"/>
    <p:sldId id="322" r:id="rId8"/>
    <p:sldId id="261" r:id="rId9"/>
    <p:sldId id="294" r:id="rId10"/>
    <p:sldId id="338" r:id="rId11"/>
    <p:sldId id="350" r:id="rId12"/>
    <p:sldId id="313" r:id="rId13"/>
    <p:sldId id="321" r:id="rId14"/>
    <p:sldId id="323" r:id="rId15"/>
    <p:sldId id="324" r:id="rId16"/>
    <p:sldId id="264" r:id="rId17"/>
    <p:sldId id="265" r:id="rId18"/>
    <p:sldId id="316" r:id="rId19"/>
    <p:sldId id="300" r:id="rId20"/>
    <p:sldId id="328" r:id="rId21"/>
    <p:sldId id="301" r:id="rId22"/>
    <p:sldId id="305" r:id="rId23"/>
    <p:sldId id="306" r:id="rId24"/>
    <p:sldId id="266" r:id="rId25"/>
    <p:sldId id="330" r:id="rId26"/>
    <p:sldId id="339" r:id="rId27"/>
    <p:sldId id="341" r:id="rId28"/>
    <p:sldId id="351" r:id="rId29"/>
    <p:sldId id="343" r:id="rId30"/>
    <p:sldId id="344" r:id="rId31"/>
    <p:sldId id="318" r:id="rId32"/>
    <p:sldId id="345" r:id="rId33"/>
  </p:sldIdLst>
  <p:sldSz cx="9144000" cy="5143500" type="screen16x9"/>
  <p:notesSz cx="6858000" cy="9144000"/>
  <p:embeddedFontLst>
    <p:embeddedFont>
      <p:font typeface="Economica" panose="02000506040000020004" pitchFamily="2" charset="0"/>
      <p:regular r:id="rId35"/>
      <p:bold r:id="rId36"/>
      <p:italic r:id="rId37"/>
      <p:boldItalic r:id="rId38"/>
    </p:embeddedFont>
    <p:embeddedFont>
      <p:font typeface="Open Sans"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DEEEC7-11FA-4B0D-9612-E24162F07296}" v="6" dt="2025-08-18T03:33:50.572"/>
  </p1510:revLst>
</p1510:revInfo>
</file>

<file path=ppt/tableStyles.xml><?xml version="1.0" encoding="utf-8"?>
<a:tblStyleLst xmlns:a="http://schemas.openxmlformats.org/drawingml/2006/main" def="{DDD9B876-05AB-4100-B431-A97AFD85434B}">
  <a:tblStyle styleId="{DDD9B876-05AB-4100-B431-A97AFD85434B}"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CABBFB-8092-4504-988B-3710E19C5C3D}"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56" y="10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d616f433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d616f433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5585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1496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fafb1b0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fafb1b0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911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d7e72caa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d7e72caa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D83817DB-F19D-ABFD-E230-7ED312920E10}"/>
            </a:ext>
          </a:extLst>
        </p:cNvPr>
        <p:cNvGrpSpPr/>
        <p:nvPr/>
      </p:nvGrpSpPr>
      <p:grpSpPr>
        <a:xfrm>
          <a:off x="0" y="0"/>
          <a:ext cx="0" cy="0"/>
          <a:chOff x="0" y="0"/>
          <a:chExt cx="0" cy="0"/>
        </a:xfrm>
      </p:grpSpPr>
      <p:sp>
        <p:nvSpPr>
          <p:cNvPr id="59" name="Google Shape;59;p:notes">
            <a:extLst>
              <a:ext uri="{FF2B5EF4-FFF2-40B4-BE49-F238E27FC236}">
                <a16:creationId xmlns:a16="http://schemas.microsoft.com/office/drawing/2014/main" id="{3A3A6005-E2C8-B16D-B266-75E70893A4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a:extLst>
              <a:ext uri="{FF2B5EF4-FFF2-40B4-BE49-F238E27FC236}">
                <a16:creationId xmlns:a16="http://schemas.microsoft.com/office/drawing/2014/main" id="{8C70475E-A186-1E1B-096D-080DCC6BC0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6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d616f433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d616f433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d7e72caa1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d7e72caa1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31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d7e72caa1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d7e72caa1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41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7e72caa1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7e72caa1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108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d81ec6960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d81ec6960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d81ec6960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d81ec6960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1103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tale_Alexander@sac.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ac.edu/StudentServices/thrivecenter/Pages/default.aspx"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sac.edu/AcademicAffairs/DistanceEd/Pages/Student-ConferZoom-in-Canvas.aspx" TargetMode="External"/><Relationship Id="rId3" Type="http://schemas.openxmlformats.org/officeDocument/2006/relationships/hyperlink" Target="https://sac.edu/StudentServices/digital-dons/Pages/default.aspx" TargetMode="External"/><Relationship Id="rId7" Type="http://schemas.openxmlformats.org/officeDocument/2006/relationships/hyperlink" Target="https://sac.edu/selfservic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sac.edu/WebAdvisor" TargetMode="External"/><Relationship Id="rId5" Type="http://schemas.openxmlformats.org/officeDocument/2006/relationships/hyperlink" Target="https://sac.edu/StudentServices/AdmissionsRecords/Pages/Mobile-App.aspx" TargetMode="External"/><Relationship Id="rId10" Type="http://schemas.openxmlformats.org/officeDocument/2006/relationships/hyperlink" Target="https://foundationccc.org/CollegeBuys" TargetMode="External"/><Relationship Id="rId4" Type="http://schemas.openxmlformats.org/officeDocument/2006/relationships/hyperlink" Target="https://www.rsccd.edu/Departments/Information-Technology-Services/Pages/Student-Email-Cloud.aspx" TargetMode="External"/><Relationship Id="rId9" Type="http://schemas.openxmlformats.org/officeDocument/2006/relationships/hyperlink" Target="https://sac.edu/StudentServices/digital-dons/Pages/The-Student-Help-Desk.aspx"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sac.edu/AcademicProgs/HSS/LearningCenter/Pages/default.aspx" TargetMode="External"/><Relationship Id="rId2" Type="http://schemas.openxmlformats.org/officeDocument/2006/relationships/hyperlink" Target="https://sac.edu/AcademicProgs/Business/ACC/Pages/default.aspx" TargetMode="External"/><Relationship Id="rId1" Type="http://schemas.openxmlformats.org/officeDocument/2006/relationships/slideLayout" Target="../slideLayouts/slideLayout3.xml"/><Relationship Id="rId6" Type="http://schemas.openxmlformats.org/officeDocument/2006/relationships/hyperlink" Target="https://rsccd.instructure.com/courses/74058/pages/get-started-with-nettutor" TargetMode="External"/><Relationship Id="rId5" Type="http://schemas.openxmlformats.org/officeDocument/2006/relationships/hyperlink" Target="https://sac.edu/AcademicProgs/ScienceMathHealth/Biology/Pages/Biology-Study-Center.aspx" TargetMode="External"/><Relationship Id="rId4" Type="http://schemas.openxmlformats.org/officeDocument/2006/relationships/hyperlink" Target="http://sac.edu/AcademicProgs/ScienceMathHealth/MathCenter/Pages/default.aspx"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Welcome Physics 217!</a:t>
            </a:r>
            <a:endParaRPr dirty="0"/>
          </a:p>
        </p:txBody>
      </p:sp>
      <p:graphicFrame>
        <p:nvGraphicFramePr>
          <p:cNvPr id="77" name="Google Shape;77;p15"/>
          <p:cNvGraphicFramePr/>
          <p:nvPr>
            <p:extLst>
              <p:ext uri="{D42A27DB-BD31-4B8C-83A1-F6EECF244321}">
                <p14:modId xmlns:p14="http://schemas.microsoft.com/office/powerpoint/2010/main" val="237159372"/>
              </p:ext>
            </p:extLst>
          </p:nvPr>
        </p:nvGraphicFramePr>
        <p:xfrm>
          <a:off x="1609725" y="1805325"/>
          <a:ext cx="5924551" cy="1281684"/>
        </p:xfrm>
        <a:graphic>
          <a:graphicData uri="http://schemas.openxmlformats.org/drawingml/2006/table">
            <a:tbl>
              <a:tblPr>
                <a:noFill/>
                <a:tableStyleId>{DDD9B876-05AB-4100-B431-A97AFD85434B}</a:tableStyleId>
              </a:tblPr>
              <a:tblGrid>
                <a:gridCol w="1609725">
                  <a:extLst>
                    <a:ext uri="{9D8B030D-6E8A-4147-A177-3AD203B41FA5}">
                      <a16:colId xmlns:a16="http://schemas.microsoft.com/office/drawing/2014/main" val="20000"/>
                    </a:ext>
                  </a:extLst>
                </a:gridCol>
                <a:gridCol w="4314826">
                  <a:extLst>
                    <a:ext uri="{9D8B030D-6E8A-4147-A177-3AD203B41FA5}">
                      <a16:colId xmlns:a16="http://schemas.microsoft.com/office/drawing/2014/main" val="20001"/>
                    </a:ext>
                  </a:extLst>
                </a:gridCol>
              </a:tblGrid>
              <a:tr h="254000">
                <a:tc>
                  <a:txBody>
                    <a:bodyPr/>
                    <a:lstStyle/>
                    <a:p>
                      <a:pPr marL="0" lvl="0" indent="0" algn="ctr" rtl="0">
                        <a:lnSpc>
                          <a:spcPct val="115000"/>
                        </a:lnSpc>
                        <a:spcBef>
                          <a:spcPts val="0"/>
                        </a:spcBef>
                        <a:spcAft>
                          <a:spcPts val="0"/>
                        </a:spcAft>
                        <a:buNone/>
                      </a:pPr>
                      <a:r>
                        <a:rPr lang="en" sz="1200" dirty="0">
                          <a:latin typeface="Times New Roman"/>
                          <a:ea typeface="Times New Roman"/>
                          <a:cs typeface="Times New Roman"/>
                          <a:sym typeface="Times New Roman"/>
                        </a:rPr>
                        <a:t>Lecture Instructor:</a:t>
                      </a:r>
                      <a:endParaRPr sz="1200" dirty="0">
                        <a:latin typeface="Times New Roman"/>
                        <a:ea typeface="Times New Roman"/>
                        <a:cs typeface="Times New Roman"/>
                        <a:sym typeface="Times New Roman"/>
                      </a:endParaRPr>
                    </a:p>
                  </a:txBody>
                  <a:tcPr marL="63500" marR="63500" marT="63500" marB="63500" anchor="ctr"/>
                </a:tc>
                <a:tc>
                  <a:txBody>
                    <a:bodyPr/>
                    <a:lstStyle/>
                    <a:p>
                      <a:pPr marL="0" lvl="0" indent="0" algn="ctr" rtl="0">
                        <a:lnSpc>
                          <a:spcPct val="115000"/>
                        </a:lnSpc>
                        <a:spcBef>
                          <a:spcPts val="0"/>
                        </a:spcBef>
                        <a:spcAft>
                          <a:spcPts val="0"/>
                        </a:spcAft>
                        <a:buNone/>
                      </a:pPr>
                      <a:r>
                        <a:rPr lang="en" sz="1200" dirty="0">
                          <a:latin typeface="Times New Roman"/>
                          <a:ea typeface="Times New Roman"/>
                          <a:cs typeface="Times New Roman"/>
                          <a:sym typeface="Times New Roman"/>
                        </a:rPr>
                        <a:t>Dr. Alexander Natale</a:t>
                      </a:r>
                      <a:endParaRPr sz="1200" dirty="0">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0"/>
                  </a:ext>
                </a:extLst>
              </a:tr>
              <a:tr h="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Email:</a:t>
                      </a:r>
                      <a:endParaRPr sz="1200">
                        <a:latin typeface="Times New Roman"/>
                        <a:ea typeface="Times New Roman"/>
                        <a:cs typeface="Times New Roman"/>
                        <a:sym typeface="Times New Roman"/>
                      </a:endParaRPr>
                    </a:p>
                  </a:txBody>
                  <a:tcPr marL="63500" marR="63500" marT="63500" marB="63500" anchor="ctr"/>
                </a:tc>
                <a:tc>
                  <a:txBody>
                    <a:bodyPr/>
                    <a:lstStyle/>
                    <a:p>
                      <a:pPr marL="0" lvl="0" indent="0" algn="ctr" rtl="0">
                        <a:spcBef>
                          <a:spcPts val="0"/>
                        </a:spcBef>
                        <a:spcAft>
                          <a:spcPts val="0"/>
                        </a:spcAft>
                        <a:buNone/>
                      </a:pPr>
                      <a:r>
                        <a:rPr lang="en" sz="1200" u="sng" dirty="0">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Natale_Alexander@sac.edu</a:t>
                      </a:r>
                      <a:endParaRPr sz="1200" dirty="0">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1"/>
                  </a:ext>
                </a:extLst>
              </a:tr>
              <a:tr h="0">
                <a:tc>
                  <a:txBody>
                    <a:bodyPr/>
                    <a:lstStyle/>
                    <a:p>
                      <a:pPr marL="0" lvl="0" indent="0" algn="ctr" rtl="0">
                        <a:lnSpc>
                          <a:spcPct val="115000"/>
                        </a:lnSpc>
                        <a:spcBef>
                          <a:spcPts val="0"/>
                        </a:spcBef>
                        <a:spcAft>
                          <a:spcPts val="0"/>
                        </a:spcAft>
                        <a:buNone/>
                      </a:pPr>
                      <a:r>
                        <a:rPr lang="en" sz="1200">
                          <a:latin typeface="Times New Roman"/>
                          <a:ea typeface="Times New Roman"/>
                          <a:cs typeface="Times New Roman"/>
                          <a:sym typeface="Times New Roman"/>
                        </a:rPr>
                        <a:t>Lecture:</a:t>
                      </a:r>
                      <a:endParaRPr sz="1200">
                        <a:latin typeface="Times New Roman"/>
                        <a:ea typeface="Times New Roman"/>
                        <a:cs typeface="Times New Roman"/>
                        <a:sym typeface="Times New Roman"/>
                      </a:endParaRPr>
                    </a:p>
                  </a:txBody>
                  <a:tcPr marL="63500" marR="63500" marT="63500" marB="63500" anchor="ctr"/>
                </a:tc>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Monday/Wednesday 8:30 AM - 9:55 AM </a:t>
                      </a:r>
                      <a:r>
                        <a:rPr lang="en" sz="1200" b="0" dirty="0">
                          <a:latin typeface="Times New Roman"/>
                          <a:ea typeface="Times New Roman"/>
                          <a:cs typeface="Times New Roman"/>
                          <a:sym typeface="Times New Roman"/>
                        </a:rPr>
                        <a:t>SC-113-1/2</a:t>
                      </a:r>
                      <a:endParaRPr sz="1200" dirty="0">
                        <a:latin typeface="Times New Roman"/>
                        <a:ea typeface="Times New Roman"/>
                        <a:cs typeface="Times New Roman"/>
                        <a:sym typeface="Times New Roman"/>
                      </a:endParaRPr>
                    </a:p>
                  </a:txBody>
                  <a:tcPr marL="63500" marR="63500" marT="63500" marB="63500" anchor="ctr"/>
                </a:tc>
                <a:extLst>
                  <a:ext uri="{0D108BD9-81ED-4DB2-BD59-A6C34878D82A}">
                    <a16:rowId xmlns:a16="http://schemas.microsoft.com/office/drawing/2014/main" val="10002"/>
                  </a:ext>
                </a:extLst>
              </a:tr>
              <a:tr h="160211">
                <a:tc>
                  <a:txBody>
                    <a:bodyPr/>
                    <a:lstStyle/>
                    <a:p>
                      <a:pPr marL="0" lvl="0" indent="0" algn="ctr" rtl="0">
                        <a:lnSpc>
                          <a:spcPct val="115000"/>
                        </a:lnSpc>
                        <a:spcBef>
                          <a:spcPts val="0"/>
                        </a:spcBef>
                        <a:spcAft>
                          <a:spcPts val="0"/>
                        </a:spcAft>
                        <a:buNone/>
                      </a:pPr>
                      <a:r>
                        <a:rPr lang="en" sz="1200" dirty="0">
                          <a:latin typeface="Times New Roman"/>
                          <a:ea typeface="Times New Roman"/>
                          <a:cs typeface="Times New Roman"/>
                          <a:sym typeface="Times New Roman"/>
                        </a:rPr>
                        <a:t>Lab (65992):</a:t>
                      </a:r>
                      <a:endParaRPr sz="1200" dirty="0">
                        <a:latin typeface="Times New Roman"/>
                        <a:ea typeface="Times New Roman"/>
                        <a:cs typeface="Times New Roman"/>
                        <a:sym typeface="Times New Roman"/>
                      </a:endParaRPr>
                    </a:p>
                  </a:txBody>
                  <a:tcPr marL="63500" marR="63500" marT="63500" marB="63500" anchor="ctr"/>
                </a:tc>
                <a:tc>
                  <a:txBody>
                    <a:bodyPr/>
                    <a:lstStyle/>
                    <a:p>
                      <a:pPr marL="0" lvl="0" indent="0" algn="ctr" rtl="0">
                        <a:spcBef>
                          <a:spcPts val="0"/>
                        </a:spcBef>
                        <a:spcAft>
                          <a:spcPts val="0"/>
                        </a:spcAft>
                        <a:buNone/>
                      </a:pPr>
                      <a:r>
                        <a:rPr lang="en" sz="1200" b="1" dirty="0">
                          <a:latin typeface="Times New Roman"/>
                          <a:ea typeface="Times New Roman"/>
                          <a:cs typeface="Times New Roman"/>
                          <a:sym typeface="Times New Roman"/>
                        </a:rPr>
                        <a:t>Monday 10:05 AM - 1:05 PM  </a:t>
                      </a:r>
                      <a:r>
                        <a:rPr lang="en" sz="1200" b="0" dirty="0">
                          <a:latin typeface="Times New Roman"/>
                          <a:ea typeface="Times New Roman"/>
                          <a:cs typeface="Times New Roman"/>
                          <a:sym typeface="Times New Roman"/>
                        </a:rPr>
                        <a:t>SC-312</a:t>
                      </a:r>
                    </a:p>
                  </a:txBody>
                  <a:tcPr marL="63500" marR="63500" marT="63500" marB="63500" anchor="ctr"/>
                </a:tc>
                <a:extLst>
                  <a:ext uri="{0D108BD9-81ED-4DB2-BD59-A6C34878D82A}">
                    <a16:rowId xmlns:a16="http://schemas.microsoft.com/office/drawing/2014/main" val="10003"/>
                  </a:ext>
                </a:extLst>
              </a:tr>
            </a:tbl>
          </a:graphicData>
        </a:graphic>
      </p:graphicFrame>
      <p:sp>
        <p:nvSpPr>
          <p:cNvPr id="78" name="Google Shape;78;p15"/>
          <p:cNvSpPr txBox="1"/>
          <p:nvPr/>
        </p:nvSpPr>
        <p:spPr>
          <a:xfrm>
            <a:off x="2482216" y="3854406"/>
            <a:ext cx="4655711" cy="3000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800"/>
              </a:spcBef>
              <a:spcAft>
                <a:spcPts val="600"/>
              </a:spcAft>
              <a:buNone/>
            </a:pPr>
            <a:r>
              <a:rPr lang="en" sz="1200" dirty="0">
                <a:solidFill>
                  <a:schemeClr val="dk1"/>
                </a:solidFill>
                <a:latin typeface="Times New Roman"/>
                <a:ea typeface="Times New Roman"/>
                <a:cs typeface="Times New Roman"/>
                <a:sym typeface="Times New Roman"/>
              </a:rPr>
              <a:t>Prerequisites:</a:t>
            </a:r>
            <a:r>
              <a:rPr lang="en" sz="1600" dirty="0">
                <a:solidFill>
                  <a:schemeClr val="dk1"/>
                </a:solidFill>
                <a:latin typeface="Times New Roman"/>
                <a:ea typeface="Times New Roman"/>
                <a:cs typeface="Times New Roman"/>
                <a:sym typeface="Times New Roman"/>
              </a:rPr>
              <a:t> Math 180/Math 180H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Expectations</a:t>
            </a:r>
            <a:endParaRPr/>
          </a:p>
        </p:txBody>
      </p:sp>
      <p:sp>
        <p:nvSpPr>
          <p:cNvPr id="108" name="Google Shape;108;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0">
              <a:lnSpc>
                <a:spcPct val="107000"/>
              </a:lnSpc>
              <a:spcAft>
                <a:spcPts val="800"/>
              </a:spcAft>
            </a:pPr>
            <a:r>
              <a:rPr lang="en-US" sz="1050">
                <a:latin typeface="+mn-lt"/>
                <a:ea typeface="Times New Roman"/>
                <a:cs typeface="Times New Roman"/>
                <a:sym typeface="Times New Roman"/>
              </a:rPr>
              <a:t>Active engagement: Participate in discussions and activities, come prepared, and follow the student conduct and online etiquette guidelines.</a:t>
            </a:r>
          </a:p>
          <a:p>
            <a:pPr marL="0" marR="0">
              <a:lnSpc>
                <a:spcPct val="107000"/>
              </a:lnSpc>
              <a:spcAft>
                <a:spcPts val="800"/>
              </a:spcAft>
            </a:pPr>
            <a:r>
              <a:rPr lang="en-US" sz="1050">
                <a:latin typeface="+mn-lt"/>
                <a:ea typeface="Times New Roman"/>
                <a:cs typeface="Times New Roman"/>
                <a:sym typeface="Times New Roman"/>
              </a:rPr>
              <a:t>Seek support when needed: Contact the instructor promptly if you’re struggling with coursework or need to miss class.</a:t>
            </a:r>
          </a:p>
          <a:p>
            <a:pPr marL="0" marR="0">
              <a:lnSpc>
                <a:spcPct val="107000"/>
              </a:lnSpc>
              <a:spcAft>
                <a:spcPts val="800"/>
              </a:spcAft>
            </a:pPr>
            <a:r>
              <a:rPr lang="en-US" sz="1000">
                <a:latin typeface="+mn-lt"/>
                <a:ea typeface="Times New Roman"/>
                <a:cs typeface="Times New Roman"/>
                <a:sym typeface="Times New Roman"/>
              </a:rPr>
              <a:t>Something is better than nothing; if you’re running into issues please describe your problem, talk to me, and turn in whatever it is you have. </a:t>
            </a:r>
            <a:r>
              <a:rPr lang="en-US" sz="1000" b="1">
                <a:latin typeface="+mn-lt"/>
                <a:ea typeface="Times New Roman"/>
                <a:cs typeface="Times New Roman"/>
                <a:sym typeface="Times New Roman"/>
              </a:rPr>
              <a:t>Assignments turned in more than one week late without prior notice will receive the minimum score.</a:t>
            </a:r>
          </a:p>
          <a:p>
            <a:pPr marL="0" marR="0">
              <a:lnSpc>
                <a:spcPct val="107000"/>
              </a:lnSpc>
              <a:spcAft>
                <a:spcPts val="800"/>
              </a:spcAft>
            </a:pPr>
            <a:r>
              <a:rPr lang="en-US" sz="1050">
                <a:latin typeface="+mn-lt"/>
                <a:ea typeface="Times New Roman"/>
                <a:cs typeface="Times New Roman"/>
                <a:sym typeface="Times New Roman"/>
              </a:rPr>
              <a:t>Electronic devices are allowed during lectures and lab as long as they are used in the interests of class work and are </a:t>
            </a:r>
            <a:r>
              <a:rPr lang="en-US" sz="1050" b="1">
                <a:latin typeface="+mn-lt"/>
                <a:ea typeface="Times New Roman"/>
                <a:cs typeface="Times New Roman"/>
                <a:sym typeface="Times New Roman"/>
              </a:rPr>
              <a:t>not a distraction</a:t>
            </a:r>
            <a:r>
              <a:rPr lang="en-US" sz="1050">
                <a:latin typeface="+mn-lt"/>
                <a:ea typeface="Times New Roman"/>
                <a:cs typeface="Times New Roman"/>
                <a:sym typeface="Times New Roman"/>
              </a:rPr>
              <a:t> (</a:t>
            </a:r>
            <a:r>
              <a:rPr lang="en-US" sz="1050" i="1">
                <a:latin typeface="+mn-lt"/>
                <a:ea typeface="Times New Roman"/>
                <a:cs typeface="Times New Roman"/>
                <a:sym typeface="Times New Roman"/>
              </a:rPr>
              <a:t>no recordings are allowed during class without my prior written consent</a:t>
            </a:r>
            <a:r>
              <a:rPr lang="en-US" sz="1050">
                <a:latin typeface="+mn-lt"/>
                <a:ea typeface="Times New Roman"/>
                <a:cs typeface="Times New Roman"/>
                <a:sym typeface="Times New Roman"/>
              </a:rPr>
              <a:t>).  On quizzes and exams,</a:t>
            </a:r>
          </a:p>
          <a:p>
            <a:pPr marL="0" marR="0">
              <a:lnSpc>
                <a:spcPct val="107000"/>
              </a:lnSpc>
              <a:spcAft>
                <a:spcPts val="800"/>
              </a:spcAft>
            </a:pPr>
            <a:r>
              <a:rPr lang="en-US" sz="1050">
                <a:latin typeface="+mn-lt"/>
                <a:ea typeface="Times New Roman"/>
                <a:cs typeface="Times New Roman"/>
                <a:sym typeface="Times New Roman"/>
              </a:rPr>
              <a:t>Only a scientific, or graphing calculator will be allowed during quizzes or exams.  </a:t>
            </a:r>
            <a:r>
              <a:rPr lang="en-US" sz="1050" b="1">
                <a:latin typeface="+mn-lt"/>
                <a:ea typeface="Times New Roman"/>
                <a:cs typeface="Times New Roman"/>
                <a:sym typeface="Times New Roman"/>
              </a:rPr>
              <a:t>No other electronics are allowed during quizzes or exams.</a:t>
            </a:r>
          </a:p>
          <a:p>
            <a:pPr marL="0">
              <a:lnSpc>
                <a:spcPct val="107000"/>
              </a:lnSpc>
              <a:spcAft>
                <a:spcPts val="800"/>
              </a:spcAft>
            </a:pPr>
            <a:r>
              <a:rPr lang="en-US" sz="1050" b="1">
                <a:latin typeface="+mn-lt"/>
              </a:rPr>
              <a:t>Use with caution AI:</a:t>
            </a:r>
            <a:r>
              <a:rPr lang="en-US" sz="1050">
                <a:latin typeface="+mn-lt"/>
              </a:rPr>
              <a:t> Be aware of potential pitfalls when using these tools, as professors may employ adversarial prompting techniques to challenge their use. Not allowed for quizzes or exams.</a:t>
            </a:r>
            <a:endParaRPr lang="en-US" sz="1050" b="1">
              <a:latin typeface="+mn-lt"/>
              <a:ea typeface="Times New Roman"/>
              <a:cs typeface="Times New Roman"/>
              <a:sym typeface="Times New Roman"/>
            </a:endParaRPr>
          </a:p>
          <a:p>
            <a:pPr marL="0" marR="0">
              <a:lnSpc>
                <a:spcPct val="107000"/>
              </a:lnSpc>
              <a:spcAft>
                <a:spcPts val="800"/>
              </a:spcAft>
            </a:pPr>
            <a:r>
              <a:rPr lang="en-US" sz="1050">
                <a:latin typeface="+mn-lt"/>
                <a:ea typeface="Times New Roman"/>
                <a:cs typeface="Times New Roman"/>
                <a:sym typeface="Times New Roman"/>
              </a:rPr>
              <a:t>The classroom is a limited access space, only students enrolled at Santa Ana College, or on the waitlist, may be in the classroom.</a:t>
            </a:r>
          </a:p>
          <a:p>
            <a:pPr marL="0" marR="0">
              <a:lnSpc>
                <a:spcPct val="107000"/>
              </a:lnSpc>
              <a:spcAft>
                <a:spcPts val="800"/>
              </a:spcAft>
            </a:pPr>
            <a:r>
              <a:rPr lang="en-US" sz="1050">
                <a:latin typeface="+mn-lt"/>
                <a:ea typeface="Times New Roman"/>
                <a:cs typeface="Times New Roman"/>
                <a:sym typeface="Times New Roman"/>
              </a:rPr>
              <a:t>If you decide to drop the class, </a:t>
            </a:r>
            <a:r>
              <a:rPr lang="en-US" sz="1050" b="1">
                <a:latin typeface="+mn-lt"/>
                <a:ea typeface="Times New Roman"/>
                <a:cs typeface="Times New Roman"/>
                <a:sym typeface="Times New Roman"/>
              </a:rPr>
              <a:t>you are expected to be aware of the drop date and are responsible to electronically withdraw yourself from the course.  </a:t>
            </a:r>
          </a:p>
          <a:p>
            <a:pPr marL="0" marR="0">
              <a:lnSpc>
                <a:spcPct val="107000"/>
              </a:lnSpc>
              <a:spcAft>
                <a:spcPts val="800"/>
              </a:spcAft>
            </a:pPr>
            <a:r>
              <a:rPr lang="en-US" sz="1050">
                <a:latin typeface="+mn-lt"/>
                <a:ea typeface="Times New Roman"/>
                <a:cs typeface="Times New Roman"/>
                <a:sym typeface="Times New Roman"/>
              </a:rPr>
              <a:t>If you are not participating, or not showing up, I will reach out to you; if I do not hear from you, </a:t>
            </a:r>
            <a:r>
              <a:rPr lang="en-US" sz="1050" b="1" i="1">
                <a:latin typeface="+mn-lt"/>
                <a:ea typeface="Times New Roman"/>
                <a:cs typeface="Times New Roman"/>
                <a:sym typeface="Times New Roman"/>
              </a:rPr>
              <a:t>you may be dropped before the census date.</a:t>
            </a:r>
          </a:p>
          <a:p>
            <a:pPr marL="0" marR="0">
              <a:lnSpc>
                <a:spcPct val="107000"/>
              </a:lnSpc>
              <a:spcAft>
                <a:spcPts val="800"/>
              </a:spcAft>
            </a:pPr>
            <a:endParaRPr lang="en-US" sz="1050" b="1" i="1">
              <a:latin typeface="+mn-lt"/>
              <a:ea typeface="Times New Roman"/>
              <a:cs typeface="Times New Roman"/>
              <a:sym typeface="Times New Roman"/>
            </a:endParaRPr>
          </a:p>
        </p:txBody>
      </p:sp>
    </p:spTree>
    <p:extLst>
      <p:ext uri="{BB962C8B-B14F-4D97-AF65-F5344CB8AC3E}">
        <p14:creationId xmlns:p14="http://schemas.microsoft.com/office/powerpoint/2010/main" val="16545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F47B-74E6-4BF9-8771-D3A9622A2F65}"/>
              </a:ext>
            </a:extLst>
          </p:cNvPr>
          <p:cNvSpPr>
            <a:spLocks noGrp="1"/>
          </p:cNvSpPr>
          <p:nvPr>
            <p:ph type="title"/>
          </p:nvPr>
        </p:nvSpPr>
        <p:spPr/>
        <p:txBody>
          <a:bodyPr/>
          <a:lstStyle/>
          <a:p>
            <a:r>
              <a:rPr lang="en-US"/>
              <a:t>Attendance</a:t>
            </a:r>
          </a:p>
        </p:txBody>
      </p:sp>
      <p:sp>
        <p:nvSpPr>
          <p:cNvPr id="3" name="Text Placeholder 2">
            <a:extLst>
              <a:ext uri="{FF2B5EF4-FFF2-40B4-BE49-F238E27FC236}">
                <a16:creationId xmlns:a16="http://schemas.microsoft.com/office/drawing/2014/main" id="{F1F36EDD-F073-4637-B46F-C864CE4BC2EA}"/>
              </a:ext>
            </a:extLst>
          </p:cNvPr>
          <p:cNvSpPr>
            <a:spLocks noGrp="1"/>
          </p:cNvSpPr>
          <p:nvPr>
            <p:ph type="body" idx="1"/>
          </p:nvPr>
        </p:nvSpPr>
        <p:spPr/>
        <p:txBody>
          <a:bodyPr/>
          <a:lstStyle/>
          <a:p>
            <a:pPr marL="0" indent="0">
              <a:buNone/>
            </a:pPr>
            <a:r>
              <a:rPr lang="en-US" dirty="0"/>
              <a:t>For the first two weeks of class, attendance is </a:t>
            </a:r>
            <a:r>
              <a:rPr lang="en-US" b="1" dirty="0"/>
              <a:t>critical</a:t>
            </a:r>
            <a:r>
              <a:rPr lang="en-US" dirty="0"/>
              <a:t>.</a:t>
            </a:r>
            <a:br>
              <a:rPr lang="en-US" dirty="0"/>
            </a:br>
            <a:endParaRPr lang="en-US" dirty="0"/>
          </a:p>
          <a:p>
            <a:pPr marL="285750" indent="-285750"/>
            <a:r>
              <a:rPr lang="en-US" dirty="0"/>
              <a:t>If you do not attend a class in this time, and you did not contact me, I will reach out.  </a:t>
            </a:r>
          </a:p>
          <a:p>
            <a:pPr marL="285750" indent="-285750"/>
            <a:r>
              <a:rPr lang="en-US" dirty="0"/>
              <a:t>If I do not hear back from you in a timely manner, you may be dropped.  </a:t>
            </a:r>
          </a:p>
          <a:p>
            <a:pPr marL="285750" indent="-285750"/>
            <a:r>
              <a:rPr lang="en-US" dirty="0"/>
              <a:t>If you miss two lectures or two labs in the first four weeks of class, and I have not heard from you, you will be dropped.</a:t>
            </a:r>
          </a:p>
          <a:p>
            <a:pPr marL="0" indent="0">
              <a:buNone/>
            </a:pPr>
            <a:endParaRPr lang="en-US" dirty="0"/>
          </a:p>
          <a:p>
            <a:pPr marL="0" indent="0">
              <a:buNone/>
            </a:pPr>
            <a:r>
              <a:rPr lang="en-US" dirty="0"/>
              <a:t>I will continue to take attendance throughout the semester, but after week 4, I will only reach out to you if you’re falling behind and not attending lecture.  </a:t>
            </a:r>
          </a:p>
          <a:p>
            <a:pPr marL="0" indent="0">
              <a:buNone/>
            </a:pPr>
            <a:r>
              <a:rPr lang="en-US" b="1" dirty="0">
                <a:highlight>
                  <a:srgbClr val="FFFF00"/>
                </a:highlight>
              </a:rPr>
              <a:t>Lab attendance will be </a:t>
            </a:r>
            <a:r>
              <a:rPr lang="en-US" b="1" i="1" dirty="0">
                <a:highlight>
                  <a:srgbClr val="FFFF00"/>
                </a:highlight>
              </a:rPr>
              <a:t>required </a:t>
            </a:r>
            <a:r>
              <a:rPr lang="en-US" b="1" dirty="0">
                <a:highlight>
                  <a:srgbClr val="FFFF00"/>
                </a:highlight>
              </a:rPr>
              <a:t>for the entire semester.</a:t>
            </a:r>
            <a:br>
              <a:rPr lang="en-US" dirty="0"/>
            </a:br>
            <a:endParaRPr lang="en-US" dirty="0"/>
          </a:p>
        </p:txBody>
      </p:sp>
    </p:spTree>
    <p:extLst>
      <p:ext uri="{BB962C8B-B14F-4D97-AF65-F5344CB8AC3E}">
        <p14:creationId xmlns:p14="http://schemas.microsoft.com/office/powerpoint/2010/main" val="252884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2FFB-8AE3-3536-6BF3-B7E31DFB7AD6}"/>
              </a:ext>
            </a:extLst>
          </p:cNvPr>
          <p:cNvSpPr>
            <a:spLocks noGrp="1"/>
          </p:cNvSpPr>
          <p:nvPr>
            <p:ph type="title"/>
          </p:nvPr>
        </p:nvSpPr>
        <p:spPr/>
        <p:txBody>
          <a:bodyPr/>
          <a:lstStyle/>
          <a:p>
            <a:r>
              <a:rPr lang="en-US"/>
              <a:t>Clickers</a:t>
            </a:r>
          </a:p>
        </p:txBody>
      </p:sp>
      <p:sp>
        <p:nvSpPr>
          <p:cNvPr id="3" name="Text Placeholder 2">
            <a:extLst>
              <a:ext uri="{FF2B5EF4-FFF2-40B4-BE49-F238E27FC236}">
                <a16:creationId xmlns:a16="http://schemas.microsoft.com/office/drawing/2014/main" id="{921D0AD1-3E76-A413-4F48-83932D7472FD}"/>
              </a:ext>
            </a:extLst>
          </p:cNvPr>
          <p:cNvSpPr>
            <a:spLocks noGrp="1"/>
          </p:cNvSpPr>
          <p:nvPr>
            <p:ph type="body" idx="1"/>
          </p:nvPr>
        </p:nvSpPr>
        <p:spPr>
          <a:xfrm>
            <a:off x="311701" y="1225225"/>
            <a:ext cx="2952972" cy="3354000"/>
          </a:xfrm>
        </p:spPr>
        <p:txBody>
          <a:bodyPr/>
          <a:lstStyle/>
          <a:p>
            <a:r>
              <a:rPr lang="en-US"/>
              <a:t>We will be using these handouts as clickers:</a:t>
            </a:r>
          </a:p>
          <a:p>
            <a:pPr marL="114300" indent="0">
              <a:buNone/>
            </a:pPr>
            <a:endParaRPr lang="en-US"/>
          </a:p>
        </p:txBody>
      </p:sp>
      <p:pic>
        <p:nvPicPr>
          <p:cNvPr id="6" name="Picture 5">
            <a:extLst>
              <a:ext uri="{FF2B5EF4-FFF2-40B4-BE49-F238E27FC236}">
                <a16:creationId xmlns:a16="http://schemas.microsoft.com/office/drawing/2014/main" id="{B2AD8B76-4604-BFB6-3EA3-E792B8C10FE4}"/>
              </a:ext>
            </a:extLst>
          </p:cNvPr>
          <p:cNvPicPr>
            <a:picLocks noChangeAspect="1"/>
          </p:cNvPicPr>
          <p:nvPr/>
        </p:nvPicPr>
        <p:blipFill>
          <a:blip r:embed="rId2"/>
          <a:stretch>
            <a:fillRect/>
          </a:stretch>
        </p:blipFill>
        <p:spPr>
          <a:xfrm>
            <a:off x="3264672" y="109537"/>
            <a:ext cx="4270332" cy="4321083"/>
          </a:xfrm>
          <a:prstGeom prst="rect">
            <a:avLst/>
          </a:prstGeom>
        </p:spPr>
      </p:pic>
    </p:spTree>
    <p:extLst>
      <p:ext uri="{BB962C8B-B14F-4D97-AF65-F5344CB8AC3E}">
        <p14:creationId xmlns:p14="http://schemas.microsoft.com/office/powerpoint/2010/main" val="200704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5BA2-FFB5-68CC-F29B-9167DD060842}"/>
              </a:ext>
            </a:extLst>
          </p:cNvPr>
          <p:cNvSpPr>
            <a:spLocks noGrp="1"/>
          </p:cNvSpPr>
          <p:nvPr>
            <p:ph type="title"/>
          </p:nvPr>
        </p:nvSpPr>
        <p:spPr/>
        <p:txBody>
          <a:bodyPr/>
          <a:lstStyle/>
          <a:p>
            <a:r>
              <a:rPr lang="en-US"/>
              <a:t>Clickers: let’s try!</a:t>
            </a:r>
          </a:p>
        </p:txBody>
      </p:sp>
      <p:sp>
        <p:nvSpPr>
          <p:cNvPr id="3" name="Text Placeholder 2">
            <a:extLst>
              <a:ext uri="{FF2B5EF4-FFF2-40B4-BE49-F238E27FC236}">
                <a16:creationId xmlns:a16="http://schemas.microsoft.com/office/drawing/2014/main" id="{5BAE3E3C-6650-9385-3BD9-045F2B26D41F}"/>
              </a:ext>
            </a:extLst>
          </p:cNvPr>
          <p:cNvSpPr>
            <a:spLocks noGrp="1"/>
          </p:cNvSpPr>
          <p:nvPr>
            <p:ph type="body" idx="1"/>
          </p:nvPr>
        </p:nvSpPr>
        <p:spPr/>
        <p:txBody>
          <a:bodyPr/>
          <a:lstStyle/>
          <a:p>
            <a:pPr marL="114300" indent="0">
              <a:buNone/>
            </a:pPr>
            <a:r>
              <a:rPr lang="en-US"/>
              <a:t>If you </a:t>
            </a:r>
            <a:r>
              <a:rPr lang="en-US" b="1" i="1"/>
              <a:t>had </a:t>
            </a:r>
            <a:r>
              <a:rPr lang="en-US"/>
              <a:t>to choose, which would you rather?</a:t>
            </a:r>
          </a:p>
          <a:p>
            <a:pPr marL="114300" indent="0">
              <a:buNone/>
            </a:pPr>
            <a:endParaRPr lang="en-US"/>
          </a:p>
          <a:p>
            <a:pPr>
              <a:buFont typeface="+mj-lt"/>
              <a:buAutoNum type="alphaUcPeriod"/>
            </a:pPr>
            <a:r>
              <a:rPr lang="en-US"/>
              <a:t>Everywhere you go you are 10 minutes late.</a:t>
            </a:r>
          </a:p>
          <a:p>
            <a:pPr>
              <a:buFont typeface="+mj-lt"/>
              <a:buAutoNum type="alphaUcPeriod"/>
            </a:pPr>
            <a:r>
              <a:rPr lang="en-US"/>
              <a:t>Everywhere you go you are 20 minutes early.</a:t>
            </a:r>
          </a:p>
        </p:txBody>
      </p:sp>
    </p:spTree>
    <p:extLst>
      <p:ext uri="{BB962C8B-B14F-4D97-AF65-F5344CB8AC3E}">
        <p14:creationId xmlns:p14="http://schemas.microsoft.com/office/powerpoint/2010/main" val="2083576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5BA2-FFB5-68CC-F29B-9167DD060842}"/>
              </a:ext>
            </a:extLst>
          </p:cNvPr>
          <p:cNvSpPr>
            <a:spLocks noGrp="1"/>
          </p:cNvSpPr>
          <p:nvPr>
            <p:ph type="title"/>
          </p:nvPr>
        </p:nvSpPr>
        <p:spPr/>
        <p:txBody>
          <a:bodyPr/>
          <a:lstStyle/>
          <a:p>
            <a:r>
              <a:rPr lang="en-US"/>
              <a:t>Clickers: let’s try!</a:t>
            </a:r>
          </a:p>
        </p:txBody>
      </p:sp>
      <p:sp>
        <p:nvSpPr>
          <p:cNvPr id="3" name="Text Placeholder 2">
            <a:extLst>
              <a:ext uri="{FF2B5EF4-FFF2-40B4-BE49-F238E27FC236}">
                <a16:creationId xmlns:a16="http://schemas.microsoft.com/office/drawing/2014/main" id="{5BAE3E3C-6650-9385-3BD9-045F2B26D41F}"/>
              </a:ext>
            </a:extLst>
          </p:cNvPr>
          <p:cNvSpPr>
            <a:spLocks noGrp="1"/>
          </p:cNvSpPr>
          <p:nvPr>
            <p:ph type="body" idx="1"/>
          </p:nvPr>
        </p:nvSpPr>
        <p:spPr/>
        <p:txBody>
          <a:bodyPr/>
          <a:lstStyle/>
          <a:p>
            <a:pPr marL="114300" indent="0">
              <a:buNone/>
            </a:pPr>
            <a:r>
              <a:rPr lang="en-US"/>
              <a:t>If you </a:t>
            </a:r>
            <a:r>
              <a:rPr lang="en-US" b="1" i="1"/>
              <a:t>had </a:t>
            </a:r>
            <a:r>
              <a:rPr lang="en-US"/>
              <a:t>to choose, which would you rather?</a:t>
            </a:r>
          </a:p>
          <a:p>
            <a:pPr marL="114300" indent="0">
              <a:buNone/>
            </a:pPr>
            <a:endParaRPr lang="en-US"/>
          </a:p>
          <a:p>
            <a:pPr>
              <a:buFont typeface="+mj-lt"/>
              <a:buAutoNum type="alphaUcPeriod"/>
            </a:pPr>
            <a:r>
              <a:rPr lang="en-US"/>
              <a:t>Your skin is covered in fur (any kind you choose).</a:t>
            </a:r>
          </a:p>
          <a:p>
            <a:pPr>
              <a:buFont typeface="+mj-lt"/>
              <a:buAutoNum type="alphaUcPeriod"/>
            </a:pPr>
            <a:r>
              <a:rPr lang="en-US"/>
              <a:t>Your skin is covered in scales (any kind you choose).</a:t>
            </a:r>
          </a:p>
        </p:txBody>
      </p:sp>
    </p:spTree>
    <p:extLst>
      <p:ext uri="{BB962C8B-B14F-4D97-AF65-F5344CB8AC3E}">
        <p14:creationId xmlns:p14="http://schemas.microsoft.com/office/powerpoint/2010/main" val="191753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25EB-9616-F355-772E-4CA9DCD3E576}"/>
              </a:ext>
            </a:extLst>
          </p:cNvPr>
          <p:cNvSpPr>
            <a:spLocks noGrp="1"/>
          </p:cNvSpPr>
          <p:nvPr>
            <p:ph type="title"/>
          </p:nvPr>
        </p:nvSpPr>
        <p:spPr/>
        <p:txBody>
          <a:bodyPr/>
          <a:lstStyle/>
          <a:p>
            <a:r>
              <a:rPr lang="en-US"/>
              <a:t>Clickers: let’s try!</a:t>
            </a:r>
          </a:p>
        </p:txBody>
      </p:sp>
      <p:sp>
        <p:nvSpPr>
          <p:cNvPr id="3" name="Text Placeholder 2">
            <a:extLst>
              <a:ext uri="{FF2B5EF4-FFF2-40B4-BE49-F238E27FC236}">
                <a16:creationId xmlns:a16="http://schemas.microsoft.com/office/drawing/2014/main" id="{D2063592-6BB8-6E39-3175-A8035C21ECE1}"/>
              </a:ext>
            </a:extLst>
          </p:cNvPr>
          <p:cNvSpPr>
            <a:spLocks noGrp="1"/>
          </p:cNvSpPr>
          <p:nvPr>
            <p:ph type="body" idx="1"/>
          </p:nvPr>
        </p:nvSpPr>
        <p:spPr/>
        <p:txBody>
          <a:bodyPr/>
          <a:lstStyle/>
          <a:p>
            <a:pPr marL="114300" indent="0">
              <a:buNone/>
            </a:pPr>
            <a:r>
              <a:rPr lang="en-US"/>
              <a:t>What season is your favorite?</a:t>
            </a:r>
          </a:p>
          <a:p>
            <a:pPr marL="114300" indent="0">
              <a:buNone/>
            </a:pPr>
            <a:endParaRPr lang="en-US"/>
          </a:p>
          <a:p>
            <a:pPr>
              <a:buFont typeface="+mj-lt"/>
              <a:buAutoNum type="alphaUcPeriod"/>
            </a:pPr>
            <a:r>
              <a:rPr lang="en-US"/>
              <a:t>Fall</a:t>
            </a:r>
          </a:p>
          <a:p>
            <a:pPr>
              <a:buFont typeface="+mj-lt"/>
              <a:buAutoNum type="alphaUcPeriod"/>
            </a:pPr>
            <a:r>
              <a:rPr lang="en-US"/>
              <a:t>Winter</a:t>
            </a:r>
          </a:p>
          <a:p>
            <a:pPr>
              <a:buFont typeface="+mj-lt"/>
              <a:buAutoNum type="alphaUcPeriod"/>
            </a:pPr>
            <a:r>
              <a:rPr lang="en-US"/>
              <a:t>Spring</a:t>
            </a:r>
          </a:p>
          <a:p>
            <a:pPr>
              <a:buFont typeface="+mj-lt"/>
              <a:buAutoNum type="alphaUcPeriod"/>
            </a:pPr>
            <a:r>
              <a:rPr lang="en-US"/>
              <a:t>Summer</a:t>
            </a:r>
          </a:p>
          <a:p>
            <a:pPr>
              <a:buFont typeface="+mj-lt"/>
              <a:buAutoNum type="alphaUcPeriod"/>
            </a:pPr>
            <a:r>
              <a:rPr lang="en-US"/>
              <a:t>No Favorite</a:t>
            </a:r>
          </a:p>
        </p:txBody>
      </p:sp>
    </p:spTree>
    <p:extLst>
      <p:ext uri="{BB962C8B-B14F-4D97-AF65-F5344CB8AC3E}">
        <p14:creationId xmlns:p14="http://schemas.microsoft.com/office/powerpoint/2010/main" val="1968628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Academic Honesty</a:t>
            </a:r>
            <a:endParaRPr/>
          </a:p>
        </p:txBody>
      </p:sp>
      <p:sp>
        <p:nvSpPr>
          <p:cNvPr id="114" name="Google Shape;114;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a:effectLst/>
                <a:latin typeface="Times New Roman" panose="02020603050405020304" pitchFamily="18" charset="0"/>
                <a:ea typeface="Cambria" panose="02040503050406030204" pitchFamily="18" charset="0"/>
              </a:rPr>
              <a:t>Students at Santa Ana College are expected to be honest and forthright in their academic endeavors. To falsify the results of one's research, to steal the words or ideas of another, or to cheat on an examination, corrupts the essential process by which knowledge is advanced. Academic dishonesty is seen as an intentional act of fraud, in which a student seeks to claim credit for the work or efforts of another without authorization, or uses unauthorized materials or fabricated information in any academic exercise. As institutions, we also consider academic dishonesty to include forgery of academic documents, intentionally impeding or damaging the academic work of others, assisting other students in acts of dishonesty or coercing students into acts of dishonesty.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Academic Accommodations</a:t>
            </a:r>
            <a:endParaRPr/>
          </a:p>
        </p:txBody>
      </p:sp>
      <p:sp>
        <p:nvSpPr>
          <p:cNvPr id="120" name="Google Shape;120;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0"/>
              </a:spcAft>
              <a:buNone/>
            </a:pP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Your success in this course is important to me. Santa Ana College and I are committed to providing reasonable accommodations for all individuals with disabilities. If you have a disability that may have some impact on your ability to do well in this course, I encourage you to speak with me as soon as possible. Also, please contact Disabled Student Programs &amp; Services so that we can all collaborate on your classroom accommodations in a timely manner. DSP&amp;S is located in the </a:t>
            </a:r>
            <a:r>
              <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Johnson Student Center (JSC) 108</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its phone number is </a:t>
            </a:r>
            <a:r>
              <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714-564-6295</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Video Phone: 657-235-2999. Fax: 714-285-9619. Email: DSPS@sac.edu</a:t>
            </a:r>
            <a:r>
              <a:rPr lang="en-US"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DSP&amp;S office requires documentation of your disability in order to receive reasonable accommodations. If you do not have documentation, they will work with you to acquire it. I look forward to supporting you to meet your learning goals.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3192-5839-6850-2F67-66CB3216EB07}"/>
              </a:ext>
            </a:extLst>
          </p:cNvPr>
          <p:cNvSpPr>
            <a:spLocks noGrp="1"/>
          </p:cNvSpPr>
          <p:nvPr>
            <p:ph type="title"/>
          </p:nvPr>
        </p:nvSpPr>
        <p:spPr/>
        <p:txBody>
          <a:bodyPr/>
          <a:lstStyle/>
          <a:p>
            <a:r>
              <a:rPr lang="en-US" sz="4400">
                <a:solidFill>
                  <a:srgbClr val="000000"/>
                </a:solidFill>
                <a:effectLst/>
                <a:latin typeface="Calibri" panose="020F0502020204030204" pitchFamily="34" charset="0"/>
                <a:ea typeface="Times New Roman" panose="02020603050405020304" pitchFamily="18" charset="0"/>
              </a:rPr>
              <a:t>Title IX</a:t>
            </a:r>
            <a:endParaRPr lang="en-US"/>
          </a:p>
        </p:txBody>
      </p:sp>
      <p:sp>
        <p:nvSpPr>
          <p:cNvPr id="3" name="Text Placeholder 2">
            <a:extLst>
              <a:ext uri="{FF2B5EF4-FFF2-40B4-BE49-F238E27FC236}">
                <a16:creationId xmlns:a16="http://schemas.microsoft.com/office/drawing/2014/main" id="{EDA93A27-D1D4-F895-1730-84D8A160E562}"/>
              </a:ext>
            </a:extLst>
          </p:cNvPr>
          <p:cNvSpPr>
            <a:spLocks noGrp="1"/>
          </p:cNvSpPr>
          <p:nvPr>
            <p:ph type="body" idx="1"/>
          </p:nvPr>
        </p:nvSpPr>
        <p:spPr/>
        <p:txBody>
          <a:bodyPr/>
          <a:lstStyle/>
          <a:p>
            <a:pPr marL="114300" indent="0">
              <a:buNone/>
            </a:pPr>
            <a:r>
              <a:rPr lang="en-US" sz="1800">
                <a:solidFill>
                  <a:srgbClr val="000000"/>
                </a:solidFill>
                <a:effectLst/>
                <a:latin typeface="Calibri" panose="020F0502020204030204" pitchFamily="34" charset="0"/>
                <a:ea typeface="Times New Roman" panose="02020603050405020304" pitchFamily="18" charset="0"/>
              </a:rPr>
              <a:t>Title IX is a federal civil right law that prohibits sex discrimination in education. This includes sexual harassment, sexual assault, and rape. Violations of Title IX, as well as violence or threats of violence on campus or online, are taken very seriously so that victims are provided with proper support and violators are properly disciplined. As a faculty member, I am required by law to report all such violations. If you have been a victim of sexual misconduct and would prefer to talk to someone confidentially, I encourage you to take advantage of the psychological services offered at SAC’s Health &amp; Wellness Center. You can contact the Center at </a:t>
            </a:r>
            <a:r>
              <a:rPr lang="en-US" sz="1800" b="1">
                <a:solidFill>
                  <a:srgbClr val="000000"/>
                </a:solidFill>
                <a:effectLst/>
                <a:latin typeface="Calibri" panose="020F0502020204030204" pitchFamily="34" charset="0"/>
                <a:ea typeface="Times New Roman" panose="02020603050405020304" pitchFamily="18" charset="0"/>
              </a:rPr>
              <a:t>(714) 564-</a:t>
            </a:r>
            <a:r>
              <a:rPr lang="en-US" sz="1800">
                <a:solidFill>
                  <a:srgbClr val="000000"/>
                </a:solidFill>
                <a:effectLst/>
                <a:latin typeface="Calibri" panose="020F0502020204030204" pitchFamily="34" charset="0"/>
                <a:ea typeface="Times New Roman" panose="02020603050405020304" pitchFamily="18" charset="0"/>
              </a:rPr>
              <a:t>6216 or visit them in person in the </a:t>
            </a:r>
            <a:r>
              <a:rPr lang="en-US" sz="1800" b="1">
                <a:solidFill>
                  <a:srgbClr val="000000"/>
                </a:solidFill>
                <a:effectLst/>
                <a:latin typeface="Calibri" panose="020F0502020204030204" pitchFamily="34" charset="0"/>
                <a:ea typeface="Times New Roman" panose="02020603050405020304" pitchFamily="18" charset="0"/>
              </a:rPr>
              <a:t>Johnson Student Center (JSC) 110</a:t>
            </a:r>
            <a:r>
              <a:rPr lang="en-US" sz="1800">
                <a:solidFill>
                  <a:srgbClr val="000000"/>
                </a:solidFill>
                <a:effectLst/>
                <a:latin typeface="Calibri" panose="020F0502020204030204" pitchFamily="34" charset="0"/>
                <a:ea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166929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hiteboard&#10;&#10;Description automatically generated with low confidence">
            <a:extLst>
              <a:ext uri="{FF2B5EF4-FFF2-40B4-BE49-F238E27FC236}">
                <a16:creationId xmlns:a16="http://schemas.microsoft.com/office/drawing/2014/main" id="{E9714927-FAC1-4F3D-BB77-675B5F021C22}"/>
              </a:ext>
            </a:extLst>
          </p:cNvPr>
          <p:cNvPicPr>
            <a:picLocks noChangeAspect="1"/>
          </p:cNvPicPr>
          <p:nvPr/>
        </p:nvPicPr>
        <p:blipFill>
          <a:blip r:embed="rId3"/>
          <a:stretch>
            <a:fillRect/>
          </a:stretch>
        </p:blipFill>
        <p:spPr>
          <a:xfrm>
            <a:off x="7907110" y="78000"/>
            <a:ext cx="1147225" cy="1147225"/>
          </a:xfrm>
          <a:prstGeom prst="rect">
            <a:avLst/>
          </a:prstGeom>
        </p:spPr>
      </p:pic>
      <p:sp>
        <p:nvSpPr>
          <p:cNvPr id="2" name="Title 1">
            <a:extLst>
              <a:ext uri="{FF2B5EF4-FFF2-40B4-BE49-F238E27FC236}">
                <a16:creationId xmlns:a16="http://schemas.microsoft.com/office/drawing/2014/main" id="{4C69644B-2D25-47E7-ABA7-505E18FA9899}"/>
              </a:ext>
            </a:extLst>
          </p:cNvPr>
          <p:cNvSpPr>
            <a:spLocks noGrp="1"/>
          </p:cNvSpPr>
          <p:nvPr>
            <p:ph type="title"/>
          </p:nvPr>
        </p:nvSpPr>
        <p:spPr/>
        <p:txBody>
          <a:bodyPr/>
          <a:lstStyle/>
          <a:p>
            <a:pPr algn="just"/>
            <a:r>
              <a:rPr lang="en-US"/>
              <a:t>Campus Resources</a:t>
            </a:r>
          </a:p>
        </p:txBody>
      </p:sp>
      <p:sp>
        <p:nvSpPr>
          <p:cNvPr id="3" name="Text Placeholder 2">
            <a:extLst>
              <a:ext uri="{FF2B5EF4-FFF2-40B4-BE49-F238E27FC236}">
                <a16:creationId xmlns:a16="http://schemas.microsoft.com/office/drawing/2014/main" id="{CFA004C7-F798-4B80-A18B-8CFFD367C524}"/>
              </a:ext>
            </a:extLst>
          </p:cNvPr>
          <p:cNvSpPr>
            <a:spLocks noGrp="1"/>
          </p:cNvSpPr>
          <p:nvPr>
            <p:ph type="body" idx="1"/>
          </p:nvPr>
        </p:nvSpPr>
        <p:spPr/>
        <p:txBody>
          <a:bodyPr numCol="1"/>
          <a:lstStyle/>
          <a:p>
            <a:r>
              <a:rPr lang="en-US" sz="1200"/>
              <a:t>The SAC Health &amp; Wellness Center (Links to an external site.) offers free health, wellness, and psychological services to currently enrolled</a:t>
            </a:r>
            <a:br>
              <a:rPr lang="en-US" sz="1200"/>
            </a:br>
            <a:endParaRPr lang="en-US" sz="1200"/>
          </a:p>
          <a:p>
            <a:r>
              <a:rPr lang="en-US" sz="1200"/>
              <a:t>The </a:t>
            </a:r>
            <a:r>
              <a:rPr lang="en-US" sz="1200" err="1"/>
              <a:t>Neally</a:t>
            </a:r>
            <a:r>
              <a:rPr lang="en-US" sz="1200"/>
              <a:t> Library (Links to an external site.) offers students assistance with research, citing sources, searching the Internet, and has access to periodical and reference databases.</a:t>
            </a:r>
            <a:br>
              <a:rPr lang="en-US" sz="1200"/>
            </a:br>
            <a:endParaRPr lang="en-US" sz="1200"/>
          </a:p>
          <a:p>
            <a:r>
              <a:rPr lang="en-US" sz="1200"/>
              <a:t>The SAC Student Services (Links to an external site.) website provides access to a wide range of useful information and services. Find out more about how Santa Ana College can help you! You will find information about:</a:t>
            </a:r>
          </a:p>
          <a:p>
            <a:pPr marL="596900" lvl="1" indent="0">
              <a:buNone/>
            </a:pPr>
            <a:endParaRPr lang="en-US" sz="800"/>
          </a:p>
        </p:txBody>
      </p:sp>
      <p:sp>
        <p:nvSpPr>
          <p:cNvPr id="8" name="TextBox 7">
            <a:extLst>
              <a:ext uri="{FF2B5EF4-FFF2-40B4-BE49-F238E27FC236}">
                <a16:creationId xmlns:a16="http://schemas.microsoft.com/office/drawing/2014/main" id="{043FA548-9197-4DA5-96AF-AC3EC18C7D46}"/>
              </a:ext>
            </a:extLst>
          </p:cNvPr>
          <p:cNvSpPr txBox="1"/>
          <p:nvPr/>
        </p:nvSpPr>
        <p:spPr>
          <a:xfrm>
            <a:off x="1686737" y="3132675"/>
            <a:ext cx="7654211" cy="2893100"/>
          </a:xfrm>
          <a:prstGeom prst="rect">
            <a:avLst/>
          </a:prstGeom>
          <a:noFill/>
        </p:spPr>
        <p:txBody>
          <a:bodyPr wrap="square" numCol="3" rtlCol="0">
            <a:spAutoFit/>
          </a:bodyPr>
          <a:lstStyle/>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Admissions and Records</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Assessment Center</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Career Center</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Counseling</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Disabled Students Programs &amp; Services (DSPS)</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Extended Opportunity Programs &amp; Services (EOPS)</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Financial Aid</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International Students</a:t>
            </a:r>
            <a:br>
              <a:rPr lang="en-US" sz="1200">
                <a:latin typeface="Open Sans" panose="020B0606030504020204" pitchFamily="34" charset="0"/>
                <a:ea typeface="Open Sans" panose="020B0606030504020204" pitchFamily="34" charset="0"/>
                <a:cs typeface="Open Sans" panose="020B0606030504020204" pitchFamily="34" charset="0"/>
              </a:rPr>
            </a:br>
            <a:br>
              <a:rPr lang="en-US" sz="1200">
                <a:latin typeface="Open Sans" panose="020B0606030504020204" pitchFamily="34" charset="0"/>
                <a:ea typeface="Open Sans" panose="020B0606030504020204" pitchFamily="34" charset="0"/>
                <a:cs typeface="Open Sans" panose="020B0606030504020204" pitchFamily="34" charset="0"/>
              </a:rPr>
            </a:br>
            <a:br>
              <a:rPr lang="en-US" sz="1200">
                <a:latin typeface="Open Sans" panose="020B0606030504020204" pitchFamily="34" charset="0"/>
                <a:ea typeface="Open Sans" panose="020B0606030504020204" pitchFamily="34" charset="0"/>
                <a:cs typeface="Open Sans" panose="020B0606030504020204" pitchFamily="34" charset="0"/>
              </a:rPr>
            </a:br>
            <a:br>
              <a:rPr lang="en-US" sz="1200">
                <a:latin typeface="Open Sans" panose="020B0606030504020204" pitchFamily="34" charset="0"/>
                <a:ea typeface="Open Sans" panose="020B0606030504020204" pitchFamily="34" charset="0"/>
                <a:cs typeface="Open Sans" panose="020B0606030504020204" pitchFamily="34" charset="0"/>
              </a:rPr>
            </a:br>
            <a:br>
              <a:rPr lang="en-US" sz="1200">
                <a:latin typeface="Open Sans" panose="020B0606030504020204" pitchFamily="34" charset="0"/>
                <a:ea typeface="Open Sans" panose="020B0606030504020204" pitchFamily="34" charset="0"/>
                <a:cs typeface="Open Sans" panose="020B0606030504020204" pitchFamily="34" charset="0"/>
              </a:rPr>
            </a:br>
            <a:endParaRPr lang="en-US" sz="120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Laptop Loaners</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Santa Ana Promise Program</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Scholarship Program</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Student Life</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Student Support Services Program</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Student Peer Mentor Program</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Transfer Center</a:t>
            </a:r>
          </a:p>
          <a:p>
            <a:pPr marL="285750" indent="-285750">
              <a:buFont typeface="Arial" panose="020B0604020202020204" pitchFamily="34" charset="0"/>
              <a:buChar char="•"/>
            </a:pPr>
            <a:r>
              <a:rPr lang="en-US" sz="1200">
                <a:latin typeface="Open Sans" panose="020B0606030504020204" pitchFamily="34" charset="0"/>
                <a:ea typeface="Open Sans" panose="020B0606030504020204" pitchFamily="34" charset="0"/>
                <a:cs typeface="Open Sans" panose="020B0606030504020204" pitchFamily="34" charset="0"/>
              </a:rPr>
              <a:t>Veterans Resources</a:t>
            </a:r>
          </a:p>
          <a:p>
            <a:pPr marL="285750" indent="-285750">
              <a:buFont typeface="Arial" panose="020B0604020202020204" pitchFamily="34" charset="0"/>
              <a:buChar char="•"/>
            </a:pPr>
            <a:r>
              <a:rPr lang="en-US" sz="1200" err="1">
                <a:latin typeface="Open Sans" panose="020B0606030504020204" pitchFamily="34" charset="0"/>
                <a:ea typeface="Open Sans" panose="020B0606030504020204" pitchFamily="34" charset="0"/>
                <a:cs typeface="Open Sans" panose="020B0606030504020204" pitchFamily="34" charset="0"/>
              </a:rPr>
              <a:t>Fainbarg</a:t>
            </a:r>
            <a:r>
              <a:rPr lang="en-US" sz="1200">
                <a:latin typeface="Open Sans" panose="020B0606030504020204" pitchFamily="34" charset="0"/>
                <a:ea typeface="Open Sans" panose="020B0606030504020204" pitchFamily="34" charset="0"/>
                <a:cs typeface="Open Sans" panose="020B0606030504020204" pitchFamily="34" charset="0"/>
              </a:rPr>
              <a:t> Chase Thrive Center</a:t>
            </a:r>
          </a:p>
        </p:txBody>
      </p:sp>
    </p:spTree>
    <p:extLst>
      <p:ext uri="{BB962C8B-B14F-4D97-AF65-F5344CB8AC3E}">
        <p14:creationId xmlns:p14="http://schemas.microsoft.com/office/powerpoint/2010/main" val="149838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803F-A95A-31C7-618B-79EFB89EB8C0}"/>
              </a:ext>
            </a:extLst>
          </p:cNvPr>
          <p:cNvSpPr>
            <a:spLocks noGrp="1"/>
          </p:cNvSpPr>
          <p:nvPr>
            <p:ph type="title"/>
          </p:nvPr>
        </p:nvSpPr>
        <p:spPr>
          <a:xfrm>
            <a:off x="311700" y="373408"/>
            <a:ext cx="8520600" cy="831300"/>
          </a:xfrm>
        </p:spPr>
        <p:txBody>
          <a:bodyPr/>
          <a:lstStyle/>
          <a:p>
            <a:r>
              <a:rPr lang="en" dirty="0"/>
              <a:t>Office Hours</a:t>
            </a:r>
            <a:endParaRPr lang="en-US" dirty="0"/>
          </a:p>
        </p:txBody>
      </p:sp>
      <p:sp>
        <p:nvSpPr>
          <p:cNvPr id="3" name="Text Placeholder 2">
            <a:extLst>
              <a:ext uri="{FF2B5EF4-FFF2-40B4-BE49-F238E27FC236}">
                <a16:creationId xmlns:a16="http://schemas.microsoft.com/office/drawing/2014/main" id="{40DF137A-9627-7B62-04D2-4CE425554EA0}"/>
              </a:ext>
            </a:extLst>
          </p:cNvPr>
          <p:cNvSpPr>
            <a:spLocks noGrp="1"/>
          </p:cNvSpPr>
          <p:nvPr>
            <p:ph type="body" idx="1"/>
          </p:nvPr>
        </p:nvSpPr>
        <p:spPr/>
        <p:txBody>
          <a:bodyPr/>
          <a:lstStyle/>
          <a:p>
            <a:r>
              <a:rPr lang="en-US" dirty="0"/>
              <a:t>Office hours will be held in my office in the Science Center </a:t>
            </a:r>
            <a:br>
              <a:rPr lang="en-US" dirty="0"/>
            </a:br>
            <a:r>
              <a:rPr lang="en-US" dirty="0"/>
              <a:t>Room 301-6B</a:t>
            </a:r>
          </a:p>
          <a:p>
            <a:endParaRPr lang="en-US" dirty="0"/>
          </a:p>
          <a:p>
            <a:endParaRPr lang="en-US" dirty="0"/>
          </a:p>
          <a:p>
            <a:pPr marL="114300" indent="0">
              <a:buNone/>
            </a:pPr>
            <a:br>
              <a:rPr lang="en-US" dirty="0"/>
            </a:br>
            <a:endParaRPr lang="en-US" dirty="0"/>
          </a:p>
          <a:p>
            <a:r>
              <a:rPr lang="en-US" dirty="0"/>
              <a:t>I will also have contact hours in the Science Learning Center (SC 103)</a:t>
            </a:r>
          </a:p>
          <a:p>
            <a:pPr marL="114300" indent="0">
              <a:buNone/>
            </a:pPr>
            <a:endParaRPr lang="en-US" b="1" dirty="0"/>
          </a:p>
        </p:txBody>
      </p:sp>
      <p:graphicFrame>
        <p:nvGraphicFramePr>
          <p:cNvPr id="4" name="Table 4">
            <a:extLst>
              <a:ext uri="{FF2B5EF4-FFF2-40B4-BE49-F238E27FC236}">
                <a16:creationId xmlns:a16="http://schemas.microsoft.com/office/drawing/2014/main" id="{DADC97B4-3F80-6850-0308-81DA8059941B}"/>
              </a:ext>
            </a:extLst>
          </p:cNvPr>
          <p:cNvGraphicFramePr>
            <a:graphicFrameLocks noGrp="1"/>
          </p:cNvGraphicFramePr>
          <p:nvPr/>
        </p:nvGraphicFramePr>
        <p:xfrm>
          <a:off x="1171917" y="2015490"/>
          <a:ext cx="3304978" cy="881066"/>
        </p:xfrm>
        <a:graphic>
          <a:graphicData uri="http://schemas.openxmlformats.org/drawingml/2006/table">
            <a:tbl>
              <a:tblPr firstRow="1" bandRow="1">
                <a:tableStyleId>{DDD9B876-05AB-4100-B431-A97AFD85434B}</a:tableStyleId>
              </a:tblPr>
              <a:tblGrid>
                <a:gridCol w="1588242">
                  <a:extLst>
                    <a:ext uri="{9D8B030D-6E8A-4147-A177-3AD203B41FA5}">
                      <a16:colId xmlns:a16="http://schemas.microsoft.com/office/drawing/2014/main" val="2986811938"/>
                    </a:ext>
                  </a:extLst>
                </a:gridCol>
                <a:gridCol w="1716736">
                  <a:extLst>
                    <a:ext uri="{9D8B030D-6E8A-4147-A177-3AD203B41FA5}">
                      <a16:colId xmlns:a16="http://schemas.microsoft.com/office/drawing/2014/main" val="3129628664"/>
                    </a:ext>
                  </a:extLst>
                </a:gridCol>
              </a:tblGrid>
              <a:tr h="288133">
                <a:tc>
                  <a:txBody>
                    <a:bodyPr/>
                    <a:lstStyle/>
                    <a:p>
                      <a:r>
                        <a:rPr lang="en-US" b="1"/>
                        <a:t>Monday</a:t>
                      </a:r>
                    </a:p>
                  </a:txBody>
                  <a:tcPr/>
                </a:tc>
                <a:tc>
                  <a:txBody>
                    <a:bodyPr/>
                    <a:lstStyle/>
                    <a:p>
                      <a:r>
                        <a:rPr lang="en-US" b="1" dirty="0"/>
                        <a:t>Wednesday</a:t>
                      </a:r>
                    </a:p>
                  </a:txBody>
                  <a:tcPr/>
                </a:tc>
                <a:extLst>
                  <a:ext uri="{0D108BD9-81ED-4DB2-BD59-A6C34878D82A}">
                    <a16:rowId xmlns:a16="http://schemas.microsoft.com/office/drawing/2014/main" val="1867927634"/>
                  </a:ext>
                </a:extLst>
              </a:tr>
              <a:tr h="5762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2:00 PM – 4</a:t>
                      </a:r>
                      <a:r>
                        <a:rPr lang="en-US" sz="1200" dirty="0">
                          <a:sym typeface="Wingdings" panose="05000000000000000000" pitchFamily="2" charset="2"/>
                        </a:rPr>
                        <a:t>:00 PM</a:t>
                      </a:r>
                      <a:endParaRPr lang="en-US" sz="1200" dirty="0"/>
                    </a:p>
                  </a:txBody>
                  <a:tcPr/>
                </a:tc>
                <a:tc>
                  <a:txBody>
                    <a:bodyPr/>
                    <a:lstStyle/>
                    <a:p>
                      <a:endParaRPr lang="en-US" sz="1200" dirty="0"/>
                    </a:p>
                    <a:p>
                      <a:r>
                        <a:rPr lang="en-US" sz="1200" dirty="0"/>
                        <a:t>10:00 AM – 2</a:t>
                      </a:r>
                      <a:r>
                        <a:rPr lang="en-US" sz="1200" dirty="0">
                          <a:sym typeface="Wingdings" panose="05000000000000000000" pitchFamily="2" charset="2"/>
                        </a:rPr>
                        <a:t>:00 PM</a:t>
                      </a:r>
                      <a:endParaRPr lang="en-US" sz="1200" dirty="0"/>
                    </a:p>
                  </a:txBody>
                  <a:tcPr/>
                </a:tc>
                <a:extLst>
                  <a:ext uri="{0D108BD9-81ED-4DB2-BD59-A6C34878D82A}">
                    <a16:rowId xmlns:a16="http://schemas.microsoft.com/office/drawing/2014/main" val="115369735"/>
                  </a:ext>
                </a:extLst>
              </a:tr>
            </a:tbl>
          </a:graphicData>
        </a:graphic>
      </p:graphicFrame>
      <p:graphicFrame>
        <p:nvGraphicFramePr>
          <p:cNvPr id="6" name="Table 4">
            <a:extLst>
              <a:ext uri="{FF2B5EF4-FFF2-40B4-BE49-F238E27FC236}">
                <a16:creationId xmlns:a16="http://schemas.microsoft.com/office/drawing/2014/main" id="{7FB574CE-108C-AE4D-2A9C-2A8FCE97A4C4}"/>
              </a:ext>
            </a:extLst>
          </p:cNvPr>
          <p:cNvGraphicFramePr>
            <a:graphicFrameLocks noGrp="1"/>
          </p:cNvGraphicFramePr>
          <p:nvPr/>
        </p:nvGraphicFramePr>
        <p:xfrm>
          <a:off x="1969549" y="3918275"/>
          <a:ext cx="3337404" cy="881066"/>
        </p:xfrm>
        <a:graphic>
          <a:graphicData uri="http://schemas.openxmlformats.org/drawingml/2006/table">
            <a:tbl>
              <a:tblPr firstRow="1" bandRow="1">
                <a:tableStyleId>{DDD9B876-05AB-4100-B431-A97AFD85434B}</a:tableStyleId>
              </a:tblPr>
              <a:tblGrid>
                <a:gridCol w="1724330">
                  <a:extLst>
                    <a:ext uri="{9D8B030D-6E8A-4147-A177-3AD203B41FA5}">
                      <a16:colId xmlns:a16="http://schemas.microsoft.com/office/drawing/2014/main" val="3129628664"/>
                    </a:ext>
                  </a:extLst>
                </a:gridCol>
                <a:gridCol w="1613074">
                  <a:extLst>
                    <a:ext uri="{9D8B030D-6E8A-4147-A177-3AD203B41FA5}">
                      <a16:colId xmlns:a16="http://schemas.microsoft.com/office/drawing/2014/main" val="923838038"/>
                    </a:ext>
                  </a:extLst>
                </a:gridCol>
              </a:tblGrid>
              <a:tr h="288133">
                <a:tc>
                  <a:txBody>
                    <a:bodyPr/>
                    <a:lstStyle/>
                    <a:p>
                      <a:r>
                        <a:rPr lang="en-US" b="1" dirty="0"/>
                        <a:t>Wednesday</a:t>
                      </a:r>
                    </a:p>
                  </a:txBody>
                  <a:tcPr/>
                </a:tc>
                <a:tc>
                  <a:txBody>
                    <a:bodyPr/>
                    <a:lstStyle/>
                    <a:p>
                      <a:r>
                        <a:rPr lang="en-US" b="1" dirty="0"/>
                        <a:t>Thursday</a:t>
                      </a:r>
                    </a:p>
                  </a:txBody>
                  <a:tcPr/>
                </a:tc>
                <a:extLst>
                  <a:ext uri="{0D108BD9-81ED-4DB2-BD59-A6C34878D82A}">
                    <a16:rowId xmlns:a16="http://schemas.microsoft.com/office/drawing/2014/main" val="1867927634"/>
                  </a:ext>
                </a:extLst>
              </a:tr>
              <a:tr h="576266">
                <a:tc>
                  <a:txBody>
                    <a:bodyPr/>
                    <a:lstStyle/>
                    <a:p>
                      <a:endParaRPr lang="en-US" sz="1200" dirty="0"/>
                    </a:p>
                    <a:p>
                      <a:r>
                        <a:rPr lang="en-US" sz="1200" dirty="0"/>
                        <a:t>4:00 PM – 5</a:t>
                      </a:r>
                      <a:r>
                        <a:rPr lang="en-US" sz="1200" dirty="0">
                          <a:sym typeface="Wingdings" panose="05000000000000000000" pitchFamily="2" charset="2"/>
                        </a:rPr>
                        <a:t>:00 PM</a:t>
                      </a:r>
                      <a:endParaRPr lang="en-US" sz="1200" dirty="0"/>
                    </a:p>
                  </a:txBody>
                  <a:tcPr/>
                </a:tc>
                <a:tc>
                  <a:txBody>
                    <a:bodyPr/>
                    <a:lstStyle/>
                    <a:p>
                      <a:endParaRPr lang="en-US" sz="1200" dirty="0"/>
                    </a:p>
                    <a:p>
                      <a:r>
                        <a:rPr lang="en-US" sz="1200" dirty="0"/>
                        <a:t>3:00 PM – 4</a:t>
                      </a:r>
                      <a:r>
                        <a:rPr lang="en-US" sz="1200" dirty="0">
                          <a:sym typeface="Wingdings" panose="05000000000000000000" pitchFamily="2" charset="2"/>
                        </a:rPr>
                        <a:t>:00 PM</a:t>
                      </a:r>
                      <a:endParaRPr lang="en-US" sz="1200" dirty="0"/>
                    </a:p>
                  </a:txBody>
                  <a:tcPr/>
                </a:tc>
                <a:extLst>
                  <a:ext uri="{0D108BD9-81ED-4DB2-BD59-A6C34878D82A}">
                    <a16:rowId xmlns:a16="http://schemas.microsoft.com/office/drawing/2014/main" val="115369735"/>
                  </a:ext>
                </a:extLst>
              </a:tr>
            </a:tbl>
          </a:graphicData>
        </a:graphic>
      </p:graphicFrame>
    </p:spTree>
    <p:extLst>
      <p:ext uri="{BB962C8B-B14F-4D97-AF65-F5344CB8AC3E}">
        <p14:creationId xmlns:p14="http://schemas.microsoft.com/office/powerpoint/2010/main" val="2123161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C5AB-6B09-21D2-DA5B-B64D13C8AD72}"/>
              </a:ext>
            </a:extLst>
          </p:cNvPr>
          <p:cNvSpPr>
            <a:spLocks noGrp="1"/>
          </p:cNvSpPr>
          <p:nvPr>
            <p:ph type="title"/>
          </p:nvPr>
        </p:nvSpPr>
        <p:spPr/>
        <p:txBody>
          <a:bodyPr/>
          <a:lstStyle/>
          <a:p>
            <a:r>
              <a:rPr lang="en-US"/>
              <a:t>Thrive Center</a:t>
            </a:r>
          </a:p>
        </p:txBody>
      </p:sp>
      <p:sp>
        <p:nvSpPr>
          <p:cNvPr id="3" name="Text Placeholder 2">
            <a:extLst>
              <a:ext uri="{FF2B5EF4-FFF2-40B4-BE49-F238E27FC236}">
                <a16:creationId xmlns:a16="http://schemas.microsoft.com/office/drawing/2014/main" id="{D492D7BE-2106-6F35-29DC-941E7EF1AD11}"/>
              </a:ext>
            </a:extLst>
          </p:cNvPr>
          <p:cNvSpPr>
            <a:spLocks noGrp="1"/>
          </p:cNvSpPr>
          <p:nvPr>
            <p:ph type="body" idx="1"/>
          </p:nvPr>
        </p:nvSpPr>
        <p:spPr>
          <a:xfrm>
            <a:off x="311700" y="1225225"/>
            <a:ext cx="6504259" cy="3354000"/>
          </a:xfrm>
        </p:spPr>
        <p:txBody>
          <a:bodyPr/>
          <a:lstStyle/>
          <a:p>
            <a:r>
              <a:rPr lang="en-US" sz="1600" b="0" i="0">
                <a:solidFill>
                  <a:srgbClr val="000000"/>
                </a:solidFill>
                <a:effectLst/>
                <a:latin typeface="Arial" panose="020B0604020202020204" pitchFamily="34" charset="0"/>
              </a:rPr>
              <a:t>The </a:t>
            </a:r>
            <a:r>
              <a:rPr lang="en-US" sz="1600" b="0" i="0" err="1">
                <a:solidFill>
                  <a:srgbClr val="000000"/>
                </a:solidFill>
                <a:effectLst/>
                <a:latin typeface="Arial" panose="020B0604020202020204" pitchFamily="34" charset="0"/>
              </a:rPr>
              <a:t>Fainbarg</a:t>
            </a:r>
            <a:r>
              <a:rPr lang="en-US" sz="1600" b="0" i="0">
                <a:solidFill>
                  <a:srgbClr val="000000"/>
                </a:solidFill>
                <a:effectLst/>
                <a:latin typeface="Arial" panose="020B0604020202020204" pitchFamily="34" charset="0"/>
              </a:rPr>
              <a:t> Chase Thrive Center at Santa Ana College is dedicated to supporting the healthy wellbeing of a diverse community of learners. Our center strives to help students establish a strong foundation physically, ​mentally, and academically through providing access to basic needs such as food, clothing, career workshops, and shelter. The program addresses significant disparities in food and housing security to increase health and improve academic performance.</a:t>
            </a:r>
          </a:p>
          <a:p>
            <a:r>
              <a:rPr lang="en-US" sz="1600">
                <a:solidFill>
                  <a:srgbClr val="000000"/>
                </a:solidFill>
                <a:latin typeface="Arial" panose="020B0604020202020204" pitchFamily="34" charset="0"/>
              </a:rPr>
              <a:t>Located in The Village room VL-206.  </a:t>
            </a:r>
          </a:p>
          <a:p>
            <a:r>
              <a:rPr lang="en-US" sz="1600">
                <a:solidFill>
                  <a:srgbClr val="000000"/>
                </a:solidFill>
                <a:latin typeface="Arial" panose="020B0604020202020204" pitchFamily="34" charset="0"/>
              </a:rPr>
              <a:t>Learn more at </a:t>
            </a:r>
            <a:r>
              <a:rPr lang="en-US" sz="1600">
                <a:solidFill>
                  <a:srgbClr val="000000"/>
                </a:solidFill>
                <a:latin typeface="Arial" panose="020B0604020202020204" pitchFamily="34" charset="0"/>
                <a:hlinkClick r:id="rId2"/>
              </a:rPr>
              <a:t>https://sac.edu/StudentServices/thrivecenter/Pages/default.aspx</a:t>
            </a:r>
            <a:endParaRPr lang="en-US" sz="1600"/>
          </a:p>
        </p:txBody>
      </p:sp>
      <p:pic>
        <p:nvPicPr>
          <p:cNvPr id="1028" name="Picture 4" descr="Thrive center logo">
            <a:extLst>
              <a:ext uri="{FF2B5EF4-FFF2-40B4-BE49-F238E27FC236}">
                <a16:creationId xmlns:a16="http://schemas.microsoft.com/office/drawing/2014/main" id="{57CFDF6E-A217-DB3E-9229-D0059225E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227" y="1147225"/>
            <a:ext cx="2900856" cy="290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99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DFBF-4655-4D33-A2EA-7D6E5C80D6AE}"/>
              </a:ext>
            </a:extLst>
          </p:cNvPr>
          <p:cNvSpPr>
            <a:spLocks noGrp="1"/>
          </p:cNvSpPr>
          <p:nvPr>
            <p:ph type="title"/>
          </p:nvPr>
        </p:nvSpPr>
        <p:spPr/>
        <p:txBody>
          <a:bodyPr/>
          <a:lstStyle/>
          <a:p>
            <a:r>
              <a:rPr lang="en-US"/>
              <a:t>Computer Resources</a:t>
            </a:r>
          </a:p>
        </p:txBody>
      </p:sp>
      <p:sp>
        <p:nvSpPr>
          <p:cNvPr id="3" name="Text Placeholder 2">
            <a:extLst>
              <a:ext uri="{FF2B5EF4-FFF2-40B4-BE49-F238E27FC236}">
                <a16:creationId xmlns:a16="http://schemas.microsoft.com/office/drawing/2014/main" id="{7BA1CB5A-FAEC-4C0C-BB2E-4C3CE3F8DCAF}"/>
              </a:ext>
            </a:extLst>
          </p:cNvPr>
          <p:cNvSpPr>
            <a:spLocks noGrp="1"/>
          </p:cNvSpPr>
          <p:nvPr>
            <p:ph type="body" idx="1"/>
          </p:nvPr>
        </p:nvSpPr>
        <p:spPr/>
        <p:txBody>
          <a:bodyPr/>
          <a:lstStyle/>
          <a:p>
            <a:r>
              <a:rPr lang="en-US" sz="1600"/>
              <a:t>The Academic Computing Center (Links to an external site.) (ACC), located on the 1st floor of the A Building, provides computer access in addition to free tutoring and other academic support services. Check out the ACC website to register for free services at all the SAC learning centers across campus.</a:t>
            </a:r>
          </a:p>
          <a:p>
            <a:endParaRPr lang="en-US" sz="1600"/>
          </a:p>
          <a:p>
            <a:r>
              <a:rPr lang="en-US" sz="1600"/>
              <a:t>These additional Centers also include computer access:</a:t>
            </a:r>
          </a:p>
          <a:p>
            <a:pPr lvl="1"/>
            <a:r>
              <a:rPr lang="en-US" sz="1200"/>
              <a:t>Science Learn Center (SC-103)</a:t>
            </a:r>
          </a:p>
          <a:p>
            <a:pPr lvl="1"/>
            <a:r>
              <a:rPr lang="en-US" sz="1200"/>
              <a:t>Learning Center (D-307)</a:t>
            </a:r>
          </a:p>
          <a:p>
            <a:pPr lvl="1"/>
            <a:r>
              <a:rPr lang="en-US" sz="1200" err="1"/>
              <a:t>Nealley</a:t>
            </a:r>
            <a:r>
              <a:rPr lang="en-US" sz="1200"/>
              <a:t> Library (L-1st floor)</a:t>
            </a:r>
          </a:p>
          <a:p>
            <a:pPr marL="114300" indent="0">
              <a:buNone/>
            </a:pPr>
            <a:endParaRPr lang="en-US" sz="1600"/>
          </a:p>
        </p:txBody>
      </p:sp>
    </p:spTree>
    <p:extLst>
      <p:ext uri="{BB962C8B-B14F-4D97-AF65-F5344CB8AC3E}">
        <p14:creationId xmlns:p14="http://schemas.microsoft.com/office/powerpoint/2010/main" val="3604367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DFBF-4655-4D33-A2EA-7D6E5C80D6AE}"/>
              </a:ext>
            </a:extLst>
          </p:cNvPr>
          <p:cNvSpPr>
            <a:spLocks noGrp="1"/>
          </p:cNvSpPr>
          <p:nvPr>
            <p:ph type="title"/>
          </p:nvPr>
        </p:nvSpPr>
        <p:spPr/>
        <p:txBody>
          <a:bodyPr/>
          <a:lstStyle/>
          <a:p>
            <a:r>
              <a:rPr lang="en-US"/>
              <a:t>Computer Resources (</a:t>
            </a:r>
            <a:r>
              <a:rPr lang="en-US" err="1"/>
              <a:t>cont</a:t>
            </a:r>
            <a:r>
              <a:rPr lang="en-US"/>
              <a:t>)</a:t>
            </a:r>
          </a:p>
        </p:txBody>
      </p:sp>
      <p:sp>
        <p:nvSpPr>
          <p:cNvPr id="3" name="Text Placeholder 2">
            <a:extLst>
              <a:ext uri="{FF2B5EF4-FFF2-40B4-BE49-F238E27FC236}">
                <a16:creationId xmlns:a16="http://schemas.microsoft.com/office/drawing/2014/main" id="{7BA1CB5A-FAEC-4C0C-BB2E-4C3CE3F8DCAF}"/>
              </a:ext>
            </a:extLst>
          </p:cNvPr>
          <p:cNvSpPr>
            <a:spLocks noGrp="1"/>
          </p:cNvSpPr>
          <p:nvPr>
            <p:ph type="body" idx="1"/>
          </p:nvPr>
        </p:nvSpPr>
        <p:spPr/>
        <p:txBody>
          <a:bodyPr/>
          <a:lstStyle/>
          <a:p>
            <a:pPr marL="114300" indent="0" algn="l">
              <a:buNone/>
            </a:pPr>
            <a:r>
              <a:rPr lang="en-US" sz="1400" b="0" i="0">
                <a:solidFill>
                  <a:srgbClr val="2D3B45"/>
                </a:solidFill>
                <a:effectLst/>
                <a:latin typeface="Lato Extended"/>
              </a:rPr>
              <a:t>The Student Help Desk assists students with using our campus​​ technology including: </a:t>
            </a:r>
            <a:r>
              <a:rPr lang="en-US" sz="1400" b="0" i="0" u="sng">
                <a:solidFill>
                  <a:srgbClr val="2D3B45"/>
                </a:solidFill>
                <a:effectLst/>
                <a:latin typeface="inherit"/>
                <a:hlinkClick r:id="rId3"/>
              </a:rPr>
              <a:t>Digital Dons laptop loans (Links to an external site.)</a:t>
            </a:r>
            <a:r>
              <a:rPr lang="en-US" sz="1400" b="0" i="0">
                <a:solidFill>
                  <a:srgbClr val="2D3B45"/>
                </a:solidFill>
                <a:effectLst/>
                <a:latin typeface="Lato Extended"/>
              </a:rPr>
              <a:t>, </a:t>
            </a:r>
            <a:r>
              <a:rPr lang="en-US" sz="1400" b="0" i="0" u="sng">
                <a:solidFill>
                  <a:srgbClr val="2D3B45"/>
                </a:solidFill>
                <a:effectLst/>
                <a:latin typeface="inherit"/>
                <a:hlinkClick r:id="rId4"/>
              </a:rPr>
              <a:t>Microsoft Office 365 installation Sac.edu student email accounts (Links to an external site.)</a:t>
            </a:r>
            <a:r>
              <a:rPr lang="en-US" sz="1400" b="0" i="0">
                <a:solidFill>
                  <a:srgbClr val="2D3B45"/>
                </a:solidFill>
                <a:effectLst/>
                <a:latin typeface="Lato Extended"/>
              </a:rPr>
              <a:t>, </a:t>
            </a:r>
            <a:r>
              <a:rPr lang="en-US" sz="1400" b="0" i="0" u="sng">
                <a:solidFill>
                  <a:srgbClr val="2D3B45"/>
                </a:solidFill>
                <a:effectLst/>
                <a:latin typeface="inherit"/>
                <a:hlinkClick r:id="rId5"/>
              </a:rPr>
              <a:t>the SAC mobile app (Links to an external site.)</a:t>
            </a:r>
            <a:r>
              <a:rPr lang="en-US" sz="1400" b="0" i="0">
                <a:solidFill>
                  <a:srgbClr val="2D3B45"/>
                </a:solidFill>
                <a:effectLst/>
                <a:latin typeface="Lato Extended"/>
              </a:rPr>
              <a:t>, </a:t>
            </a:r>
            <a:r>
              <a:rPr lang="en-US" sz="1400" b="0" i="0" u="sng" err="1">
                <a:solidFill>
                  <a:srgbClr val="2D3B45"/>
                </a:solidFill>
                <a:effectLst/>
                <a:latin typeface="inherit"/>
                <a:hlinkClick r:id="rId6"/>
              </a:rPr>
              <a:t>WebAdvisor</a:t>
            </a:r>
            <a:r>
              <a:rPr lang="en-US" sz="1400" b="0" i="0" u="sng">
                <a:solidFill>
                  <a:srgbClr val="2D3B45"/>
                </a:solidFill>
                <a:effectLst/>
                <a:latin typeface="inherit"/>
                <a:hlinkClick r:id="rId6"/>
              </a:rPr>
              <a:t> (Links to an external site.)</a:t>
            </a:r>
            <a:r>
              <a:rPr lang="en-US" sz="1400" b="0" i="0">
                <a:solidFill>
                  <a:srgbClr val="2D3B45"/>
                </a:solidFill>
                <a:effectLst/>
                <a:latin typeface="Lato Extended"/>
              </a:rPr>
              <a:t> and  </a:t>
            </a:r>
            <a:r>
              <a:rPr lang="en-US" sz="1400" b="0" i="0" u="sng">
                <a:solidFill>
                  <a:srgbClr val="2D3B45"/>
                </a:solidFill>
                <a:effectLst/>
                <a:latin typeface="Lato Extended"/>
                <a:hlinkClick r:id="rId7"/>
              </a:rPr>
              <a:t>Self-Service (Links to an external site.)</a:t>
            </a:r>
            <a:r>
              <a:rPr lang="en-US" sz="1400" b="0" i="0">
                <a:solidFill>
                  <a:srgbClr val="2D3B45"/>
                </a:solidFill>
                <a:effectLst/>
                <a:latin typeface="Lato Extended"/>
              </a:rPr>
              <a:t>, and </a:t>
            </a:r>
            <a:r>
              <a:rPr lang="en-US" sz="1400" b="0" i="0" u="sng">
                <a:solidFill>
                  <a:srgbClr val="2D3B45"/>
                </a:solidFill>
                <a:effectLst/>
                <a:latin typeface="inherit"/>
                <a:hlinkClick r:id="rId8"/>
              </a:rPr>
              <a:t>Zoom (Links to an external site.)</a:t>
            </a:r>
            <a:r>
              <a:rPr lang="en-US" sz="1400" b="0" i="0">
                <a:solidFill>
                  <a:srgbClr val="2D3B45"/>
                </a:solidFill>
                <a:effectLst/>
                <a:latin typeface="Lato Extended"/>
              </a:rPr>
              <a:t>.</a:t>
            </a:r>
            <a:r>
              <a:rPr lang="en-US" sz="1400" b="0" i="0">
                <a:solidFill>
                  <a:srgbClr val="2D3B45"/>
                </a:solidFill>
                <a:effectLst/>
                <a:latin typeface="inherit"/>
              </a:rPr>
              <a:t> </a:t>
            </a:r>
            <a:br>
              <a:rPr lang="en-US" sz="1400" b="0" i="0">
                <a:solidFill>
                  <a:srgbClr val="2D3B45"/>
                </a:solidFill>
                <a:effectLst/>
                <a:latin typeface="inherit"/>
              </a:rPr>
            </a:br>
            <a:endParaRPr lang="en-US" sz="1400" b="0" i="0">
              <a:solidFill>
                <a:srgbClr val="2D3B45"/>
              </a:solidFill>
              <a:effectLst/>
              <a:latin typeface="Lato Extended"/>
            </a:endParaRPr>
          </a:p>
          <a:p>
            <a:pPr marL="114300" indent="0" algn="l">
              <a:buNone/>
            </a:pPr>
            <a:r>
              <a:rPr lang="en-US" sz="1400" b="0" i="0">
                <a:solidFill>
                  <a:srgbClr val="2D3B45"/>
                </a:solidFill>
                <a:effectLst/>
                <a:latin typeface="Lato Extended"/>
              </a:rPr>
              <a:t>The Student Help desk offers live chat (online) support. </a:t>
            </a:r>
            <a:br>
              <a:rPr lang="en-US" sz="1400" b="0" i="0">
                <a:solidFill>
                  <a:srgbClr val="2D3B45"/>
                </a:solidFill>
                <a:effectLst/>
                <a:latin typeface="Lato Extended"/>
              </a:rPr>
            </a:br>
            <a:endParaRPr lang="en-US" sz="1400" b="0" i="0">
              <a:solidFill>
                <a:srgbClr val="2D3B45"/>
              </a:solidFill>
              <a:effectLst/>
              <a:latin typeface="Lato Extended"/>
            </a:endParaRPr>
          </a:p>
          <a:p>
            <a:pPr marL="114300" indent="0" algn="l">
              <a:buNone/>
            </a:pPr>
            <a:r>
              <a:rPr lang="en-US" sz="1400" b="0" i="0">
                <a:solidFill>
                  <a:srgbClr val="2D3B45"/>
                </a:solidFill>
                <a:effectLst/>
                <a:latin typeface="Lato Extended"/>
              </a:rPr>
              <a:t>Visit the  </a:t>
            </a:r>
            <a:r>
              <a:rPr lang="en-US" sz="1400" b="0" i="0" u="sng">
                <a:solidFill>
                  <a:srgbClr val="2D3B45"/>
                </a:solidFill>
                <a:effectLst/>
                <a:latin typeface="Lato Extended"/>
                <a:hlinkClick r:id="rId9"/>
              </a:rPr>
              <a:t>Student Help Desk (Links to an external site.)</a:t>
            </a:r>
            <a:r>
              <a:rPr lang="en-US" sz="1400" b="0" i="0">
                <a:solidFill>
                  <a:srgbClr val="2D3B45"/>
                </a:solidFill>
                <a:effectLst/>
                <a:latin typeface="Lato Extended"/>
              </a:rPr>
              <a:t> website for more information and to connect to their services.</a:t>
            </a:r>
          </a:p>
          <a:p>
            <a:pPr marL="114300" indent="0" algn="l">
              <a:buNone/>
            </a:pPr>
            <a:br>
              <a:rPr lang="en-US" sz="1400" b="0" i="0">
                <a:solidFill>
                  <a:srgbClr val="2D3B45"/>
                </a:solidFill>
                <a:effectLst/>
                <a:latin typeface="Lato Extended"/>
              </a:rPr>
            </a:br>
            <a:r>
              <a:rPr lang="en-US" sz="1400" b="0" i="0">
                <a:solidFill>
                  <a:srgbClr val="2D3B45"/>
                </a:solidFill>
                <a:effectLst/>
                <a:latin typeface="Lato Extended"/>
              </a:rPr>
              <a:t>All active SAC students have access to a </a:t>
            </a:r>
            <a:r>
              <a:rPr lang="en-US" sz="1400" b="0" i="0" u="sng">
                <a:solidFill>
                  <a:srgbClr val="2D3B45"/>
                </a:solidFill>
                <a:effectLst/>
                <a:latin typeface="Lato Extended"/>
                <a:hlinkClick r:id="rId4"/>
              </a:rPr>
              <a:t>college email address and access to Microsoft 365 (Links to an external site.)</a:t>
            </a:r>
            <a:r>
              <a:rPr lang="en-US" sz="1400" b="0" i="0">
                <a:solidFill>
                  <a:srgbClr val="2D3B45"/>
                </a:solidFill>
                <a:effectLst/>
                <a:latin typeface="Lato Extended"/>
              </a:rPr>
              <a:t>, free of charge. The Foundation for California Community Colleges also provides access to discounted software through </a:t>
            </a:r>
            <a:r>
              <a:rPr lang="en-US" sz="1400" b="0" i="0" u="sng" err="1">
                <a:solidFill>
                  <a:srgbClr val="2D3B45"/>
                </a:solidFill>
                <a:effectLst/>
                <a:latin typeface="Lato Extended"/>
                <a:hlinkClick r:id="rId10"/>
              </a:rPr>
              <a:t>CollegeBuys</a:t>
            </a:r>
            <a:r>
              <a:rPr lang="en-US" sz="1400" b="0" i="0" u="sng">
                <a:solidFill>
                  <a:srgbClr val="2D3B45"/>
                </a:solidFill>
                <a:effectLst/>
                <a:latin typeface="Lato Extended"/>
                <a:hlinkClick r:id="rId10"/>
              </a:rPr>
              <a:t> (Links to an external site.)</a:t>
            </a:r>
            <a:r>
              <a:rPr lang="en-US" sz="1400" b="0" i="0">
                <a:solidFill>
                  <a:srgbClr val="2D3B45"/>
                </a:solidFill>
                <a:effectLst/>
                <a:latin typeface="Lato Extended"/>
              </a:rPr>
              <a:t> for SAC students.</a:t>
            </a:r>
          </a:p>
        </p:txBody>
      </p:sp>
    </p:spTree>
    <p:extLst>
      <p:ext uri="{BB962C8B-B14F-4D97-AF65-F5344CB8AC3E}">
        <p14:creationId xmlns:p14="http://schemas.microsoft.com/office/powerpoint/2010/main" val="56272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ECAF-A93B-426F-AD5F-9A36C7D17260}"/>
              </a:ext>
            </a:extLst>
          </p:cNvPr>
          <p:cNvSpPr>
            <a:spLocks noGrp="1"/>
          </p:cNvSpPr>
          <p:nvPr>
            <p:ph type="title"/>
          </p:nvPr>
        </p:nvSpPr>
        <p:spPr/>
        <p:txBody>
          <a:bodyPr/>
          <a:lstStyle/>
          <a:p>
            <a:r>
              <a:rPr lang="en-US"/>
              <a:t>Study Resources</a:t>
            </a:r>
          </a:p>
        </p:txBody>
      </p:sp>
      <p:sp>
        <p:nvSpPr>
          <p:cNvPr id="3" name="Text Placeholder 2">
            <a:extLst>
              <a:ext uri="{FF2B5EF4-FFF2-40B4-BE49-F238E27FC236}">
                <a16:creationId xmlns:a16="http://schemas.microsoft.com/office/drawing/2014/main" id="{C03A2D50-5AB1-462C-8B51-B3500DBC434A}"/>
              </a:ext>
            </a:extLst>
          </p:cNvPr>
          <p:cNvSpPr>
            <a:spLocks noGrp="1"/>
          </p:cNvSpPr>
          <p:nvPr>
            <p:ph type="body" idx="1"/>
          </p:nvPr>
        </p:nvSpPr>
        <p:spPr/>
        <p:txBody>
          <a:bodyPr/>
          <a:lstStyle/>
          <a:p>
            <a:pPr algn="l"/>
            <a:r>
              <a:rPr lang="en-US" sz="1400" b="0" i="0">
                <a:solidFill>
                  <a:srgbClr val="2D3B45"/>
                </a:solidFill>
                <a:effectLst/>
                <a:latin typeface="Lato Extended"/>
              </a:rPr>
              <a:t>Free tutoring assistance is available through online services and departmental and campus-wide resource centers. These include:</a:t>
            </a:r>
          </a:p>
          <a:p>
            <a:pPr algn="l"/>
            <a:r>
              <a:rPr lang="en-US" sz="1400" b="0" i="0">
                <a:solidFill>
                  <a:srgbClr val="2D3B45"/>
                </a:solidFill>
                <a:effectLst/>
                <a:latin typeface="Lato Extended"/>
              </a:rPr>
              <a:t>The </a:t>
            </a:r>
            <a:r>
              <a:rPr lang="en-US" sz="1400" b="0" i="0" u="sng">
                <a:solidFill>
                  <a:srgbClr val="2D3B45"/>
                </a:solidFill>
                <a:effectLst/>
                <a:latin typeface="Lato Extended"/>
                <a:hlinkClick r:id="rId2"/>
              </a:rPr>
              <a:t>Academic Computing Center (Links to an external site.)</a:t>
            </a:r>
            <a:r>
              <a:rPr lang="en-US" sz="1400" b="0" i="0">
                <a:solidFill>
                  <a:srgbClr val="2D3B45"/>
                </a:solidFill>
                <a:effectLst/>
                <a:latin typeface="Lato Extended"/>
              </a:rPr>
              <a:t> (ACC) provides free tutoring, computer access, and other academic support services.</a:t>
            </a:r>
          </a:p>
          <a:p>
            <a:pPr algn="l"/>
            <a:r>
              <a:rPr lang="en-US" sz="1400" b="0" i="0">
                <a:solidFill>
                  <a:srgbClr val="2D3B45"/>
                </a:solidFill>
                <a:effectLst/>
                <a:latin typeface="Lato Extended"/>
              </a:rPr>
              <a:t>The </a:t>
            </a:r>
            <a:r>
              <a:rPr lang="en-US" sz="1400" b="0" i="0" u="sng">
                <a:solidFill>
                  <a:srgbClr val="2D3B45"/>
                </a:solidFill>
                <a:effectLst/>
                <a:latin typeface="Lato Extended"/>
                <a:hlinkClick r:id="rId3"/>
              </a:rPr>
              <a:t>Learning Center (Links to an external site.)</a:t>
            </a:r>
            <a:r>
              <a:rPr lang="en-US" sz="1400" b="0" i="0">
                <a:solidFill>
                  <a:srgbClr val="2D3B45"/>
                </a:solidFill>
                <a:effectLst/>
                <a:latin typeface="Lato Extended"/>
              </a:rPr>
              <a:t> offers students free academic support, including DLA (Directed Learning Activities), tutoring, workshops, and more.</a:t>
            </a:r>
            <a:endParaRPr lang="en-US" sz="1200" b="0" i="0">
              <a:solidFill>
                <a:srgbClr val="2D3B45"/>
              </a:solidFill>
              <a:effectLst/>
              <a:latin typeface="Lato Extended"/>
            </a:endParaRPr>
          </a:p>
          <a:p>
            <a:pPr algn="l"/>
            <a:r>
              <a:rPr lang="en-US" sz="1400" b="0" i="0">
                <a:solidFill>
                  <a:srgbClr val="2D3B45"/>
                </a:solidFill>
                <a:effectLst/>
                <a:latin typeface="Lato Extended"/>
              </a:rPr>
              <a:t>The </a:t>
            </a:r>
            <a:r>
              <a:rPr lang="en-US" sz="1400" b="0" i="0" u="sng">
                <a:solidFill>
                  <a:srgbClr val="2D3B45"/>
                </a:solidFill>
                <a:effectLst/>
                <a:latin typeface="Lato Extended"/>
                <a:hlinkClick r:id="rId4"/>
              </a:rPr>
              <a:t>Math Center (Links to an external site.)</a:t>
            </a:r>
            <a:r>
              <a:rPr lang="en-US" sz="1400" b="0" i="0">
                <a:solidFill>
                  <a:srgbClr val="2D3B45"/>
                </a:solidFill>
                <a:effectLst/>
                <a:latin typeface="Lato Extended"/>
              </a:rPr>
              <a:t> offers students free math tutoring. </a:t>
            </a:r>
          </a:p>
          <a:p>
            <a:pPr algn="l"/>
            <a:r>
              <a:rPr lang="en-US" sz="1400" b="0" i="0">
                <a:solidFill>
                  <a:srgbClr val="2D3B45"/>
                </a:solidFill>
                <a:effectLst/>
                <a:latin typeface="Lato Extended"/>
              </a:rPr>
              <a:t>The </a:t>
            </a:r>
            <a:r>
              <a:rPr lang="en-US" sz="1400" b="0" i="0" u="sng">
                <a:solidFill>
                  <a:srgbClr val="2D3B45"/>
                </a:solidFill>
                <a:effectLst/>
                <a:latin typeface="Lato Extended"/>
                <a:hlinkClick r:id="rId5"/>
              </a:rPr>
              <a:t>Science Center (Links to an external site.)</a:t>
            </a:r>
            <a:r>
              <a:rPr lang="en-US" sz="1400" b="0" i="0">
                <a:solidFill>
                  <a:srgbClr val="2D3B45"/>
                </a:solidFill>
                <a:effectLst/>
                <a:latin typeface="Lato Extended"/>
              </a:rPr>
              <a:t> offers students free science tutoring.  </a:t>
            </a:r>
          </a:p>
          <a:p>
            <a:pPr algn="l"/>
            <a:r>
              <a:rPr lang="en-US" sz="1400" b="0" i="0" u="sng" err="1">
                <a:solidFill>
                  <a:srgbClr val="2D3B45"/>
                </a:solidFill>
                <a:effectLst/>
                <a:latin typeface="Lato Extended"/>
                <a:hlinkClick r:id="rId6" tooltip="Get Started with NetTutor"/>
              </a:rPr>
              <a:t>NetTutor</a:t>
            </a:r>
            <a:r>
              <a:rPr lang="en-US" sz="1400" b="0" i="0">
                <a:solidFill>
                  <a:srgbClr val="2D3B45"/>
                </a:solidFill>
                <a:effectLst/>
                <a:latin typeface="Lato Extended"/>
              </a:rPr>
              <a:t> provides online tutoring assistance to students in online and hybrid courses. </a:t>
            </a:r>
          </a:p>
          <a:p>
            <a:pPr algn="l"/>
            <a:endParaRPr lang="en-US" sz="1600" b="0" i="0">
              <a:solidFill>
                <a:srgbClr val="2D3B45"/>
              </a:solidFill>
              <a:effectLst/>
              <a:latin typeface="Lato Extended"/>
            </a:endParaRPr>
          </a:p>
          <a:p>
            <a:pPr algn="l"/>
            <a:endParaRPr lang="en-US" sz="1600" b="0" i="0">
              <a:solidFill>
                <a:srgbClr val="2D3B45"/>
              </a:solidFill>
              <a:effectLst/>
              <a:latin typeface="Lato Extended"/>
            </a:endParaRPr>
          </a:p>
          <a:p>
            <a:pPr marL="114300" indent="0">
              <a:buNone/>
            </a:pPr>
            <a:endParaRPr lang="en-US" sz="1600"/>
          </a:p>
        </p:txBody>
      </p:sp>
    </p:spTree>
    <p:extLst>
      <p:ext uri="{BB962C8B-B14F-4D97-AF65-F5344CB8AC3E}">
        <p14:creationId xmlns:p14="http://schemas.microsoft.com/office/powerpoint/2010/main" val="191412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23"/>
          <p:cNvSpPr txBox="1"/>
          <p:nvPr/>
        </p:nvSpPr>
        <p:spPr>
          <a:xfrm>
            <a:off x="360225" y="1328079"/>
            <a:ext cx="8258100" cy="36273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dirty="0">
                <a:effectLst/>
                <a:latin typeface="Calibri" panose="020F0502020204030204" pitchFamily="34" charset="0"/>
                <a:ea typeface="Malgun Gothic" panose="020B0503020000020004" pitchFamily="34" charset="-127"/>
                <a:cs typeface="Times New Roman" panose="02020603050405020304" pitchFamily="18" charset="0"/>
              </a:rPr>
              <a:t>All grades will be maintained on Canvas.  </a:t>
            </a:r>
            <a:r>
              <a:rPr lang="en-US" b="1" i="1" dirty="0">
                <a:effectLst/>
                <a:latin typeface="Calibri" panose="020F0502020204030204" pitchFamily="34" charset="0"/>
                <a:ea typeface="Malgun Gothic" panose="020B0503020000020004" pitchFamily="34" charset="-127"/>
                <a:cs typeface="Times New Roman" panose="02020603050405020304" pitchFamily="18" charset="0"/>
              </a:rPr>
              <a:t>Final grades are determined by rounding to the nearest whole percentage. </a:t>
            </a:r>
            <a:endParaRPr lang="en-US"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Malgun Gothic" panose="020B0503020000020004" pitchFamily="34" charset="-127"/>
                <a:cs typeface="Times New Roman" panose="02020603050405020304" pitchFamily="18" charset="0"/>
              </a:rPr>
              <a:t>Letter grades will be assigned at the end of the semester based on the following scale:</a:t>
            </a:r>
          </a:p>
          <a:p>
            <a:pPr marL="342900" marR="0" lvl="0" indent="-342900">
              <a:lnSpc>
                <a:spcPct val="107000"/>
              </a:lnSpc>
              <a:spcBef>
                <a:spcPts val="0"/>
              </a:spcBef>
              <a:spcAft>
                <a:spcPts val="0"/>
              </a:spcAft>
              <a:buFont typeface="+mj-lt"/>
              <a:buAutoNum type="alphaUcPeriod"/>
            </a:pPr>
            <a:r>
              <a:rPr lang="en-US" dirty="0">
                <a:effectLst/>
                <a:latin typeface="Calibri" panose="020F0502020204030204" pitchFamily="34" charset="0"/>
                <a:ea typeface="Malgun Gothic" panose="020B0503020000020004" pitchFamily="34" charset="-127"/>
                <a:cs typeface="Times New Roman" panose="02020603050405020304" pitchFamily="18" charset="0"/>
              </a:rPr>
              <a:t>100% to 90%</a:t>
            </a:r>
          </a:p>
          <a:p>
            <a:pPr marL="342900" marR="0" lvl="0" indent="-342900">
              <a:lnSpc>
                <a:spcPct val="107000"/>
              </a:lnSpc>
              <a:spcBef>
                <a:spcPts val="0"/>
              </a:spcBef>
              <a:spcAft>
                <a:spcPts val="0"/>
              </a:spcAft>
              <a:buFont typeface="+mj-lt"/>
              <a:buAutoNum type="alphaUcPeriod"/>
            </a:pPr>
            <a:r>
              <a:rPr lang="en-US" dirty="0">
                <a:effectLst/>
                <a:latin typeface="Calibri" panose="020F0502020204030204" pitchFamily="34" charset="0"/>
                <a:ea typeface="Malgun Gothic" panose="020B0503020000020004" pitchFamily="34" charset="-127"/>
                <a:cs typeface="Times New Roman" panose="02020603050405020304" pitchFamily="18" charset="0"/>
              </a:rPr>
              <a:t>Less than 90% to 80%</a:t>
            </a:r>
          </a:p>
          <a:p>
            <a:pPr marL="342900" marR="0" lvl="0" indent="-342900">
              <a:lnSpc>
                <a:spcPct val="107000"/>
              </a:lnSpc>
              <a:spcBef>
                <a:spcPts val="0"/>
              </a:spcBef>
              <a:spcAft>
                <a:spcPts val="0"/>
              </a:spcAft>
              <a:buFont typeface="+mj-lt"/>
              <a:buAutoNum type="alphaUcPeriod"/>
            </a:pPr>
            <a:r>
              <a:rPr lang="en-US" dirty="0">
                <a:effectLst/>
                <a:latin typeface="Calibri" panose="020F0502020204030204" pitchFamily="34" charset="0"/>
                <a:ea typeface="Malgun Gothic" panose="020B0503020000020004" pitchFamily="34" charset="-127"/>
                <a:cs typeface="Times New Roman" panose="02020603050405020304" pitchFamily="18" charset="0"/>
              </a:rPr>
              <a:t>Less than 80% to 70%</a:t>
            </a:r>
          </a:p>
          <a:p>
            <a:pPr marL="342900" marR="0" lvl="0" indent="-342900">
              <a:lnSpc>
                <a:spcPct val="107000"/>
              </a:lnSpc>
              <a:spcBef>
                <a:spcPts val="0"/>
              </a:spcBef>
              <a:spcAft>
                <a:spcPts val="0"/>
              </a:spcAft>
              <a:buFont typeface="+mj-lt"/>
              <a:buAutoNum type="alphaUcPeriod"/>
            </a:pPr>
            <a:r>
              <a:rPr lang="en-US" dirty="0">
                <a:effectLst/>
                <a:latin typeface="Calibri" panose="020F0502020204030204" pitchFamily="34" charset="0"/>
                <a:ea typeface="Malgun Gothic" panose="020B0503020000020004" pitchFamily="34" charset="-127"/>
                <a:cs typeface="Times New Roman" panose="02020603050405020304" pitchFamily="18" charset="0"/>
              </a:rPr>
              <a:t>Less than 70% to 60%</a:t>
            </a:r>
          </a:p>
          <a:p>
            <a:pPr marL="342900" marR="0" lvl="0" indent="-342900">
              <a:lnSpc>
                <a:spcPct val="107000"/>
              </a:lnSpc>
              <a:spcBef>
                <a:spcPts val="0"/>
              </a:spcBef>
              <a:spcAft>
                <a:spcPts val="800"/>
              </a:spcAft>
              <a:buFont typeface="+mj-lt"/>
              <a:buAutoNum type="alphaUcPeriod" startAt="6"/>
            </a:pPr>
            <a:r>
              <a:rPr lang="en-US" dirty="0">
                <a:effectLst/>
                <a:latin typeface="Calibri" panose="020F0502020204030204" pitchFamily="34" charset="0"/>
                <a:ea typeface="Malgun Gothic" panose="020B0503020000020004" pitchFamily="34" charset="-127"/>
                <a:cs typeface="Times New Roman" panose="02020603050405020304" pitchFamily="18" charset="0"/>
              </a:rPr>
              <a:t>Less than 60% </a:t>
            </a:r>
          </a:p>
          <a:p>
            <a:pPr marL="0" marR="0">
              <a:lnSpc>
                <a:spcPct val="107000"/>
              </a:lnSpc>
              <a:spcBef>
                <a:spcPts val="0"/>
              </a:spcBef>
              <a:spcAft>
                <a:spcPts val="800"/>
              </a:spcAft>
            </a:pPr>
            <a:r>
              <a:rPr lang="en-US" dirty="0">
                <a:effectLst/>
                <a:latin typeface="Calibri" panose="020F0502020204030204" pitchFamily="34" charset="0"/>
                <a:ea typeface="Malgun Gothic" panose="020B0503020000020004" pitchFamily="34" charset="-127"/>
                <a:cs typeface="Times New Roman" panose="02020603050405020304" pitchFamily="18" charset="0"/>
              </a:rPr>
              <a:t>Any cumulative grade below a 60% will be assigned an F.  An Incomplete grade is assigned only in cases of exceptional circumstances that prevent the student from completing coursework and exams towards the end of the semester.  Timely notification of the instructor and sufficient documentation are required.  To be eligible for an Incomplete, the student should have completed most of the coursework and exams.</a:t>
            </a:r>
          </a:p>
        </p:txBody>
      </p:sp>
      <p:sp>
        <p:nvSpPr>
          <p:cNvPr id="125" name="Google Shape;125;p23"/>
          <p:cNvSpPr txBox="1">
            <a:spLocks noGrp="1"/>
          </p:cNvSpPr>
          <p:nvPr>
            <p:ph type="title"/>
          </p:nvPr>
        </p:nvSpPr>
        <p:spPr>
          <a:xfrm>
            <a:off x="360225"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Grading Scale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AC95-A90E-D228-982B-EFD81DCEC927}"/>
              </a:ext>
            </a:extLst>
          </p:cNvPr>
          <p:cNvSpPr>
            <a:spLocks noGrp="1"/>
          </p:cNvSpPr>
          <p:nvPr>
            <p:ph type="title"/>
          </p:nvPr>
        </p:nvSpPr>
        <p:spPr/>
        <p:txBody>
          <a:bodyPr/>
          <a:lstStyle/>
          <a:p>
            <a:r>
              <a:rPr lang="en-US"/>
              <a:t>Graded Assignments</a:t>
            </a:r>
          </a:p>
        </p:txBody>
      </p:sp>
      <p:sp>
        <p:nvSpPr>
          <p:cNvPr id="3" name="Text Placeholder 2">
            <a:extLst>
              <a:ext uri="{FF2B5EF4-FFF2-40B4-BE49-F238E27FC236}">
                <a16:creationId xmlns:a16="http://schemas.microsoft.com/office/drawing/2014/main" id="{04EF20C7-94F6-FA0C-19BD-E69C8386E97D}"/>
              </a:ext>
            </a:extLst>
          </p:cNvPr>
          <p:cNvSpPr>
            <a:spLocks noGrp="1"/>
          </p:cNvSpPr>
          <p:nvPr>
            <p:ph type="body" idx="1"/>
          </p:nvPr>
        </p:nvSpPr>
        <p:spPr/>
        <p:txBody>
          <a:bodyPr/>
          <a:lstStyle/>
          <a:p>
            <a:pPr marL="0" marR="0" indent="0">
              <a:lnSpc>
                <a:spcPct val="107000"/>
              </a:lnSpc>
              <a:spcBef>
                <a:spcPts val="0"/>
              </a:spcBef>
              <a:spcAft>
                <a:spcPts val="800"/>
              </a:spcAft>
              <a:buNone/>
            </a:pPr>
            <a:r>
              <a:rPr lang="en-US" sz="1100" dirty="0">
                <a:effectLst/>
                <a:latin typeface="Calibri" panose="020F0502020204030204" pitchFamily="34" charset="0"/>
                <a:ea typeface="Malgun Gothic" panose="020B0503020000020004" pitchFamily="34" charset="-127"/>
                <a:cs typeface="Times New Roman" panose="02020603050405020304" pitchFamily="18" charset="0"/>
              </a:rPr>
              <a:t>Assignments categories will be reported on Canvas as percentages. There are </a:t>
            </a:r>
            <a:r>
              <a:rPr lang="en-US" sz="1100" b="1" i="1" dirty="0">
                <a:effectLst/>
                <a:latin typeface="Calibri" panose="020F0502020204030204" pitchFamily="34" charset="0"/>
                <a:ea typeface="Malgun Gothic" panose="020B0503020000020004" pitchFamily="34" charset="-127"/>
                <a:cs typeface="Times New Roman" panose="02020603050405020304" pitchFamily="18" charset="0"/>
              </a:rPr>
              <a:t>three</a:t>
            </a:r>
            <a:r>
              <a:rPr lang="en-US" sz="1100" b="1" dirty="0">
                <a:effectLst/>
                <a:latin typeface="Calibri" panose="020F0502020204030204" pitchFamily="34" charset="0"/>
                <a:ea typeface="Malgun Gothic" panose="020B0503020000020004" pitchFamily="34" charset="-127"/>
                <a:cs typeface="Times New Roman" panose="02020603050405020304" pitchFamily="18" charset="0"/>
              </a:rPr>
              <a:t> </a:t>
            </a:r>
            <a:r>
              <a:rPr lang="en-US" sz="1100" dirty="0">
                <a:effectLst/>
                <a:latin typeface="Calibri" panose="020F0502020204030204" pitchFamily="34" charset="0"/>
                <a:ea typeface="Malgun Gothic" panose="020B0503020000020004" pitchFamily="34" charset="-127"/>
                <a:cs typeface="Times New Roman" panose="02020603050405020304" pitchFamily="18" charset="0"/>
              </a:rPr>
              <a:t>categories of required work:</a:t>
            </a:r>
          </a:p>
          <a:p>
            <a:r>
              <a:rPr lang="en-US" b="1" dirty="0"/>
              <a:t>Homework (9 assignments, lowest score dropped, ~34% of overall grade)</a:t>
            </a:r>
          </a:p>
          <a:p>
            <a:r>
              <a:rPr lang="en-US" b="1" dirty="0"/>
              <a:t>Lab Exercises (14 assignments, lowest score dropped, ~24% of overall grade)</a:t>
            </a:r>
            <a:endParaRPr lang="en-US" dirty="0"/>
          </a:p>
          <a:p>
            <a:r>
              <a:rPr lang="en-US" b="1" dirty="0"/>
              <a:t>Quizzes (6 assignments, lowest dropped, ~6% of overall grade)</a:t>
            </a:r>
          </a:p>
          <a:p>
            <a:r>
              <a:rPr lang="en-US" b="1" dirty="0"/>
              <a:t>Exams (4 exams, 3 corrections, ~36% of overall grade)</a:t>
            </a:r>
          </a:p>
        </p:txBody>
      </p:sp>
    </p:spTree>
    <p:extLst>
      <p:ext uri="{BB962C8B-B14F-4D97-AF65-F5344CB8AC3E}">
        <p14:creationId xmlns:p14="http://schemas.microsoft.com/office/powerpoint/2010/main" val="1305213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B5D-60BE-3106-1BEC-674392426B2F}"/>
              </a:ext>
            </a:extLst>
          </p:cNvPr>
          <p:cNvSpPr>
            <a:spLocks noGrp="1"/>
          </p:cNvSpPr>
          <p:nvPr>
            <p:ph type="title"/>
          </p:nvPr>
        </p:nvSpPr>
        <p:spPr>
          <a:xfrm>
            <a:off x="311700" y="301697"/>
            <a:ext cx="8520600" cy="831300"/>
          </a:xfrm>
        </p:spPr>
        <p:txBody>
          <a:bodyPr/>
          <a:lstStyle/>
          <a:p>
            <a:r>
              <a:rPr lang="en-US"/>
              <a:t>Homework</a:t>
            </a:r>
          </a:p>
        </p:txBody>
      </p:sp>
      <p:sp>
        <p:nvSpPr>
          <p:cNvPr id="3" name="Text Placeholder 2">
            <a:extLst>
              <a:ext uri="{FF2B5EF4-FFF2-40B4-BE49-F238E27FC236}">
                <a16:creationId xmlns:a16="http://schemas.microsoft.com/office/drawing/2014/main" id="{FB2EED13-C093-E203-580B-1922DA85502D}"/>
              </a:ext>
            </a:extLst>
          </p:cNvPr>
          <p:cNvSpPr>
            <a:spLocks noGrp="1"/>
          </p:cNvSpPr>
          <p:nvPr>
            <p:ph type="body" idx="1"/>
          </p:nvPr>
        </p:nvSpPr>
        <p:spPr/>
        <p:txBody>
          <a:bodyPr/>
          <a:lstStyle/>
          <a:p>
            <a:pPr marL="0" marR="0" indent="0">
              <a:lnSpc>
                <a:spcPct val="107000"/>
              </a:lnSpc>
              <a:spcBef>
                <a:spcPts val="200"/>
              </a:spcBef>
              <a:spcAft>
                <a:spcPts val="0"/>
              </a:spcAft>
              <a:buNone/>
            </a:pPr>
            <a:r>
              <a:rPr lang="en-US" sz="2400" b="1" u="sng" dirty="0">
                <a:effectLst/>
                <a:highlight>
                  <a:srgbClr val="FFFF00"/>
                </a:highlight>
                <a:latin typeface="Calibri" panose="020F0502020204030204" pitchFamily="34" charset="0"/>
                <a:ea typeface="Malgun Gothic" panose="020B0503020000020004" pitchFamily="34" charset="-127"/>
                <a:cs typeface="Times New Roman" panose="02020603050405020304" pitchFamily="18" charset="0"/>
              </a:rPr>
              <a:t>LINKS FOR HOMEWORK WILL BE ON CANVAS UNDER THAT WEEK’S MODULE, THEY WILL BE TURNED IN THROUGH CANVAS QUIZ INTERFACE</a:t>
            </a:r>
          </a:p>
          <a:p>
            <a:pPr marL="0" marR="0" indent="0">
              <a:lnSpc>
                <a:spcPct val="107000"/>
              </a:lnSpc>
              <a:spcBef>
                <a:spcPts val="200"/>
              </a:spcBef>
              <a:spcAft>
                <a:spcPts val="0"/>
              </a:spcAft>
              <a:buNone/>
            </a:pPr>
            <a:endParaRPr lang="en-US" sz="2400" b="1" u="sng" dirty="0">
              <a:effectLst/>
              <a:highlight>
                <a:srgbClr val="FFFF00"/>
              </a:highlight>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200"/>
              </a:spcBef>
              <a:spcAft>
                <a:spcPts val="0"/>
              </a:spcAft>
              <a:buNone/>
            </a:pPr>
            <a:endParaRPr lang="en-US" sz="1100" b="1" u="sng" dirty="0">
              <a:latin typeface="Calibri" panose="020F0502020204030204" pitchFamily="34" charset="0"/>
              <a:ea typeface="Malgun Gothic" panose="020B0503020000020004" pitchFamily="34" charset="-127"/>
              <a:cs typeface="Times New Roman" panose="02020603050405020304" pitchFamily="18" charset="0"/>
            </a:endParaRPr>
          </a:p>
          <a:p>
            <a:pPr marL="0" marR="0" indent="0">
              <a:lnSpc>
                <a:spcPct val="107000"/>
              </a:lnSpc>
              <a:spcBef>
                <a:spcPts val="200"/>
              </a:spcBef>
              <a:spcAft>
                <a:spcPts val="0"/>
              </a:spcAft>
              <a:buNone/>
            </a:pPr>
            <a:endParaRPr lang="en-US" sz="1100" b="1" u="sng"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dirty="0"/>
          </a:p>
        </p:txBody>
      </p:sp>
    </p:spTree>
    <p:extLst>
      <p:ext uri="{BB962C8B-B14F-4D97-AF65-F5344CB8AC3E}">
        <p14:creationId xmlns:p14="http://schemas.microsoft.com/office/powerpoint/2010/main" val="98693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14E3-E9DC-0021-B62B-6D216CEF3A55}"/>
              </a:ext>
            </a:extLst>
          </p:cNvPr>
          <p:cNvSpPr>
            <a:spLocks noGrp="1"/>
          </p:cNvSpPr>
          <p:nvPr>
            <p:ph type="title"/>
          </p:nvPr>
        </p:nvSpPr>
        <p:spPr/>
        <p:txBody>
          <a:bodyPr/>
          <a:lstStyle/>
          <a:p>
            <a:r>
              <a:rPr lang="en-US"/>
              <a:t>Lab Exercises</a:t>
            </a:r>
          </a:p>
        </p:txBody>
      </p:sp>
      <p:sp>
        <p:nvSpPr>
          <p:cNvPr id="3" name="Text Placeholder 2">
            <a:extLst>
              <a:ext uri="{FF2B5EF4-FFF2-40B4-BE49-F238E27FC236}">
                <a16:creationId xmlns:a16="http://schemas.microsoft.com/office/drawing/2014/main" id="{3DAAA2DA-52F5-E838-F3FB-651DECB39EE7}"/>
              </a:ext>
            </a:extLst>
          </p:cNvPr>
          <p:cNvSpPr>
            <a:spLocks noGrp="1"/>
          </p:cNvSpPr>
          <p:nvPr>
            <p:ph type="body" idx="1"/>
          </p:nvPr>
        </p:nvSpPr>
        <p:spPr/>
        <p:txBody>
          <a:bodyPr/>
          <a:lstStyle/>
          <a:p>
            <a:r>
              <a:rPr lang="en-US" b="1" dirty="0"/>
              <a:t>Lab Exercises (14 assignments, lowest score dropped, ~24% of overall grade)</a:t>
            </a:r>
          </a:p>
          <a:p>
            <a:pPr lvl="0"/>
            <a:r>
              <a:rPr lang="en-US" dirty="0"/>
              <a:t>There will be 14 lab assignments, graded out of 15 points.</a:t>
            </a:r>
          </a:p>
          <a:p>
            <a:pPr lvl="0"/>
            <a:r>
              <a:rPr lang="en-US" dirty="0"/>
              <a:t>The lowest score will be dropped, up to two additional labs can be excused for absences.</a:t>
            </a:r>
          </a:p>
          <a:p>
            <a:pPr lvl="0"/>
            <a:r>
              <a:rPr lang="en-US" dirty="0"/>
              <a:t>Lab assignment details will be provided by the lab instructor.</a:t>
            </a:r>
          </a:p>
          <a:p>
            <a:pPr marL="114300" indent="0">
              <a:buNone/>
            </a:pPr>
            <a:endParaRPr lang="en-US" dirty="0"/>
          </a:p>
          <a:p>
            <a:pPr marL="114300" indent="0">
              <a:buNone/>
            </a:pPr>
            <a:r>
              <a:rPr lang="en-US" dirty="0"/>
              <a:t>Your lab instructor will have more information in Week 1 lab about what these exercises will look like and may entail.</a:t>
            </a:r>
          </a:p>
        </p:txBody>
      </p:sp>
    </p:spTree>
    <p:extLst>
      <p:ext uri="{BB962C8B-B14F-4D97-AF65-F5344CB8AC3E}">
        <p14:creationId xmlns:p14="http://schemas.microsoft.com/office/powerpoint/2010/main" val="3765503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522B-5ACE-C7A5-FACF-3EC5DB4A2BB5}"/>
              </a:ext>
            </a:extLst>
          </p:cNvPr>
          <p:cNvSpPr>
            <a:spLocks noGrp="1"/>
          </p:cNvSpPr>
          <p:nvPr>
            <p:ph type="title"/>
          </p:nvPr>
        </p:nvSpPr>
        <p:spPr/>
        <p:txBody>
          <a:bodyPr/>
          <a:lstStyle/>
          <a:p>
            <a:r>
              <a:rPr lang="en-US" dirty="0"/>
              <a:t>Quizzes</a:t>
            </a:r>
          </a:p>
        </p:txBody>
      </p:sp>
      <p:sp>
        <p:nvSpPr>
          <p:cNvPr id="3" name="Text Placeholder 2">
            <a:extLst>
              <a:ext uri="{FF2B5EF4-FFF2-40B4-BE49-F238E27FC236}">
                <a16:creationId xmlns:a16="http://schemas.microsoft.com/office/drawing/2014/main" id="{E16A19FA-4F5F-7EE0-8973-25CD97234AEF}"/>
              </a:ext>
            </a:extLst>
          </p:cNvPr>
          <p:cNvSpPr>
            <a:spLocks noGrp="1"/>
          </p:cNvSpPr>
          <p:nvPr>
            <p:ph type="body" idx="1"/>
          </p:nvPr>
        </p:nvSpPr>
        <p:spPr/>
        <p:txBody>
          <a:bodyPr/>
          <a:lstStyle/>
          <a:p>
            <a:r>
              <a:rPr lang="en-US" b="1" dirty="0"/>
              <a:t>Quizzes (6 assignments, lowest dropped, ~6% of overall grade)</a:t>
            </a:r>
          </a:p>
          <a:p>
            <a:pPr lvl="0"/>
            <a:r>
              <a:rPr lang="en-US" b="1" i="1" dirty="0"/>
              <a:t>There will be 6 quizzes during the semester taken at the beginning of lecture.</a:t>
            </a:r>
            <a:endParaRPr lang="en-US" dirty="0"/>
          </a:p>
          <a:p>
            <a:pPr lvl="0"/>
            <a:r>
              <a:rPr lang="en-US" dirty="0"/>
              <a:t>The </a:t>
            </a:r>
            <a:r>
              <a:rPr lang="en-US" i="1" dirty="0"/>
              <a:t>lowest</a:t>
            </a:r>
            <a:r>
              <a:rPr lang="en-US" dirty="0"/>
              <a:t> quiz score will be dropped at the end of the semester.</a:t>
            </a:r>
          </a:p>
          <a:p>
            <a:pPr lvl="0"/>
            <a:r>
              <a:rPr lang="en-US" dirty="0"/>
              <a:t>Each quiz will have two questions.</a:t>
            </a:r>
          </a:p>
          <a:p>
            <a:pPr lvl="0"/>
            <a:r>
              <a:rPr lang="en-US" dirty="0"/>
              <a:t>Each quiz will be worth 10 points.</a:t>
            </a:r>
          </a:p>
        </p:txBody>
      </p:sp>
    </p:spTree>
    <p:extLst>
      <p:ext uri="{BB962C8B-B14F-4D97-AF65-F5344CB8AC3E}">
        <p14:creationId xmlns:p14="http://schemas.microsoft.com/office/powerpoint/2010/main" val="1524634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BB8C-59F7-2FE2-5EF6-6611E31F025C}"/>
              </a:ext>
            </a:extLst>
          </p:cNvPr>
          <p:cNvSpPr>
            <a:spLocks noGrp="1"/>
          </p:cNvSpPr>
          <p:nvPr>
            <p:ph type="title"/>
          </p:nvPr>
        </p:nvSpPr>
        <p:spPr/>
        <p:txBody>
          <a:bodyPr/>
          <a:lstStyle/>
          <a:p>
            <a:r>
              <a:rPr lang="en-US"/>
              <a:t>Exams</a:t>
            </a:r>
          </a:p>
        </p:txBody>
      </p:sp>
      <p:sp>
        <p:nvSpPr>
          <p:cNvPr id="3" name="Text Placeholder 2">
            <a:extLst>
              <a:ext uri="{FF2B5EF4-FFF2-40B4-BE49-F238E27FC236}">
                <a16:creationId xmlns:a16="http://schemas.microsoft.com/office/drawing/2014/main" id="{F1B1F973-6E51-ECA4-E758-74C6209AC074}"/>
              </a:ext>
            </a:extLst>
          </p:cNvPr>
          <p:cNvSpPr>
            <a:spLocks noGrp="1"/>
          </p:cNvSpPr>
          <p:nvPr>
            <p:ph type="body" idx="1"/>
          </p:nvPr>
        </p:nvSpPr>
        <p:spPr/>
        <p:txBody>
          <a:bodyPr/>
          <a:lstStyle/>
          <a:p>
            <a:r>
              <a:rPr lang="en-US" sz="1400" b="1" dirty="0"/>
              <a:t>Exams (4 exams, 3 corrections, ~36% of overall grade)</a:t>
            </a:r>
          </a:p>
          <a:p>
            <a:pPr lvl="0"/>
            <a:r>
              <a:rPr lang="en-US" sz="1400" dirty="0"/>
              <a:t>Exams are on Wednesdays of exam weeks (week 4, 8, 12, and 16) during the</a:t>
            </a:r>
            <a:r>
              <a:rPr lang="en-US" sz="1400" i="1" dirty="0"/>
              <a:t> </a:t>
            </a:r>
            <a:r>
              <a:rPr lang="en-US" sz="1400" dirty="0"/>
              <a:t>lecture period.</a:t>
            </a:r>
          </a:p>
          <a:p>
            <a:pPr lvl="0"/>
            <a:r>
              <a:rPr lang="en-US" sz="1400" dirty="0"/>
              <a:t>Exams are 10 multiple-choice questions.</a:t>
            </a:r>
          </a:p>
          <a:p>
            <a:pPr lvl="1"/>
            <a:r>
              <a:rPr lang="en-US" sz="1100" dirty="0"/>
              <a:t>5 are questions similar to quiz problems, worth 5 points each.</a:t>
            </a:r>
          </a:p>
          <a:p>
            <a:pPr lvl="1"/>
            <a:r>
              <a:rPr lang="en-US" sz="1100" dirty="0"/>
              <a:t>5 are questions more similar to homework problems, worth 10 points each.</a:t>
            </a:r>
          </a:p>
          <a:p>
            <a:pPr lvl="0"/>
            <a:r>
              <a:rPr lang="en-US" sz="1400" dirty="0"/>
              <a:t>Exams 1, 2, and 3 Test Corrections:</a:t>
            </a:r>
          </a:p>
          <a:p>
            <a:pPr lvl="1"/>
            <a:r>
              <a:rPr lang="en-US" sz="1100" dirty="0"/>
              <a:t>I will return graded exams, You have two weeks after you receive to correct your exam.</a:t>
            </a:r>
          </a:p>
          <a:p>
            <a:pPr lvl="1"/>
            <a:r>
              <a:rPr lang="en-US" sz="1100" dirty="0"/>
              <a:t>Requirements for the test corrections are described in class and on Canvas.</a:t>
            </a:r>
          </a:p>
          <a:p>
            <a:pPr lvl="1"/>
            <a:r>
              <a:rPr lang="en-US" sz="1100" dirty="0"/>
              <a:t>Corrections can give you a maximum of 75% of the missed points back, these will be added to the “test corrections” assignment.</a:t>
            </a:r>
          </a:p>
          <a:p>
            <a:pPr lvl="1"/>
            <a:r>
              <a:rPr lang="en-US" sz="1100" b="1" i="1" dirty="0"/>
              <a:t>Specific test correction due dates will be announced in class and on Canvas.</a:t>
            </a:r>
            <a:endParaRPr lang="en-US" sz="1100" dirty="0"/>
          </a:p>
          <a:p>
            <a:pPr lvl="0"/>
            <a:r>
              <a:rPr lang="en-US" sz="1400" dirty="0"/>
              <a:t>Due to the semester schedule, Exam 4 will be graded without exam corrections.</a:t>
            </a:r>
          </a:p>
        </p:txBody>
      </p:sp>
    </p:spTree>
    <p:extLst>
      <p:ext uri="{BB962C8B-B14F-4D97-AF65-F5344CB8AC3E}">
        <p14:creationId xmlns:p14="http://schemas.microsoft.com/office/powerpoint/2010/main" val="316728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73350" y="827820"/>
            <a:ext cx="35973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a:t>Welcome!</a:t>
            </a:r>
            <a:endParaRPr sz="4400" b="1" dirty="0"/>
          </a:p>
          <a:p>
            <a:pPr marL="0" lvl="0" indent="0" algn="ctr" rtl="0">
              <a:spcBef>
                <a:spcPts val="0"/>
              </a:spcBef>
              <a:spcAft>
                <a:spcPts val="0"/>
              </a:spcAft>
              <a:buNone/>
            </a:pPr>
            <a:r>
              <a:rPr lang="en" sz="4400" b="1" dirty="0"/>
              <a:t>Phys 217</a:t>
            </a:r>
            <a:endParaRPr sz="4400" b="1" dirty="0"/>
          </a:p>
        </p:txBody>
      </p:sp>
      <p:sp>
        <p:nvSpPr>
          <p:cNvPr id="63" name="Google Shape;63;p13"/>
          <p:cNvSpPr txBox="1">
            <a:spLocks noGrp="1"/>
          </p:cNvSpPr>
          <p:nvPr>
            <p:ph type="subTitle" idx="1"/>
          </p:nvPr>
        </p:nvSpPr>
        <p:spPr>
          <a:xfrm>
            <a:off x="3044700" y="36142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Santa Ana College</a:t>
            </a:r>
            <a:endParaRPr sz="2000" dirty="0"/>
          </a:p>
          <a:p>
            <a:pPr marL="0" lvl="0" indent="0" algn="ctr" rtl="0">
              <a:spcBef>
                <a:spcPts val="0"/>
              </a:spcBef>
              <a:spcAft>
                <a:spcPts val="0"/>
              </a:spcAft>
              <a:buNone/>
            </a:pPr>
            <a:r>
              <a:rPr lang="en" sz="2000" dirty="0"/>
              <a:t>Fall 2025</a:t>
            </a:r>
            <a:endParaRPr sz="2000" dirty="0"/>
          </a:p>
        </p:txBody>
      </p:sp>
      <p:sp>
        <p:nvSpPr>
          <p:cNvPr id="64" name="Google Shape;64;p13"/>
          <p:cNvSpPr txBox="1"/>
          <p:nvPr/>
        </p:nvSpPr>
        <p:spPr>
          <a:xfrm>
            <a:off x="2753700" y="2282300"/>
            <a:ext cx="3636600" cy="13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solidFill>
                  <a:srgbClr val="181818"/>
                </a:solidFill>
                <a:highlight>
                  <a:srgbClr val="FFFFFF"/>
                </a:highlight>
                <a:latin typeface="Economica"/>
                <a:ea typeface="Economica"/>
                <a:cs typeface="Economica"/>
                <a:sym typeface="Economica"/>
              </a:rPr>
              <a:t>“In </a:t>
            </a:r>
            <a:r>
              <a:rPr lang="en" sz="1500" b="1" dirty="0">
                <a:solidFill>
                  <a:srgbClr val="181818"/>
                </a:solidFill>
                <a:highlight>
                  <a:srgbClr val="FFFFFF"/>
                </a:highlight>
                <a:latin typeface="Economica"/>
                <a:ea typeface="Economica"/>
                <a:cs typeface="Economica"/>
                <a:sym typeface="Economica"/>
              </a:rPr>
              <a:t>science</a:t>
            </a:r>
            <a:r>
              <a:rPr lang="en" sz="1500" dirty="0">
                <a:solidFill>
                  <a:srgbClr val="181818"/>
                </a:solidFill>
                <a:highlight>
                  <a:srgbClr val="FFFFFF"/>
                </a:highlight>
                <a:latin typeface="Economica"/>
                <a:ea typeface="Economica"/>
                <a:cs typeface="Economica"/>
                <a:sym typeface="Economica"/>
              </a:rPr>
              <a:t>…novelty emerges only with </a:t>
            </a:r>
            <a:r>
              <a:rPr lang="en" sz="1500" b="1" i="1" dirty="0">
                <a:solidFill>
                  <a:srgbClr val="181818"/>
                </a:solidFill>
                <a:highlight>
                  <a:srgbClr val="FFFFFF"/>
                </a:highlight>
                <a:latin typeface="Economica"/>
                <a:ea typeface="Economica"/>
                <a:cs typeface="Economica"/>
                <a:sym typeface="Economica"/>
              </a:rPr>
              <a:t>difficulty</a:t>
            </a:r>
            <a:r>
              <a:rPr lang="en" sz="1500" dirty="0">
                <a:solidFill>
                  <a:srgbClr val="181818"/>
                </a:solidFill>
                <a:highlight>
                  <a:srgbClr val="FFFFFF"/>
                </a:highlight>
                <a:latin typeface="Economica"/>
                <a:ea typeface="Economica"/>
                <a:cs typeface="Economica"/>
                <a:sym typeface="Economica"/>
              </a:rPr>
              <a:t>, manifested by resistance, against a background provided by expectation.”</a:t>
            </a:r>
            <a:endParaRPr sz="1500" dirty="0">
              <a:solidFill>
                <a:srgbClr val="181818"/>
              </a:solidFill>
              <a:highlight>
                <a:srgbClr val="FFFFFF"/>
              </a:highlight>
              <a:latin typeface="Economica"/>
              <a:ea typeface="Economica"/>
              <a:cs typeface="Economica"/>
              <a:sym typeface="Economica"/>
            </a:endParaRPr>
          </a:p>
          <a:p>
            <a:pPr marL="0" lvl="0" indent="0" algn="ctr" rtl="0">
              <a:spcBef>
                <a:spcPts val="0"/>
              </a:spcBef>
              <a:spcAft>
                <a:spcPts val="0"/>
              </a:spcAft>
              <a:buClr>
                <a:schemeClr val="dk1"/>
              </a:buClr>
              <a:buSzPts val="1100"/>
              <a:buFont typeface="Arial"/>
              <a:buNone/>
            </a:pPr>
            <a:endParaRPr sz="1500" dirty="0">
              <a:solidFill>
                <a:srgbClr val="181818"/>
              </a:solidFill>
              <a:highlight>
                <a:srgbClr val="FFFFFF"/>
              </a:highlight>
              <a:latin typeface="Economica"/>
              <a:ea typeface="Economica"/>
              <a:cs typeface="Economica"/>
              <a:sym typeface="Economica"/>
            </a:endParaRPr>
          </a:p>
          <a:p>
            <a:pPr marL="0" lvl="0" indent="0" algn="ctr" rtl="0">
              <a:spcBef>
                <a:spcPts val="0"/>
              </a:spcBef>
              <a:spcAft>
                <a:spcPts val="0"/>
              </a:spcAft>
              <a:buNone/>
            </a:pPr>
            <a:r>
              <a:rPr lang="en" sz="1500" dirty="0">
                <a:solidFill>
                  <a:srgbClr val="181818"/>
                </a:solidFill>
                <a:highlight>
                  <a:srgbClr val="FFFFFF"/>
                </a:highlight>
                <a:latin typeface="Economica"/>
                <a:ea typeface="Economica"/>
                <a:cs typeface="Economica"/>
                <a:sym typeface="Economica"/>
              </a:rPr>
              <a:t>― </a:t>
            </a:r>
            <a:r>
              <a:rPr lang="en" sz="1500" b="1" dirty="0">
                <a:solidFill>
                  <a:srgbClr val="333333"/>
                </a:solidFill>
                <a:highlight>
                  <a:srgbClr val="FFFFFF"/>
                </a:highlight>
                <a:latin typeface="Economica"/>
                <a:ea typeface="Economica"/>
                <a:cs typeface="Economica"/>
                <a:sym typeface="Economica"/>
              </a:rPr>
              <a:t>Thomas S. Kuhn,</a:t>
            </a:r>
            <a:endParaRPr sz="1500" dirty="0">
              <a:latin typeface="Economica"/>
              <a:ea typeface="Economica"/>
              <a:cs typeface="Economica"/>
              <a:sym typeface="Economic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9177-B99D-98E0-ADD8-3E3DD43653B7}"/>
              </a:ext>
            </a:extLst>
          </p:cNvPr>
          <p:cNvSpPr>
            <a:spLocks noGrp="1"/>
          </p:cNvSpPr>
          <p:nvPr>
            <p:ph type="title"/>
          </p:nvPr>
        </p:nvSpPr>
        <p:spPr>
          <a:xfrm>
            <a:off x="1156446" y="301339"/>
            <a:ext cx="8520600" cy="831300"/>
          </a:xfrm>
        </p:spPr>
        <p:txBody>
          <a:bodyPr/>
          <a:lstStyle/>
          <a:p>
            <a:r>
              <a:rPr lang="en-US" u="sng" dirty="0">
                <a:highlight>
                  <a:srgbClr val="FFFF00"/>
                </a:highlight>
              </a:rPr>
              <a:t>Exam Schedule</a:t>
            </a:r>
          </a:p>
        </p:txBody>
      </p:sp>
      <p:sp>
        <p:nvSpPr>
          <p:cNvPr id="3" name="Text Placeholder 2">
            <a:extLst>
              <a:ext uri="{FF2B5EF4-FFF2-40B4-BE49-F238E27FC236}">
                <a16:creationId xmlns:a16="http://schemas.microsoft.com/office/drawing/2014/main" id="{C083E784-42C8-5443-8E46-DD8B7F35C73F}"/>
              </a:ext>
            </a:extLst>
          </p:cNvPr>
          <p:cNvSpPr>
            <a:spLocks noGrp="1"/>
          </p:cNvSpPr>
          <p:nvPr>
            <p:ph type="body" idx="1"/>
          </p:nvPr>
        </p:nvSpPr>
        <p:spPr/>
        <p:txBody>
          <a:bodyPr/>
          <a:lstStyle/>
          <a:p>
            <a:pPr marL="0" marR="0" indent="0">
              <a:lnSpc>
                <a:spcPct val="107000"/>
              </a:lnSpc>
              <a:spcBef>
                <a:spcPts val="200"/>
              </a:spcBef>
              <a:spcAft>
                <a:spcPts val="0"/>
              </a:spcAft>
              <a:buNone/>
            </a:pPr>
            <a:r>
              <a:rPr lang="en-US" sz="2300" dirty="0">
                <a:effectLst/>
                <a:latin typeface="Calibri" panose="020F0502020204030204" pitchFamily="34" charset="0"/>
                <a:ea typeface="Malgun Gothic" panose="020B0503020000020004" pitchFamily="34" charset="-127"/>
                <a:cs typeface="Times New Roman" panose="02020603050405020304" pitchFamily="18" charset="0"/>
              </a:rPr>
              <a:t>The exam schedule is as follows:</a:t>
            </a:r>
          </a:p>
          <a:p>
            <a:pPr marL="285750" indent="-285750">
              <a:lnSpc>
                <a:spcPct val="107000"/>
              </a:lnSpc>
              <a:spcBef>
                <a:spcPts val="200"/>
              </a:spcBef>
            </a:pPr>
            <a:r>
              <a:rPr lang="en-US" sz="2300" dirty="0">
                <a:effectLst/>
                <a:latin typeface="Calibri" panose="020F0502020204030204" pitchFamily="34" charset="0"/>
                <a:ea typeface="Malgun Gothic" panose="020B0503020000020004" pitchFamily="34" charset="-127"/>
                <a:cs typeface="Times New Roman" panose="02020603050405020304" pitchFamily="18" charset="0"/>
              </a:rPr>
              <a:t>Exam 1 will be held during the lecture time in SC-113 on</a:t>
            </a:r>
            <a:r>
              <a:rPr lang="en-US" sz="2300" dirty="0">
                <a:latin typeface="Calibri" panose="020F0502020204030204" pitchFamily="34" charset="0"/>
                <a:ea typeface="Malgun Gothic" panose="020B0503020000020004" pitchFamily="34" charset="-127"/>
                <a:cs typeface="Times New Roman" panose="02020603050405020304" pitchFamily="18" charset="0"/>
              </a:rPr>
              <a:t> </a:t>
            </a:r>
            <a:r>
              <a:rPr lang="en-US" sz="2300" b="1" dirty="0">
                <a:latin typeface="Calibri" panose="020F0502020204030204" pitchFamily="34" charset="0"/>
                <a:ea typeface="Malgun Gothic" panose="020B0503020000020004" pitchFamily="34" charset="-127"/>
                <a:cs typeface="Times New Roman" panose="02020603050405020304" pitchFamily="18" charset="0"/>
              </a:rPr>
              <a:t>Sept 10</a:t>
            </a:r>
            <a:r>
              <a:rPr lang="en-US" sz="2300" b="1" baseline="30000" dirty="0">
                <a:latin typeface="Calibri" panose="020F0502020204030204" pitchFamily="34" charset="0"/>
                <a:ea typeface="Malgun Gothic" panose="020B0503020000020004" pitchFamily="34" charset="-127"/>
                <a:cs typeface="Times New Roman" panose="02020603050405020304" pitchFamily="18" charset="0"/>
              </a:rPr>
              <a:t>th</a:t>
            </a:r>
            <a:r>
              <a:rPr lang="en-US" sz="2300" b="1" dirty="0">
                <a:latin typeface="Calibri" panose="020F0502020204030204" pitchFamily="34" charset="0"/>
                <a:ea typeface="Malgun Gothic" panose="020B0503020000020004" pitchFamily="34" charset="-127"/>
                <a:cs typeface="Times New Roman" panose="02020603050405020304" pitchFamily="18" charset="0"/>
              </a:rPr>
              <a:t> </a:t>
            </a:r>
            <a:endParaRPr lang="en-US" sz="2300" b="1" dirty="0">
              <a:effectLst/>
              <a:latin typeface="Calibri" panose="020F0502020204030204" pitchFamily="34" charset="0"/>
              <a:ea typeface="Malgun Gothic" panose="020B0503020000020004" pitchFamily="34" charset="-127"/>
              <a:cs typeface="Times New Roman" panose="02020603050405020304" pitchFamily="18" charset="0"/>
            </a:endParaRPr>
          </a:p>
          <a:p>
            <a:pPr marL="285750" indent="-285750">
              <a:lnSpc>
                <a:spcPct val="107000"/>
              </a:lnSpc>
              <a:spcBef>
                <a:spcPts val="200"/>
              </a:spcBef>
            </a:pPr>
            <a:r>
              <a:rPr lang="en-US" sz="2300" dirty="0">
                <a:effectLst/>
                <a:latin typeface="Calibri" panose="020F0502020204030204" pitchFamily="34" charset="0"/>
                <a:ea typeface="Malgun Gothic" panose="020B0503020000020004" pitchFamily="34" charset="-127"/>
                <a:cs typeface="Times New Roman" panose="02020603050405020304" pitchFamily="18" charset="0"/>
              </a:rPr>
              <a:t>Exam 2 will be held during the lecture time in SC-113 on </a:t>
            </a:r>
            <a:r>
              <a:rPr lang="en-US" sz="2300" b="1" dirty="0">
                <a:effectLst/>
                <a:latin typeface="Calibri" panose="020F0502020204030204" pitchFamily="34" charset="0"/>
                <a:ea typeface="Malgun Gothic" panose="020B0503020000020004" pitchFamily="34" charset="-127"/>
                <a:cs typeface="Times New Roman" panose="02020603050405020304" pitchFamily="18" charset="0"/>
              </a:rPr>
              <a:t>Oct</a:t>
            </a:r>
            <a:r>
              <a:rPr lang="en-US" sz="2300" b="1" dirty="0">
                <a:latin typeface="Calibri" panose="020F0502020204030204" pitchFamily="34" charset="0"/>
                <a:ea typeface="Malgun Gothic" panose="020B0503020000020004" pitchFamily="34" charset="-127"/>
                <a:cs typeface="Times New Roman" panose="02020603050405020304" pitchFamily="18" charset="0"/>
              </a:rPr>
              <a:t> 8</a:t>
            </a:r>
            <a:r>
              <a:rPr lang="en-US" sz="2300" b="1" baseline="30000" dirty="0">
                <a:latin typeface="Calibri" panose="020F0502020204030204" pitchFamily="34" charset="0"/>
                <a:ea typeface="Malgun Gothic" panose="020B0503020000020004" pitchFamily="34" charset="-127"/>
                <a:cs typeface="Times New Roman" panose="02020603050405020304" pitchFamily="18" charset="0"/>
              </a:rPr>
              <a:t>th</a:t>
            </a:r>
            <a:r>
              <a:rPr lang="en-US" sz="2300" b="1" dirty="0">
                <a:latin typeface="Calibri" panose="020F0502020204030204" pitchFamily="34" charset="0"/>
                <a:ea typeface="Malgun Gothic" panose="020B0503020000020004" pitchFamily="34" charset="-127"/>
                <a:cs typeface="Times New Roman" panose="02020603050405020304" pitchFamily="18" charset="0"/>
              </a:rPr>
              <a:t>    </a:t>
            </a:r>
            <a:endParaRPr lang="en-US" sz="2300" b="1" dirty="0">
              <a:effectLst/>
              <a:latin typeface="Calibri" panose="020F0502020204030204" pitchFamily="34" charset="0"/>
              <a:ea typeface="Malgun Gothic" panose="020B0503020000020004" pitchFamily="34" charset="-127"/>
              <a:cs typeface="Times New Roman" panose="02020603050405020304" pitchFamily="18" charset="0"/>
            </a:endParaRPr>
          </a:p>
          <a:p>
            <a:pPr marL="285750" indent="-285750">
              <a:lnSpc>
                <a:spcPct val="107000"/>
              </a:lnSpc>
              <a:spcBef>
                <a:spcPts val="200"/>
              </a:spcBef>
            </a:pPr>
            <a:r>
              <a:rPr lang="en-US" sz="2300" dirty="0">
                <a:effectLst/>
                <a:latin typeface="Calibri" panose="020F0502020204030204" pitchFamily="34" charset="0"/>
                <a:ea typeface="Malgun Gothic" panose="020B0503020000020004" pitchFamily="34" charset="-127"/>
                <a:cs typeface="Times New Roman" panose="02020603050405020304" pitchFamily="18" charset="0"/>
              </a:rPr>
              <a:t>Exam 3 will be held during the lecture time in SC-113 on </a:t>
            </a:r>
            <a:r>
              <a:rPr lang="en-US" sz="2300" b="1" dirty="0">
                <a:effectLst/>
                <a:latin typeface="Calibri" panose="020F0502020204030204" pitchFamily="34" charset="0"/>
                <a:ea typeface="Malgun Gothic" panose="020B0503020000020004" pitchFamily="34" charset="-127"/>
                <a:cs typeface="Times New Roman" panose="02020603050405020304" pitchFamily="18" charset="0"/>
              </a:rPr>
              <a:t>Nov 5</a:t>
            </a:r>
            <a:r>
              <a:rPr lang="en-US" sz="2300" b="1" baseline="30000" dirty="0">
                <a:latin typeface="Calibri" panose="020F0502020204030204" pitchFamily="34" charset="0"/>
                <a:ea typeface="Malgun Gothic" panose="020B0503020000020004" pitchFamily="34" charset="-127"/>
                <a:cs typeface="Times New Roman" panose="02020603050405020304" pitchFamily="18" charset="0"/>
              </a:rPr>
              <a:t>th</a:t>
            </a:r>
            <a:r>
              <a:rPr lang="en-US" sz="2300" b="1" dirty="0">
                <a:latin typeface="Calibri" panose="020F0502020204030204" pitchFamily="34" charset="0"/>
                <a:ea typeface="Malgun Gothic" panose="020B0503020000020004" pitchFamily="34" charset="-127"/>
                <a:cs typeface="Times New Roman" panose="02020603050405020304" pitchFamily="18" charset="0"/>
              </a:rPr>
              <a:t> </a:t>
            </a:r>
            <a:endParaRPr lang="en-US" sz="2300" b="1" dirty="0">
              <a:effectLst/>
              <a:latin typeface="Calibri" panose="020F0502020204030204" pitchFamily="34" charset="0"/>
              <a:ea typeface="Malgun Gothic" panose="020B0503020000020004" pitchFamily="34" charset="-127"/>
              <a:cs typeface="Times New Roman" panose="02020603050405020304" pitchFamily="18" charset="0"/>
            </a:endParaRPr>
          </a:p>
          <a:p>
            <a:pPr marL="285750" indent="-285750">
              <a:lnSpc>
                <a:spcPct val="107000"/>
              </a:lnSpc>
              <a:spcBef>
                <a:spcPts val="200"/>
              </a:spcBef>
            </a:pPr>
            <a:r>
              <a:rPr lang="en-US" sz="2300" dirty="0">
                <a:effectLst/>
                <a:latin typeface="Calibri" panose="020F0502020204030204" pitchFamily="34" charset="0"/>
                <a:ea typeface="Malgun Gothic" panose="020B0503020000020004" pitchFamily="34" charset="-127"/>
                <a:cs typeface="Times New Roman" panose="02020603050405020304" pitchFamily="18" charset="0"/>
              </a:rPr>
              <a:t>Exam 4 will be held during the lecture time in SC-113 on </a:t>
            </a:r>
            <a:r>
              <a:rPr lang="en-US" sz="2300" b="1" dirty="0">
                <a:latin typeface="Calibri" panose="020F0502020204030204" pitchFamily="34" charset="0"/>
                <a:ea typeface="Malgun Gothic" panose="020B0503020000020004" pitchFamily="34" charset="-127"/>
                <a:cs typeface="Times New Roman" panose="02020603050405020304" pitchFamily="18" charset="0"/>
              </a:rPr>
              <a:t>Dec 3</a:t>
            </a:r>
            <a:r>
              <a:rPr lang="en-US" sz="2300" b="1" baseline="30000" dirty="0">
                <a:latin typeface="Calibri" panose="020F0502020204030204" pitchFamily="34" charset="0"/>
                <a:ea typeface="Malgun Gothic" panose="020B0503020000020004" pitchFamily="34" charset="-127"/>
                <a:cs typeface="Times New Roman" panose="02020603050405020304" pitchFamily="18" charset="0"/>
              </a:rPr>
              <a:t>rd</a:t>
            </a:r>
            <a:r>
              <a:rPr lang="en-US" sz="2300" b="1" dirty="0">
                <a:latin typeface="Calibri" panose="020F0502020204030204" pitchFamily="34" charset="0"/>
                <a:ea typeface="Malgun Gothic" panose="020B0503020000020004" pitchFamily="34" charset="-127"/>
                <a:cs typeface="Times New Roman" panose="02020603050405020304" pitchFamily="18" charset="0"/>
              </a:rPr>
              <a:t> </a:t>
            </a:r>
            <a:endParaRPr lang="en-US" sz="2300" b="1" dirty="0">
              <a:effectLst/>
              <a:latin typeface="Calibri" panose="020F0502020204030204" pitchFamily="34" charset="0"/>
              <a:ea typeface="Malgun Gothic" panose="020B0503020000020004" pitchFamily="34" charset="-127"/>
              <a:cs typeface="Times New Roman" panose="02020603050405020304" pitchFamily="18" charset="0"/>
            </a:endParaRPr>
          </a:p>
        </p:txBody>
      </p:sp>
      <p:pic>
        <p:nvPicPr>
          <p:cNvPr id="5" name="Graphic 4" descr="Warning with solid fill">
            <a:extLst>
              <a:ext uri="{FF2B5EF4-FFF2-40B4-BE49-F238E27FC236}">
                <a16:creationId xmlns:a16="http://schemas.microsoft.com/office/drawing/2014/main" id="{D9B3A713-2D54-A835-14DF-8AB58BC03D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74141" y="192553"/>
            <a:ext cx="1048871" cy="1048871"/>
          </a:xfrm>
          <a:prstGeom prst="rect">
            <a:avLst/>
          </a:prstGeom>
        </p:spPr>
      </p:pic>
      <p:pic>
        <p:nvPicPr>
          <p:cNvPr id="6" name="Graphic 5" descr="Warning with solid fill">
            <a:extLst>
              <a:ext uri="{FF2B5EF4-FFF2-40B4-BE49-F238E27FC236}">
                <a16:creationId xmlns:a16="http://schemas.microsoft.com/office/drawing/2014/main" id="{C7345743-1214-5C71-3B6C-D29018CD83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75" y="176354"/>
            <a:ext cx="1048871" cy="1048871"/>
          </a:xfrm>
          <a:prstGeom prst="rect">
            <a:avLst/>
          </a:prstGeom>
        </p:spPr>
      </p:pic>
    </p:spTree>
    <p:extLst>
      <p:ext uri="{BB962C8B-B14F-4D97-AF65-F5344CB8AC3E}">
        <p14:creationId xmlns:p14="http://schemas.microsoft.com/office/powerpoint/2010/main" val="165159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6036-7EB0-4005-7175-81CDCF7B277B}"/>
              </a:ext>
            </a:extLst>
          </p:cNvPr>
          <p:cNvSpPr>
            <a:spLocks noGrp="1"/>
          </p:cNvSpPr>
          <p:nvPr>
            <p:ph type="title"/>
          </p:nvPr>
        </p:nvSpPr>
        <p:spPr/>
        <p:txBody>
          <a:bodyPr/>
          <a:lstStyle/>
          <a:p>
            <a:r>
              <a:rPr lang="en-US"/>
              <a:t>Grading Policy</a:t>
            </a:r>
          </a:p>
        </p:txBody>
      </p:sp>
      <p:sp>
        <p:nvSpPr>
          <p:cNvPr id="3" name="Text Placeholder 2">
            <a:extLst>
              <a:ext uri="{FF2B5EF4-FFF2-40B4-BE49-F238E27FC236}">
                <a16:creationId xmlns:a16="http://schemas.microsoft.com/office/drawing/2014/main" id="{24BA99D4-9429-F46D-7638-CA4EC4A74E5F}"/>
              </a:ext>
            </a:extLst>
          </p:cNvPr>
          <p:cNvSpPr>
            <a:spLocks noGrp="1"/>
          </p:cNvSpPr>
          <p:nvPr>
            <p:ph type="body" idx="1"/>
          </p:nvPr>
        </p:nvSpPr>
        <p:spPr/>
        <p:txBody>
          <a:bodyPr/>
          <a:lstStyle/>
          <a:p>
            <a:pPr marL="0" marR="0">
              <a:lnSpc>
                <a:spcPct val="107000"/>
              </a:lnSpc>
              <a:spcBef>
                <a:spcPts val="0"/>
              </a:spcBef>
              <a:spcAft>
                <a:spcPts val="800"/>
              </a:spcAft>
            </a:pPr>
            <a:r>
              <a:rPr lang="en-US" sz="1200">
                <a:effectLst/>
                <a:latin typeface="Calibri" panose="020F0502020204030204" pitchFamily="34" charset="0"/>
                <a:ea typeface="Malgun Gothic" panose="020B0503020000020004" pitchFamily="34" charset="-127"/>
                <a:cs typeface="Times New Roman" panose="02020603050405020304" pitchFamily="18" charset="0"/>
              </a:rPr>
              <a:t>Each </a:t>
            </a:r>
            <a:r>
              <a:rPr lang="en-US" sz="1200" b="1" i="1">
                <a:effectLst/>
                <a:latin typeface="Calibri" panose="020F0502020204030204" pitchFamily="34" charset="0"/>
                <a:ea typeface="Malgun Gothic" panose="020B0503020000020004" pitchFamily="34" charset="-127"/>
                <a:cs typeface="Times New Roman" panose="02020603050405020304" pitchFamily="18" charset="0"/>
              </a:rPr>
              <a:t>lecture </a:t>
            </a:r>
            <a:r>
              <a:rPr lang="en-US" sz="1200">
                <a:effectLst/>
                <a:latin typeface="Calibri" panose="020F0502020204030204" pitchFamily="34" charset="0"/>
                <a:ea typeface="Malgun Gothic" panose="020B0503020000020004" pitchFamily="34" charset="-127"/>
                <a:cs typeface="Times New Roman" panose="02020603050405020304" pitchFamily="18" charset="0"/>
              </a:rPr>
              <a:t>assignment (quizzes, exams) is worth some multiply of 5 points.  Each 5 points will be graded on a universal scale based on the assignment’s rubric (viewable on Canvas for each assignment).</a:t>
            </a:r>
          </a:p>
          <a:p>
            <a:pPr marL="342900" marR="0" lvl="0" indent="-342900">
              <a:lnSpc>
                <a:spcPct val="107000"/>
              </a:lnSpc>
              <a:spcBef>
                <a:spcPts val="0"/>
              </a:spcBef>
              <a:spcAft>
                <a:spcPts val="0"/>
              </a:spcAft>
              <a:buFont typeface="Symbol" panose="05050102010706020507" pitchFamily="18" charset="2"/>
              <a:buChar char=""/>
            </a:pPr>
            <a:r>
              <a:rPr lang="en-US" sz="1200" b="1">
                <a:effectLst/>
                <a:latin typeface="Calibri" panose="020F0502020204030204" pitchFamily="34" charset="0"/>
                <a:ea typeface="Malgun Gothic" panose="020B0503020000020004" pitchFamily="34" charset="-127"/>
                <a:cs typeface="Times New Roman" panose="02020603050405020304" pitchFamily="18" charset="0"/>
              </a:rPr>
              <a:t>The minimum score for any category in an assignment is 50%</a:t>
            </a: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The minimum score is reserved for work that is missing.</a:t>
            </a:r>
          </a:p>
          <a:p>
            <a:pPr marL="1143000" marR="0" lvl="2" indent="-228600">
              <a:lnSpc>
                <a:spcPct val="107000"/>
              </a:lnSpc>
              <a:spcBef>
                <a:spcPts val="0"/>
              </a:spcBef>
              <a:spcAft>
                <a:spcPts val="0"/>
              </a:spcAft>
              <a:buFont typeface="Wingdings" panose="05000000000000000000" pitchFamily="2" charset="2"/>
              <a:buChar char=""/>
            </a:pPr>
            <a:r>
              <a:rPr lang="en-US" sz="1200">
                <a:effectLst/>
                <a:latin typeface="Calibri" panose="020F0502020204030204" pitchFamily="34" charset="0"/>
                <a:ea typeface="Malgun Gothic" panose="020B0503020000020004" pitchFamily="34" charset="-127"/>
                <a:cs typeface="Times New Roman" panose="02020603050405020304" pitchFamily="18" charset="0"/>
              </a:rPr>
              <a:t>This score is given for missing required work, no answer written down or chosen on a quiz or exam or missing the assignment entirely.</a:t>
            </a: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Wrong answers on multiple choice quiz questions receive 3 points.</a:t>
            </a: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Wrong answers on conceptual questions on exams receive 3 points.</a:t>
            </a:r>
          </a:p>
          <a:p>
            <a:pPr marL="342900" marR="0" lvl="0" indent="-342900">
              <a:lnSpc>
                <a:spcPct val="107000"/>
              </a:lnSpc>
              <a:spcBef>
                <a:spcPts val="0"/>
              </a:spcBef>
              <a:spcAft>
                <a:spcPts val="0"/>
              </a:spcAft>
              <a:buFont typeface="Symbol" panose="05050102010706020507" pitchFamily="18" charset="2"/>
              <a:buChar char=""/>
            </a:pPr>
            <a:r>
              <a:rPr lang="en-US" sz="1200">
                <a:effectLst/>
                <a:latin typeface="Calibri" panose="020F0502020204030204" pitchFamily="34" charset="0"/>
                <a:ea typeface="Malgun Gothic" panose="020B0503020000020004" pitchFamily="34" charset="-127"/>
                <a:cs typeface="Times New Roman" panose="02020603050405020304" pitchFamily="18" charset="0"/>
              </a:rPr>
              <a:t>In general, each major part of an assignment will be graded out of 5 points, and these will be scored with the following general meanings (see rubrics on Canvas for more details):</a:t>
            </a: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A score of 2.5 points indicates the requirement of the assignment was missing.</a:t>
            </a: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A score of 3 points indicates there could be significant revisions or missing work.</a:t>
            </a: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A score of 4 points indicates there only need to be minor revisions. </a:t>
            </a:r>
          </a:p>
          <a:p>
            <a:pPr marL="742950" marR="0" lvl="1" indent="-285750">
              <a:lnSpc>
                <a:spcPct val="107000"/>
              </a:lnSpc>
              <a:spcBef>
                <a:spcPts val="0"/>
              </a:spcBef>
              <a:spcAft>
                <a:spcPts val="0"/>
              </a:spcAft>
              <a:buFont typeface="Courier New" panose="02070309020205020404" pitchFamily="49" charset="0"/>
              <a:buChar char="o"/>
            </a:pPr>
            <a:r>
              <a:rPr lang="en-US" sz="1200">
                <a:effectLst/>
                <a:latin typeface="Calibri" panose="020F0502020204030204" pitchFamily="34" charset="0"/>
                <a:ea typeface="Malgun Gothic" panose="020B0503020000020004" pitchFamily="34" charset="-127"/>
                <a:cs typeface="Times New Roman" panose="02020603050405020304" pitchFamily="18" charset="0"/>
              </a:rPr>
              <a:t>A score of 5 points indicates no revisions are necessary.</a:t>
            </a:r>
          </a:p>
          <a:p>
            <a:pPr marL="342900" marR="0" lvl="0" indent="-342900">
              <a:lnSpc>
                <a:spcPct val="107000"/>
              </a:lnSpc>
              <a:spcBef>
                <a:spcPts val="0"/>
              </a:spcBef>
              <a:spcAft>
                <a:spcPts val="800"/>
              </a:spcAft>
              <a:buFont typeface="Symbol" panose="05050102010706020507" pitchFamily="18" charset="2"/>
              <a:buChar char=""/>
            </a:pPr>
            <a:r>
              <a:rPr lang="en-US" sz="1200">
                <a:effectLst/>
                <a:latin typeface="Calibri" panose="020F0502020204030204" pitchFamily="34" charset="0"/>
                <a:ea typeface="Malgun Gothic" panose="020B0503020000020004" pitchFamily="34" charset="-127"/>
                <a:cs typeface="Times New Roman" panose="02020603050405020304" pitchFamily="18" charset="0"/>
              </a:rPr>
              <a:t>You can be given points that are not whole numbers.  More commonly, I will use values like 2.5, 3.75, 4.5, etc. for work that exceeds the rubric of one point group but does not quite meet the rubric of the next.</a:t>
            </a:r>
          </a:p>
          <a:p>
            <a:pPr marL="0" marR="0" lvl="0" indent="0">
              <a:lnSpc>
                <a:spcPct val="107000"/>
              </a:lnSpc>
              <a:spcBef>
                <a:spcPts val="0"/>
              </a:spcBef>
              <a:spcAft>
                <a:spcPts val="0"/>
              </a:spcAft>
              <a:buNone/>
            </a:pPr>
            <a:endParaRPr lang="en-US" sz="120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088261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Missing Deadlines</a:t>
            </a:r>
            <a:endParaRPr/>
          </a:p>
        </p:txBody>
      </p:sp>
      <p:sp>
        <p:nvSpPr>
          <p:cNvPr id="133" name="Google Shape;133;p24"/>
          <p:cNvSpPr txBox="1">
            <a:spLocks noGrp="1"/>
          </p:cNvSpPr>
          <p:nvPr>
            <p:ph type="body" idx="1"/>
          </p:nvPr>
        </p:nvSpPr>
        <p:spPr>
          <a:xfrm>
            <a:off x="311700" y="1225225"/>
            <a:ext cx="7994100" cy="33540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If you think you are going to miss a deadline for any assignment:  </a:t>
            </a: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contact me</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and hand in whatever you have on the due date. </a:t>
            </a:r>
            <a:r>
              <a:rPr lang="en-US" sz="1800" b="1" u="sng" dirty="0">
                <a:effectLst/>
                <a:latin typeface="Calibri" panose="020F0502020204030204" pitchFamily="34" charset="0"/>
                <a:ea typeface="Malgun Gothic" panose="020B0503020000020004" pitchFamily="34" charset="-127"/>
                <a:cs typeface="Times New Roman" panose="02020603050405020304" pitchFamily="18" charset="0"/>
              </a:rPr>
              <a:t>Something is greater than nothing</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Stay in touch with me.  If there is a persistent challenge with due dates, we can work out a plan to get you back on track during the semester.  Please keep open lines of communication; the faculty and staff at Santa Ana can guide you to on campus resources to help you get back on your pathway.  </a:t>
            </a: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No late work is accepted after </a:t>
            </a:r>
            <a:r>
              <a:rPr lang="en-US" sz="1800" b="1" dirty="0">
                <a:latin typeface="Calibri" panose="020F0502020204030204" pitchFamily="34" charset="0"/>
                <a:ea typeface="Malgun Gothic" panose="020B0503020000020004" pitchFamily="34" charset="-127"/>
                <a:cs typeface="Times New Roman" panose="02020603050405020304" pitchFamily="18" charset="0"/>
              </a:rPr>
              <a:t>December</a:t>
            </a: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 5</a:t>
            </a:r>
            <a:r>
              <a:rPr lang="en-US" sz="1800" b="1" baseline="30000" dirty="0">
                <a:effectLst/>
                <a:latin typeface="Calibri" panose="020F0502020204030204" pitchFamily="34" charset="0"/>
                <a:ea typeface="Malgun Gothic" panose="020B0503020000020004" pitchFamily="34" charset="-127"/>
                <a:cs typeface="Times New Roman" panose="02020603050405020304" pitchFamily="18" charset="0"/>
              </a:rPr>
              <a:t>th</a:t>
            </a:r>
            <a:r>
              <a:rPr lang="en-US" sz="1800" b="1" dirty="0">
                <a:effectLst/>
                <a:latin typeface="Calibri" panose="020F0502020204030204" pitchFamily="34" charset="0"/>
                <a:ea typeface="Malgun Gothic" panose="020B0503020000020004" pitchFamily="34" charset="-127"/>
                <a:cs typeface="Times New Roman" panose="02020603050405020304" pitchFamily="18" charset="0"/>
              </a:rPr>
              <a: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1800" b="1" i="1" dirty="0">
                <a:effectLst/>
                <a:highlight>
                  <a:srgbClr val="FFFF00"/>
                </a:highlight>
                <a:latin typeface="Calibri" panose="020F0502020204030204" pitchFamily="34" charset="0"/>
                <a:ea typeface="Malgun Gothic" panose="020B0503020000020004" pitchFamily="34" charset="-127"/>
                <a:cs typeface="Times New Roman" panose="02020603050405020304" pitchFamily="18" charset="0"/>
              </a:rPr>
              <a:t>If you turn in an assignment more than </a:t>
            </a:r>
            <a:r>
              <a:rPr lang="en-US" sz="1800" b="1" i="1" u="sng" dirty="0">
                <a:effectLst/>
                <a:highlight>
                  <a:srgbClr val="FFFF00"/>
                </a:highlight>
                <a:latin typeface="Calibri" panose="020F0502020204030204" pitchFamily="34" charset="0"/>
                <a:ea typeface="Malgun Gothic" panose="020B0503020000020004" pitchFamily="34" charset="-127"/>
                <a:cs typeface="Times New Roman" panose="02020603050405020304" pitchFamily="18" charset="0"/>
              </a:rPr>
              <a:t>one week late</a:t>
            </a:r>
            <a:r>
              <a:rPr lang="en-US" sz="1800" b="1" i="1" dirty="0">
                <a:effectLst/>
                <a:highlight>
                  <a:srgbClr val="FFFF00"/>
                </a:highlight>
                <a:latin typeface="Calibri" panose="020F0502020204030204" pitchFamily="34" charset="0"/>
                <a:ea typeface="Malgun Gothic" panose="020B0503020000020004" pitchFamily="34" charset="-127"/>
                <a:cs typeface="Times New Roman" panose="02020603050405020304" pitchFamily="18" charset="0"/>
              </a:rPr>
              <a:t> without prior notice, it will be given the minimum score of 50%.</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DED8C7CC-8836-BFB1-A10D-8655596B62AB}"/>
            </a:ext>
          </a:extLst>
        </p:cNvPr>
        <p:cNvGrpSpPr/>
        <p:nvPr/>
      </p:nvGrpSpPr>
      <p:grpSpPr>
        <a:xfrm>
          <a:off x="0" y="0"/>
          <a:ext cx="0" cy="0"/>
          <a:chOff x="0" y="0"/>
          <a:chExt cx="0" cy="0"/>
        </a:xfrm>
      </p:grpSpPr>
      <p:sp>
        <p:nvSpPr>
          <p:cNvPr id="62" name="Google Shape;62;p13">
            <a:extLst>
              <a:ext uri="{FF2B5EF4-FFF2-40B4-BE49-F238E27FC236}">
                <a16:creationId xmlns:a16="http://schemas.microsoft.com/office/drawing/2014/main" id="{83EE5C47-F98F-961C-344B-4D49BA313FF1}"/>
              </a:ext>
            </a:extLst>
          </p:cNvPr>
          <p:cNvSpPr txBox="1">
            <a:spLocks noGrp="1"/>
          </p:cNvSpPr>
          <p:nvPr>
            <p:ph type="ctrTitle"/>
          </p:nvPr>
        </p:nvSpPr>
        <p:spPr>
          <a:xfrm>
            <a:off x="2843675" y="809648"/>
            <a:ext cx="35973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dirty="0"/>
              <a:t>Welcome!</a:t>
            </a:r>
            <a:endParaRPr sz="4400" b="1" dirty="0"/>
          </a:p>
          <a:p>
            <a:pPr marL="0" lvl="0" indent="0" algn="ctr" rtl="0">
              <a:spcBef>
                <a:spcPts val="0"/>
              </a:spcBef>
              <a:spcAft>
                <a:spcPts val="0"/>
              </a:spcAft>
              <a:buNone/>
            </a:pPr>
            <a:r>
              <a:rPr lang="en" sz="4400" b="1" dirty="0"/>
              <a:t>Phys 217</a:t>
            </a:r>
            <a:endParaRPr sz="4400" b="1" dirty="0"/>
          </a:p>
        </p:txBody>
      </p:sp>
      <p:sp>
        <p:nvSpPr>
          <p:cNvPr id="63" name="Google Shape;63;p13">
            <a:extLst>
              <a:ext uri="{FF2B5EF4-FFF2-40B4-BE49-F238E27FC236}">
                <a16:creationId xmlns:a16="http://schemas.microsoft.com/office/drawing/2014/main" id="{6E3782EE-C0C5-74CB-14E0-12CDDC03EBE5}"/>
              </a:ext>
            </a:extLst>
          </p:cNvPr>
          <p:cNvSpPr txBox="1">
            <a:spLocks noGrp="1"/>
          </p:cNvSpPr>
          <p:nvPr>
            <p:ph type="subTitle" idx="1"/>
          </p:nvPr>
        </p:nvSpPr>
        <p:spPr>
          <a:xfrm>
            <a:off x="3044700" y="36142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Santa Ana College</a:t>
            </a:r>
            <a:endParaRPr sz="2000" dirty="0"/>
          </a:p>
          <a:p>
            <a:pPr marL="0" lvl="0" indent="0" algn="ctr" rtl="0">
              <a:spcBef>
                <a:spcPts val="0"/>
              </a:spcBef>
              <a:spcAft>
                <a:spcPts val="0"/>
              </a:spcAft>
              <a:buNone/>
            </a:pPr>
            <a:r>
              <a:rPr lang="en" sz="2000" dirty="0"/>
              <a:t>Fall 2025</a:t>
            </a:r>
            <a:endParaRPr sz="2000" dirty="0"/>
          </a:p>
        </p:txBody>
      </p:sp>
      <p:sp>
        <p:nvSpPr>
          <p:cNvPr id="64" name="Google Shape;64;p13">
            <a:extLst>
              <a:ext uri="{FF2B5EF4-FFF2-40B4-BE49-F238E27FC236}">
                <a16:creationId xmlns:a16="http://schemas.microsoft.com/office/drawing/2014/main" id="{48DA0307-415C-6081-5304-DADFE4E36492}"/>
              </a:ext>
            </a:extLst>
          </p:cNvPr>
          <p:cNvSpPr txBox="1"/>
          <p:nvPr/>
        </p:nvSpPr>
        <p:spPr>
          <a:xfrm>
            <a:off x="2753700" y="2282300"/>
            <a:ext cx="3636600" cy="13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solidFill>
                  <a:srgbClr val="181818"/>
                </a:solidFill>
                <a:highlight>
                  <a:srgbClr val="FFFFFF"/>
                </a:highlight>
                <a:latin typeface="Economica"/>
                <a:ea typeface="Economica"/>
                <a:cs typeface="Economica"/>
                <a:sym typeface="Economica"/>
              </a:rPr>
              <a:t>“In </a:t>
            </a:r>
            <a:r>
              <a:rPr lang="en" sz="1500" b="1" dirty="0">
                <a:solidFill>
                  <a:srgbClr val="181818"/>
                </a:solidFill>
                <a:highlight>
                  <a:srgbClr val="FFFFFF"/>
                </a:highlight>
                <a:latin typeface="Economica"/>
                <a:ea typeface="Economica"/>
                <a:cs typeface="Economica"/>
                <a:sym typeface="Economica"/>
              </a:rPr>
              <a:t>science</a:t>
            </a:r>
            <a:r>
              <a:rPr lang="en" sz="1500" dirty="0">
                <a:solidFill>
                  <a:srgbClr val="181818"/>
                </a:solidFill>
                <a:highlight>
                  <a:srgbClr val="FFFFFF"/>
                </a:highlight>
                <a:latin typeface="Economica"/>
                <a:ea typeface="Economica"/>
                <a:cs typeface="Economica"/>
                <a:sym typeface="Economica"/>
              </a:rPr>
              <a:t>…novelty emerges only with </a:t>
            </a:r>
            <a:r>
              <a:rPr lang="en" sz="1500" b="1" i="1" dirty="0">
                <a:solidFill>
                  <a:srgbClr val="181818"/>
                </a:solidFill>
                <a:highlight>
                  <a:srgbClr val="FFFFFF"/>
                </a:highlight>
                <a:latin typeface="Economica"/>
                <a:ea typeface="Economica"/>
                <a:cs typeface="Economica"/>
                <a:sym typeface="Economica"/>
              </a:rPr>
              <a:t>difficulty</a:t>
            </a:r>
            <a:r>
              <a:rPr lang="en" sz="1500" dirty="0">
                <a:solidFill>
                  <a:srgbClr val="181818"/>
                </a:solidFill>
                <a:highlight>
                  <a:srgbClr val="FFFFFF"/>
                </a:highlight>
                <a:latin typeface="Economica"/>
                <a:ea typeface="Economica"/>
                <a:cs typeface="Economica"/>
                <a:sym typeface="Economica"/>
              </a:rPr>
              <a:t>, manifested by resistance, against a background provided by expectation.”</a:t>
            </a:r>
            <a:endParaRPr sz="1500" dirty="0">
              <a:solidFill>
                <a:srgbClr val="181818"/>
              </a:solidFill>
              <a:highlight>
                <a:srgbClr val="FFFFFF"/>
              </a:highlight>
              <a:latin typeface="Economica"/>
              <a:ea typeface="Economica"/>
              <a:cs typeface="Economica"/>
              <a:sym typeface="Economica"/>
            </a:endParaRPr>
          </a:p>
          <a:p>
            <a:pPr marL="0" lvl="0" indent="0" algn="ctr" rtl="0">
              <a:spcBef>
                <a:spcPts val="0"/>
              </a:spcBef>
              <a:spcAft>
                <a:spcPts val="0"/>
              </a:spcAft>
              <a:buClr>
                <a:schemeClr val="dk1"/>
              </a:buClr>
              <a:buSzPts val="1100"/>
              <a:buFont typeface="Arial"/>
              <a:buNone/>
            </a:pPr>
            <a:endParaRPr sz="1500" dirty="0">
              <a:solidFill>
                <a:srgbClr val="181818"/>
              </a:solidFill>
              <a:highlight>
                <a:srgbClr val="FFFFFF"/>
              </a:highlight>
              <a:latin typeface="Economica"/>
              <a:ea typeface="Economica"/>
              <a:cs typeface="Economica"/>
              <a:sym typeface="Economica"/>
            </a:endParaRPr>
          </a:p>
          <a:p>
            <a:pPr marL="0" lvl="0" indent="0" algn="ctr" rtl="0">
              <a:spcBef>
                <a:spcPts val="0"/>
              </a:spcBef>
              <a:spcAft>
                <a:spcPts val="0"/>
              </a:spcAft>
              <a:buNone/>
            </a:pPr>
            <a:r>
              <a:rPr lang="en" sz="1500" dirty="0">
                <a:solidFill>
                  <a:srgbClr val="181818"/>
                </a:solidFill>
                <a:highlight>
                  <a:srgbClr val="FFFFFF"/>
                </a:highlight>
                <a:latin typeface="Economica"/>
                <a:ea typeface="Economica"/>
                <a:cs typeface="Economica"/>
                <a:sym typeface="Economica"/>
              </a:rPr>
              <a:t>― </a:t>
            </a:r>
            <a:r>
              <a:rPr lang="en" sz="1500" b="1" dirty="0">
                <a:solidFill>
                  <a:srgbClr val="333333"/>
                </a:solidFill>
                <a:highlight>
                  <a:srgbClr val="FFFFFF"/>
                </a:highlight>
                <a:latin typeface="Economica"/>
                <a:ea typeface="Economica"/>
                <a:cs typeface="Economica"/>
                <a:sym typeface="Economica"/>
              </a:rPr>
              <a:t>Thomas S. Kuhn,</a:t>
            </a:r>
            <a:endParaRPr sz="1500" dirty="0">
              <a:latin typeface="Economica"/>
              <a:ea typeface="Economica"/>
              <a:cs typeface="Economica"/>
              <a:sym typeface="Economica"/>
            </a:endParaRPr>
          </a:p>
        </p:txBody>
      </p:sp>
      <p:sp>
        <p:nvSpPr>
          <p:cNvPr id="5" name="Google Shape;69;p14">
            <a:extLst>
              <a:ext uri="{FF2B5EF4-FFF2-40B4-BE49-F238E27FC236}">
                <a16:creationId xmlns:a16="http://schemas.microsoft.com/office/drawing/2014/main" id="{8C86E30D-FEA8-5491-84D9-A46A878F4A79}"/>
              </a:ext>
            </a:extLst>
          </p:cNvPr>
          <p:cNvSpPr txBox="1"/>
          <p:nvPr/>
        </p:nvSpPr>
        <p:spPr>
          <a:xfrm>
            <a:off x="2843700" y="2290265"/>
            <a:ext cx="3546600" cy="1380599"/>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Translation: </a:t>
            </a:r>
            <a:r>
              <a:rPr lang="en" sz="1200" dirty="0">
                <a:solidFill>
                  <a:schemeClr val="dk1"/>
                </a:solidFill>
                <a:latin typeface="Times New Roman"/>
                <a:ea typeface="Times New Roman"/>
                <a:cs typeface="Times New Roman"/>
                <a:sym typeface="Times New Roman"/>
              </a:rPr>
              <a:t>The </a:t>
            </a:r>
            <a:r>
              <a:rPr lang="en" sz="1200" i="1" dirty="0">
                <a:solidFill>
                  <a:schemeClr val="dk1"/>
                </a:solidFill>
                <a:latin typeface="Times New Roman"/>
                <a:ea typeface="Times New Roman"/>
                <a:cs typeface="Times New Roman"/>
                <a:sym typeface="Times New Roman"/>
              </a:rPr>
              <a:t>one weird trick</a:t>
            </a:r>
            <a:r>
              <a:rPr lang="en" sz="1200" dirty="0">
                <a:solidFill>
                  <a:schemeClr val="dk1"/>
                </a:solidFill>
                <a:latin typeface="Times New Roman"/>
                <a:ea typeface="Times New Roman"/>
                <a:cs typeface="Times New Roman"/>
                <a:sym typeface="Times New Roman"/>
              </a:rPr>
              <a:t>  to </a:t>
            </a:r>
            <a:r>
              <a:rPr lang="en-US" sz="1200" dirty="0"/>
              <a:t>real learning and progress in physics (or any science) come through struggle—by wrestling with problems, questioning assumptions, and working through resistance. Just reading theories isn't enough; you have to engage with the material actively.</a:t>
            </a:r>
            <a:endParaRPr lang="en-US" sz="1200" dirty="0">
              <a:solidFill>
                <a:srgbClr val="181818"/>
              </a:solidFill>
              <a:highlight>
                <a:srgbClr val="FFFFFF"/>
              </a:highlight>
              <a:latin typeface="Economica"/>
              <a:ea typeface="Economica"/>
              <a:cs typeface="Economica"/>
              <a:sym typeface="Economica"/>
            </a:endParaRPr>
          </a:p>
        </p:txBody>
      </p:sp>
    </p:spTree>
    <p:extLst>
      <p:ext uri="{BB962C8B-B14F-4D97-AF65-F5344CB8AC3E}">
        <p14:creationId xmlns:p14="http://schemas.microsoft.com/office/powerpoint/2010/main" val="204098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Waitlist Policy</a:t>
            </a:r>
            <a:endParaRPr/>
          </a:p>
        </p:txBody>
      </p:sp>
      <p:sp>
        <p:nvSpPr>
          <p:cNvPr id="84" name="Google Shape;84;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Waitlist policy is: </a:t>
            </a:r>
            <a:endParaRPr dirty="0"/>
          </a:p>
          <a:p>
            <a:pPr marL="457200" lvl="0" indent="-342900" algn="l" rtl="0">
              <a:spcBef>
                <a:spcPts val="1600"/>
              </a:spcBef>
              <a:spcAft>
                <a:spcPts val="0"/>
              </a:spcAft>
              <a:buSzPts val="1800"/>
              <a:buChar char="❖"/>
            </a:pPr>
            <a:r>
              <a:rPr lang="en" dirty="0"/>
              <a:t>Continue to attend Lecture/Lab</a:t>
            </a:r>
          </a:p>
          <a:p>
            <a:pPr marL="457200" lvl="0" indent="-342900" algn="l" rtl="0">
              <a:spcBef>
                <a:spcPts val="1600"/>
              </a:spcBef>
              <a:spcAft>
                <a:spcPts val="0"/>
              </a:spcAft>
              <a:buSzPts val="1800"/>
              <a:buChar char="❖"/>
            </a:pPr>
            <a:r>
              <a:rPr lang="en" dirty="0"/>
              <a:t>If spots open in the class I will add students from the top of the waitlist.</a:t>
            </a:r>
            <a:br>
              <a:rPr lang="en" dirty="0"/>
            </a:br>
            <a:endParaRPr lang="en-US" dirty="0"/>
          </a:p>
          <a:p>
            <a:pPr marL="457200" lvl="0" indent="-342900" algn="l" rtl="0">
              <a:spcBef>
                <a:spcPts val="0"/>
              </a:spcBef>
              <a:spcAft>
                <a:spcPts val="0"/>
              </a:spcAft>
              <a:buSzPts val="1800"/>
              <a:buChar char="❖"/>
            </a:pPr>
            <a:r>
              <a:rPr lang="en-US" dirty="0"/>
              <a:t>The list is chronological so students who tried to enroll first will get added first. </a:t>
            </a:r>
            <a:br>
              <a:rPr lang="en-US" dirty="0"/>
            </a:br>
            <a:endParaRPr lang="en-US" dirty="0"/>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7F47B-74E6-4BF9-8771-D3A9622A2F65}"/>
              </a:ext>
            </a:extLst>
          </p:cNvPr>
          <p:cNvSpPr>
            <a:spLocks noGrp="1"/>
          </p:cNvSpPr>
          <p:nvPr>
            <p:ph type="title"/>
          </p:nvPr>
        </p:nvSpPr>
        <p:spPr/>
        <p:txBody>
          <a:bodyPr/>
          <a:lstStyle/>
          <a:p>
            <a:r>
              <a:rPr lang="en-US"/>
              <a:t>Attendance</a:t>
            </a:r>
          </a:p>
        </p:txBody>
      </p:sp>
      <p:sp>
        <p:nvSpPr>
          <p:cNvPr id="3" name="Text Placeholder 2">
            <a:extLst>
              <a:ext uri="{FF2B5EF4-FFF2-40B4-BE49-F238E27FC236}">
                <a16:creationId xmlns:a16="http://schemas.microsoft.com/office/drawing/2014/main" id="{F1F36EDD-F073-4637-B46F-C864CE4BC2EA}"/>
              </a:ext>
            </a:extLst>
          </p:cNvPr>
          <p:cNvSpPr>
            <a:spLocks noGrp="1"/>
          </p:cNvSpPr>
          <p:nvPr>
            <p:ph type="body" idx="1"/>
          </p:nvPr>
        </p:nvSpPr>
        <p:spPr>
          <a:xfrm>
            <a:off x="316463" y="1225225"/>
            <a:ext cx="8520600" cy="3354000"/>
          </a:xfrm>
        </p:spPr>
        <p:txBody>
          <a:bodyPr/>
          <a:lstStyle/>
          <a:p>
            <a:pPr marL="0" indent="0">
              <a:buNone/>
            </a:pPr>
            <a:r>
              <a:rPr lang="en-US" sz="1600"/>
              <a:t>For the first two weeks of class, attendance is </a:t>
            </a:r>
            <a:r>
              <a:rPr lang="en-US" sz="1600" b="1"/>
              <a:t>critical</a:t>
            </a:r>
            <a:r>
              <a:rPr lang="en-US" sz="1600"/>
              <a:t>.</a:t>
            </a:r>
            <a:br>
              <a:rPr lang="en-US" sz="1600"/>
            </a:br>
            <a:endParaRPr lang="en-US" sz="1600"/>
          </a:p>
          <a:p>
            <a:pPr marL="285750" indent="-285750"/>
            <a:r>
              <a:rPr lang="en-US" sz="1600"/>
              <a:t>If you do not attend a class in this time, and you did not contact me, I will reach out.  </a:t>
            </a:r>
          </a:p>
          <a:p>
            <a:pPr marL="285750" indent="-285750"/>
            <a:r>
              <a:rPr lang="en-US" sz="1600"/>
              <a:t>If I do not hear back from you in a timely manner, you may be dropped.  </a:t>
            </a:r>
          </a:p>
          <a:p>
            <a:pPr marL="285750" indent="-285750"/>
            <a:r>
              <a:rPr lang="en-US" sz="1600"/>
              <a:t>If you miss two lectures or two labs in the first four weeks of class, and I have not heard from you, you will be dropped.</a:t>
            </a:r>
          </a:p>
          <a:p>
            <a:pPr marL="0" indent="0">
              <a:buNone/>
            </a:pPr>
            <a:endParaRPr lang="en-US" sz="1600"/>
          </a:p>
          <a:p>
            <a:pPr marL="0" indent="0">
              <a:buNone/>
            </a:pPr>
            <a:r>
              <a:rPr lang="en-US" sz="1600"/>
              <a:t>I will continue to take attendance throughout the semester, but after week 4, I will only reach out to you if you’re falling behind and not attending lecture.  </a:t>
            </a:r>
          </a:p>
          <a:p>
            <a:pPr marL="0" indent="0">
              <a:buNone/>
            </a:pPr>
            <a:r>
              <a:rPr lang="en-US" sz="1600" b="1">
                <a:highlight>
                  <a:srgbClr val="FFFF00"/>
                </a:highlight>
              </a:rPr>
              <a:t>Lab attendance during scheduled assignments is </a:t>
            </a:r>
            <a:r>
              <a:rPr lang="en-US" sz="1600" b="1" i="1">
                <a:highlight>
                  <a:srgbClr val="FFFF00"/>
                </a:highlight>
              </a:rPr>
              <a:t>required </a:t>
            </a:r>
            <a:r>
              <a:rPr lang="en-US" sz="1600" b="1">
                <a:highlight>
                  <a:srgbClr val="FFFF00"/>
                </a:highlight>
              </a:rPr>
              <a:t>for the entire semester.</a:t>
            </a:r>
            <a:br>
              <a:rPr lang="en-US"/>
            </a:br>
            <a:endParaRPr lang="en-US"/>
          </a:p>
        </p:txBody>
      </p:sp>
    </p:spTree>
    <p:extLst>
      <p:ext uri="{BB962C8B-B14F-4D97-AF65-F5344CB8AC3E}">
        <p14:creationId xmlns:p14="http://schemas.microsoft.com/office/powerpoint/2010/main" val="256580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80CB2B5-D0E2-E9DA-11A1-6785410A1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759" y="122225"/>
            <a:ext cx="4816548" cy="32064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B85686-2EB5-7EAB-CDF7-E80E38100022}"/>
              </a:ext>
            </a:extLst>
          </p:cNvPr>
          <p:cNvSpPr>
            <a:spLocks noGrp="1"/>
          </p:cNvSpPr>
          <p:nvPr>
            <p:ph type="title"/>
          </p:nvPr>
        </p:nvSpPr>
        <p:spPr/>
        <p:txBody>
          <a:bodyPr/>
          <a:lstStyle/>
          <a:p>
            <a:r>
              <a:rPr lang="en-US" dirty="0"/>
              <a:t>Icebreakers</a:t>
            </a:r>
          </a:p>
        </p:txBody>
      </p:sp>
      <p:sp>
        <p:nvSpPr>
          <p:cNvPr id="3" name="Text Placeholder 2">
            <a:extLst>
              <a:ext uri="{FF2B5EF4-FFF2-40B4-BE49-F238E27FC236}">
                <a16:creationId xmlns:a16="http://schemas.microsoft.com/office/drawing/2014/main" id="{A07F8F8A-4D03-4537-5C7E-4BA09399F57C}"/>
              </a:ext>
            </a:extLst>
          </p:cNvPr>
          <p:cNvSpPr>
            <a:spLocks noGrp="1"/>
          </p:cNvSpPr>
          <p:nvPr>
            <p:ph type="body" idx="1"/>
          </p:nvPr>
        </p:nvSpPr>
        <p:spPr>
          <a:xfrm>
            <a:off x="95692" y="3522371"/>
            <a:ext cx="8952615" cy="1498904"/>
          </a:xfrm>
        </p:spPr>
        <p:txBody>
          <a:bodyPr/>
          <a:lstStyle/>
          <a:p>
            <a:r>
              <a:rPr lang="en-US" dirty="0"/>
              <a:t>Tell us who you are (preferred name)</a:t>
            </a:r>
          </a:p>
          <a:p>
            <a:r>
              <a:rPr lang="en-US" dirty="0"/>
              <a:t>Tell us what your major is.</a:t>
            </a:r>
          </a:p>
          <a:p>
            <a:r>
              <a:rPr lang="en-US" dirty="0"/>
              <a:t>Tell us the </a:t>
            </a:r>
            <a:r>
              <a:rPr lang="en-US" b="1" i="1" dirty="0"/>
              <a:t>least </a:t>
            </a:r>
            <a:r>
              <a:rPr lang="en-US" dirty="0"/>
              <a:t>interesting fact about yourself.</a:t>
            </a:r>
          </a:p>
        </p:txBody>
      </p:sp>
    </p:spTree>
    <p:extLst>
      <p:ext uri="{BB962C8B-B14F-4D97-AF65-F5344CB8AC3E}">
        <p14:creationId xmlns:p14="http://schemas.microsoft.com/office/powerpoint/2010/main" val="306500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Course Description/Objectives</a:t>
            </a:r>
            <a:endParaRPr/>
          </a:p>
        </p:txBody>
      </p:sp>
      <p:sp>
        <p:nvSpPr>
          <p:cNvPr id="95" name="Google Shape;95;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latin typeface="Times New Roman"/>
                <a:ea typeface="Times New Roman"/>
                <a:cs typeface="Times New Roman"/>
                <a:sym typeface="Times New Roman"/>
              </a:rPr>
              <a:t>Course Description:</a:t>
            </a:r>
            <a:r>
              <a:rPr lang="en" sz="1400">
                <a:latin typeface="Times New Roman"/>
                <a:ea typeface="Times New Roman"/>
                <a:cs typeface="Times New Roman"/>
                <a:sym typeface="Times New Roman"/>
              </a:rPr>
              <a:t> </a:t>
            </a:r>
            <a:endParaRPr sz="1400">
              <a:highlight>
                <a:srgbClr val="FF0000"/>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Introduces the basic principles of electricity and magnetism. The main topics are electrostatics, circuits, magnetism, electro-magnetic induction, and Maxwell's equations. This course is designed for students majoring in physical sciences and engineering.</a:t>
            </a:r>
            <a:br>
              <a:rPr lang="en-US" sz="1400">
                <a:latin typeface="Times New Roman"/>
                <a:ea typeface="Times New Roman"/>
                <a:cs typeface="Times New Roman"/>
                <a:sym typeface="Times New Roman"/>
              </a:rPr>
            </a:br>
            <a:endParaRPr lang="en-US" sz="14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400" b="1">
                <a:latin typeface="Times New Roman"/>
                <a:ea typeface="Times New Roman"/>
                <a:cs typeface="Times New Roman"/>
                <a:sym typeface="Times New Roman"/>
              </a:rPr>
              <a:t>Course Objectives (Student Learning Outcomes):</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139700" lvl="0" indent="0" algn="l" rtl="0">
              <a:spcBef>
                <a:spcPts val="1200"/>
              </a:spcBef>
              <a:spcAft>
                <a:spcPts val="0"/>
              </a:spcAft>
              <a:buSzPts val="1400"/>
              <a:buNone/>
            </a:pPr>
            <a:endParaRPr lang="en-US" sz="90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1A17C4B-C0E7-4AEB-A913-19B39E5442E0}"/>
              </a:ext>
            </a:extLst>
          </p:cNvPr>
          <p:cNvSpPr txBox="1"/>
          <p:nvPr/>
        </p:nvSpPr>
        <p:spPr>
          <a:xfrm>
            <a:off x="351793" y="2942835"/>
            <a:ext cx="8440414" cy="3062377"/>
          </a:xfrm>
          <a:prstGeom prst="rect">
            <a:avLst/>
          </a:prstGeom>
          <a:noFill/>
        </p:spPr>
        <p:txBody>
          <a:bodyPr wrap="square" numCol="1" rtlCol="0">
            <a:spAutoFit/>
          </a:bodyPr>
          <a:lstStyle/>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Students Understand the relationship between distance, charge, and electrostatic force.</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Differentiate between the electric force and the electric field.</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Calculate the electric fields of both continuous and discrete charge distributions.</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Demonstrate the difference between electric flux, electric field, and the connection to charge enclosed by a Gaussian surface.</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Apply Gauss’ Law to find the electric field of symmetric charge distributions.</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State the difference between the electric potential, and the electric potential energy.</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Apply basic principles of electrostatics to direct current circuits.</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Solve basic problems of circuit design with resistors, capacitors, and inductors.</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Solve problems involving both direct current and alternating current circuits.</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State the basic principles of electromagnetic induction.</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List Maxwell’s equations in integral form.</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Demonstrate knowledge of basic principles of electromagnetic waves and radiation.</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Understand the impact different materials have on electromagnetic phenomenon.</a:t>
            </a:r>
          </a:p>
          <a:p>
            <a:pPr marL="457200" lvl="0" indent="-317500" algn="l" rtl="0">
              <a:lnSpc>
                <a:spcPct val="100000"/>
              </a:lnSpc>
              <a:spcBef>
                <a:spcPts val="300"/>
              </a:spcBef>
              <a:spcAft>
                <a:spcPts val="0"/>
              </a:spcAft>
              <a:buSzPts val="1400"/>
              <a:buFont typeface="+mj-lt"/>
              <a:buAutoNum type="arabicPeriod"/>
            </a:pPr>
            <a:r>
              <a:rPr lang="en-US" sz="700">
                <a:latin typeface="Times New Roman"/>
                <a:ea typeface="Times New Roman"/>
                <a:cs typeface="Times New Roman"/>
                <a:sym typeface="Times New Roman"/>
              </a:rPr>
              <a:t>Construct simple circuits, and analyze their function in laboratory exercises.</a:t>
            </a:r>
          </a:p>
          <a:p>
            <a:pPr marL="139700" lvl="0" algn="l" rtl="0">
              <a:lnSpc>
                <a:spcPct val="100000"/>
              </a:lnSpc>
              <a:spcBef>
                <a:spcPts val="300"/>
              </a:spcBef>
              <a:spcAft>
                <a:spcPts val="0"/>
              </a:spcAft>
              <a:buSzPts val="1400"/>
            </a:pP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br>
              <a:rPr lang="en-US" sz="1200">
                <a:latin typeface="Times New Roman"/>
                <a:ea typeface="Times New Roman"/>
                <a:cs typeface="Times New Roman"/>
                <a:sym typeface="Times New Roman"/>
              </a:rPr>
            </a:br>
            <a:endParaRPr lang="en-US" sz="1200"/>
          </a:p>
        </p:txBody>
      </p:sp>
    </p:spTree>
    <p:extLst>
      <p:ext uri="{BB962C8B-B14F-4D97-AF65-F5344CB8AC3E}">
        <p14:creationId xmlns:p14="http://schemas.microsoft.com/office/powerpoint/2010/main" val="407146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Required Materials</a:t>
            </a:r>
          </a:p>
        </p:txBody>
      </p:sp>
      <p:sp>
        <p:nvSpPr>
          <p:cNvPr id="95" name="Google Shape;95;p18"/>
          <p:cNvSpPr txBox="1">
            <a:spLocks noGrp="1"/>
          </p:cNvSpPr>
          <p:nvPr>
            <p:ph type="body" idx="1"/>
          </p:nvPr>
        </p:nvSpPr>
        <p:spPr>
          <a:xfrm>
            <a:off x="394202" y="1186225"/>
            <a:ext cx="8520600" cy="3354000"/>
          </a:xfrm>
          <a:prstGeom prst="rect">
            <a:avLst/>
          </a:prstGeom>
        </p:spPr>
        <p:txBody>
          <a:bodyPr spcFirstLastPara="1" wrap="square" lIns="91425" tIns="91425" rIns="91425" bIns="91425" anchor="t" anchorCtr="0">
            <a:noAutofit/>
          </a:bodyPr>
          <a:lstStyle/>
          <a:p>
            <a:pPr marL="285750" indent="-285750">
              <a:buSzPts val="1100"/>
              <a:buFont typeface="Wingdings" panose="05000000000000000000" pitchFamily="2" charset="2"/>
              <a:buChar char="v"/>
            </a:pPr>
            <a:r>
              <a:rPr lang="en-US" sz="1400">
                <a:latin typeface="Times New Roman"/>
                <a:ea typeface="Times New Roman"/>
                <a:cs typeface="Times New Roman"/>
                <a:sym typeface="Times New Roman"/>
              </a:rPr>
              <a:t>We will be using the OpenStax.org University Physics textbook Vol 2.</a:t>
            </a:r>
          </a:p>
          <a:p>
            <a:pPr marL="457200" lvl="1" indent="0">
              <a:buSzPts val="1100"/>
              <a:buNone/>
            </a:pPr>
            <a:br>
              <a:rPr lang="en-US" sz="1200" u="sng">
                <a:latin typeface="Times New Roman"/>
                <a:ea typeface="Times New Roman"/>
                <a:cs typeface="Times New Roman"/>
                <a:sym typeface="Times New Roman"/>
              </a:rPr>
            </a:br>
            <a:endParaRPr lang="en-US" sz="1200">
              <a:latin typeface="Times New Roman"/>
              <a:ea typeface="Times New Roman"/>
              <a:cs typeface="Times New Roman"/>
              <a:sym typeface="Times New Roman"/>
            </a:endParaRPr>
          </a:p>
          <a:p>
            <a:pPr marL="285750" indent="-285750">
              <a:buSzPts val="1100"/>
              <a:buFont typeface="Wingdings" panose="05000000000000000000" pitchFamily="2" charset="2"/>
              <a:buChar char="v"/>
            </a:pPr>
            <a:r>
              <a:rPr lang="en-US" sz="1400">
                <a:latin typeface="Times New Roman"/>
                <a:ea typeface="Times New Roman"/>
                <a:cs typeface="Times New Roman"/>
                <a:sym typeface="Times New Roman"/>
              </a:rPr>
              <a:t>A scientific calculator or graphing calculator.</a:t>
            </a:r>
          </a:p>
          <a:p>
            <a:pPr marL="285750" indent="-285750">
              <a:buSzPts val="1100"/>
              <a:buFont typeface="Wingdings" panose="05000000000000000000" pitchFamily="2" charset="2"/>
              <a:buChar char="v"/>
            </a:pPr>
            <a:r>
              <a:rPr lang="en-US" sz="1400">
                <a:latin typeface="Times New Roman"/>
                <a:ea typeface="Times New Roman"/>
                <a:cs typeface="Times New Roman"/>
                <a:sym typeface="Times New Roman"/>
              </a:rPr>
              <a:t>A well-organized notebook to keep class notes, handouts, and returned &amp; graded work.</a:t>
            </a:r>
          </a:p>
          <a:p>
            <a:pPr marL="285750" indent="-285750">
              <a:buSzPts val="1100"/>
              <a:buFont typeface="Wingdings" panose="05000000000000000000" pitchFamily="2" charset="2"/>
              <a:buChar char="v"/>
            </a:pPr>
            <a:r>
              <a:rPr lang="en-US" sz="1400">
                <a:latin typeface="Times New Roman"/>
                <a:ea typeface="Times New Roman"/>
                <a:cs typeface="Times New Roman"/>
                <a:sym typeface="Times New Roman"/>
              </a:rPr>
              <a:t>Access to an electronic device with internet capabilities to access Canvas.</a:t>
            </a:r>
          </a:p>
          <a:p>
            <a:pPr marL="285750" indent="-285750">
              <a:buSzPts val="1100"/>
              <a:buFont typeface="Wingdings" panose="05000000000000000000" pitchFamily="2" charset="2"/>
              <a:buChar char="v"/>
            </a:pPr>
            <a:r>
              <a:rPr lang="en-US" sz="1400">
                <a:latin typeface="Times New Roman"/>
                <a:ea typeface="Times New Roman"/>
                <a:cs typeface="Times New Roman"/>
                <a:sym typeface="Times New Roman"/>
              </a:rPr>
              <a:t>Excel (or equivalent like Google sheets) and Word (or equivalent like Google Docs) </a:t>
            </a:r>
            <a:r>
              <a:rPr lang="en-US" sz="1400" i="1">
                <a:latin typeface="Times New Roman"/>
                <a:ea typeface="Times New Roman"/>
                <a:cs typeface="Times New Roman"/>
                <a:sym typeface="Times New Roman"/>
              </a:rPr>
              <a:t>see Canvas for links</a:t>
            </a:r>
            <a:endParaRPr lang="en-US">
              <a:latin typeface="Times New Roman"/>
              <a:ea typeface="Times New Roman"/>
              <a:cs typeface="Times New Roman"/>
              <a:sym typeface="Times New Roman"/>
            </a:endParaRPr>
          </a:p>
          <a:p>
            <a:pPr marL="0" indent="0">
              <a:buSzPts val="1100"/>
              <a:buNone/>
            </a:pPr>
            <a:br>
              <a:rPr lang="en-US" sz="1400">
                <a:latin typeface="Times New Roman"/>
                <a:ea typeface="Times New Roman"/>
                <a:cs typeface="Times New Roman"/>
                <a:sym typeface="Times New Roman"/>
              </a:rPr>
            </a:br>
            <a:r>
              <a:rPr lang="en-US" sz="1400">
                <a:latin typeface="Times New Roman"/>
                <a:ea typeface="Times New Roman"/>
                <a:cs typeface="Times New Roman"/>
                <a:sym typeface="Times New Roman"/>
              </a:rPr>
              <a:t>Recommended:</a:t>
            </a:r>
          </a:p>
          <a:p>
            <a:pPr marL="285750" indent="-285750">
              <a:buSzPts val="1100"/>
              <a:buFont typeface="Courier New" panose="02070309020205020404" pitchFamily="49" charset="0"/>
              <a:buChar char="o"/>
            </a:pPr>
            <a:r>
              <a:rPr lang="en-US" sz="1400">
                <a:latin typeface="Times New Roman"/>
                <a:ea typeface="Times New Roman"/>
                <a:cs typeface="Times New Roman"/>
                <a:sym typeface="Times New Roman"/>
              </a:rPr>
              <a:t>Symbolic manipulation program (such as Mathematica, Maple, </a:t>
            </a:r>
            <a:r>
              <a:rPr lang="en-US" sz="1400" err="1">
                <a:latin typeface="Times New Roman"/>
                <a:ea typeface="Times New Roman"/>
                <a:cs typeface="Times New Roman"/>
                <a:sym typeface="Times New Roman"/>
              </a:rPr>
              <a:t>MathCad</a:t>
            </a:r>
            <a:r>
              <a:rPr lang="en-US" sz="1400">
                <a:latin typeface="Times New Roman"/>
                <a:ea typeface="Times New Roman"/>
                <a:cs typeface="Times New Roman"/>
                <a:sym typeface="Times New Roman"/>
              </a:rPr>
              <a:t>)</a:t>
            </a:r>
          </a:p>
          <a:p>
            <a:pPr marL="285750" indent="-285750">
              <a:buSzPts val="1100"/>
              <a:buFont typeface="Courier New" panose="02070309020205020404" pitchFamily="49" charset="0"/>
              <a:buChar char="o"/>
            </a:pPr>
            <a:r>
              <a:rPr lang="en-US" sz="1400">
                <a:latin typeface="Times New Roman"/>
                <a:ea typeface="Times New Roman"/>
                <a:cs typeface="Times New Roman"/>
                <a:sym typeface="Times New Roman"/>
              </a:rPr>
              <a:t>Schaum’s Outlines, any edition.</a:t>
            </a:r>
          </a:p>
          <a:p>
            <a:pPr marL="0" lvl="0" indent="0" algn="l" rtl="0">
              <a:spcBef>
                <a:spcPts val="0"/>
              </a:spcBef>
              <a:spcAft>
                <a:spcPts val="0"/>
              </a:spcAft>
              <a:buClr>
                <a:schemeClr val="dk1"/>
              </a:buClr>
              <a:buSzPts val="1100"/>
              <a:buFont typeface="Arial"/>
              <a:buNone/>
            </a:pPr>
            <a:endParaRPr lang="en-US">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61E9DE5-DBC9-E0EF-D51F-6970C99D7108}"/>
              </a:ext>
            </a:extLst>
          </p:cNvPr>
          <p:cNvPicPr>
            <a:picLocks noChangeAspect="1"/>
          </p:cNvPicPr>
          <p:nvPr/>
        </p:nvPicPr>
        <p:blipFill>
          <a:blip r:embed="rId3"/>
          <a:stretch>
            <a:fillRect/>
          </a:stretch>
        </p:blipFill>
        <p:spPr>
          <a:xfrm>
            <a:off x="6978869" y="-1"/>
            <a:ext cx="2165131" cy="2165131"/>
          </a:xfrm>
          <a:prstGeom prst="rect">
            <a:avLst/>
          </a:prstGeom>
        </p:spPr>
      </p:pic>
    </p:spTree>
    <p:extLst>
      <p:ext uri="{BB962C8B-B14F-4D97-AF65-F5344CB8AC3E}">
        <p14:creationId xmlns:p14="http://schemas.microsoft.com/office/powerpoint/2010/main" val="345738560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8040095-716d-4e49-b783-b5f746eea8b3}" enabled="0" method="" siteId="{a8040095-716d-4e49-b783-b5f746eea8b3}" removed="1"/>
</clbl:labelList>
</file>

<file path=docProps/app.xml><?xml version="1.0" encoding="utf-8"?>
<Properties xmlns="http://schemas.openxmlformats.org/officeDocument/2006/extended-properties" xmlns:vt="http://schemas.openxmlformats.org/officeDocument/2006/docPropsVTypes">
  <TotalTime>329</TotalTime>
  <Words>3350</Words>
  <Application>Microsoft Office PowerPoint</Application>
  <PresentationFormat>On-screen Show (16:9)</PresentationFormat>
  <Paragraphs>244</Paragraphs>
  <Slides>32</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inherit</vt:lpstr>
      <vt:lpstr>Lato Extended</vt:lpstr>
      <vt:lpstr>Courier New</vt:lpstr>
      <vt:lpstr>Open Sans</vt:lpstr>
      <vt:lpstr>Calibri</vt:lpstr>
      <vt:lpstr>Arial</vt:lpstr>
      <vt:lpstr>Times New Roman</vt:lpstr>
      <vt:lpstr>Wingdings</vt:lpstr>
      <vt:lpstr>Symbol</vt:lpstr>
      <vt:lpstr>Economica</vt:lpstr>
      <vt:lpstr>Luxe</vt:lpstr>
      <vt:lpstr>Welcome Physics 217!</vt:lpstr>
      <vt:lpstr>Office Hours</vt:lpstr>
      <vt:lpstr>Welcome! Phys 217</vt:lpstr>
      <vt:lpstr>Welcome! Phys 217</vt:lpstr>
      <vt:lpstr>Waitlist Policy</vt:lpstr>
      <vt:lpstr>Attendance</vt:lpstr>
      <vt:lpstr>Icebreakers</vt:lpstr>
      <vt:lpstr>Course Description/Objectives</vt:lpstr>
      <vt:lpstr>Required Materials</vt:lpstr>
      <vt:lpstr>Expectations</vt:lpstr>
      <vt:lpstr>Attendance</vt:lpstr>
      <vt:lpstr>Clickers</vt:lpstr>
      <vt:lpstr>Clickers: let’s try!</vt:lpstr>
      <vt:lpstr>Clickers: let’s try!</vt:lpstr>
      <vt:lpstr>Clickers: let’s try!</vt:lpstr>
      <vt:lpstr>Academic Honesty</vt:lpstr>
      <vt:lpstr>Academic Accommodations</vt:lpstr>
      <vt:lpstr>Title IX</vt:lpstr>
      <vt:lpstr>Campus Resources</vt:lpstr>
      <vt:lpstr>Thrive Center</vt:lpstr>
      <vt:lpstr>Computer Resources</vt:lpstr>
      <vt:lpstr>Computer Resources (cont)</vt:lpstr>
      <vt:lpstr>Study Resources</vt:lpstr>
      <vt:lpstr>Grading Scale</vt:lpstr>
      <vt:lpstr>Graded Assignments</vt:lpstr>
      <vt:lpstr>Homework</vt:lpstr>
      <vt:lpstr>Lab Exercises</vt:lpstr>
      <vt:lpstr>Quizzes</vt:lpstr>
      <vt:lpstr>Exams</vt:lpstr>
      <vt:lpstr>Exam Schedule</vt:lpstr>
      <vt:lpstr>Grading Policy</vt:lpstr>
      <vt:lpstr>Missing Deadlines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Phys 237 — 07213</dc:title>
  <dc:creator>NPC Alex</dc:creator>
  <cp:lastModifiedBy>Natale, Alexander</cp:lastModifiedBy>
  <cp:revision>3</cp:revision>
  <dcterms:modified xsi:type="dcterms:W3CDTF">2025-08-18T03:33:50Z</dcterms:modified>
</cp:coreProperties>
</file>