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84" r:id="rId4"/>
    <p:sldId id="285" r:id="rId5"/>
    <p:sldId id="266" r:id="rId6"/>
    <p:sldId id="286" r:id="rId7"/>
    <p:sldId id="289" r:id="rId8"/>
    <p:sldId id="274" r:id="rId9"/>
    <p:sldId id="282" r:id="rId10"/>
    <p:sldId id="275" r:id="rId11"/>
    <p:sldId id="290" r:id="rId12"/>
    <p:sldId id="291" r:id="rId13"/>
    <p:sldId id="287" r:id="rId14"/>
  </p:sldIdLst>
  <p:sldSz cx="9144000" cy="5143500" type="screen16x9"/>
  <p:notesSz cx="6858000" cy="9144000"/>
  <p:embeddedFontLst>
    <p:embeddedFont>
      <p:font typeface="Economica" panose="02000506040000020004" pitchFamily="2" charset="0"/>
      <p:regular r:id="rId16"/>
      <p:bold r:id="rId17"/>
      <p:italic r:id="rId18"/>
      <p:boldItalic r:id="rId19"/>
    </p:embeddedFont>
    <p:embeddedFont>
      <p:font typeface="Open Sans"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007CBF-6B32-46C0-9195-A041ED8A3FF9}" v="3" dt="2025-08-18T18:36:50.827"/>
  </p1510:revLst>
</p1510:revInfo>
</file>

<file path=ppt/tableStyles.xml><?xml version="1.0" encoding="utf-8"?>
<a:tblStyleLst xmlns:a="http://schemas.openxmlformats.org/drawingml/2006/main" def="{A063DCAB-62E7-4651-B073-D8C847A772F9}">
  <a:tblStyle styleId="{A063DCAB-62E7-4651-B073-D8C847A772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268"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le, Alexander" userId="5cfcb9b1-4089-474f-8ee0-645ca2aca201" providerId="ADAL" clId="{D0007CBF-6B32-46C0-9195-A041ED8A3FF9}"/>
    <pc:docChg chg="addSld delSld modSld sldOrd">
      <pc:chgData name="Natale, Alexander" userId="5cfcb9b1-4089-474f-8ee0-645ca2aca201" providerId="ADAL" clId="{D0007CBF-6B32-46C0-9195-A041ED8A3FF9}" dt="2025-08-18T18:36:50.817" v="461"/>
      <pc:docMkLst>
        <pc:docMk/>
      </pc:docMkLst>
      <pc:sldChg chg="modSp mod">
        <pc:chgData name="Natale, Alexander" userId="5cfcb9b1-4089-474f-8ee0-645ca2aca201" providerId="ADAL" clId="{D0007CBF-6B32-46C0-9195-A041ED8A3FF9}" dt="2025-08-18T03:21:30.695" v="1" actId="20577"/>
        <pc:sldMkLst>
          <pc:docMk/>
          <pc:sldMk cId="0" sldId="256"/>
        </pc:sldMkLst>
        <pc:spChg chg="mod">
          <ac:chgData name="Natale, Alexander" userId="5cfcb9b1-4089-474f-8ee0-645ca2aca201" providerId="ADAL" clId="{D0007CBF-6B32-46C0-9195-A041ED8A3FF9}" dt="2025-08-18T03:21:30.695" v="1" actId="20577"/>
          <ac:spMkLst>
            <pc:docMk/>
            <pc:sldMk cId="0" sldId="256"/>
            <ac:spMk id="63" creationId="{00000000-0000-0000-0000-000000000000}"/>
          </ac:spMkLst>
        </pc:spChg>
      </pc:sldChg>
      <pc:sldChg chg="modSp mod">
        <pc:chgData name="Natale, Alexander" userId="5cfcb9b1-4089-474f-8ee0-645ca2aca201" providerId="ADAL" clId="{D0007CBF-6B32-46C0-9195-A041ED8A3FF9}" dt="2025-08-18T03:23:58.488" v="396" actId="20577"/>
        <pc:sldMkLst>
          <pc:docMk/>
          <pc:sldMk cId="0" sldId="266"/>
        </pc:sldMkLst>
        <pc:spChg chg="mod">
          <ac:chgData name="Natale, Alexander" userId="5cfcb9b1-4089-474f-8ee0-645ca2aca201" providerId="ADAL" clId="{D0007CBF-6B32-46C0-9195-A041ED8A3FF9}" dt="2025-08-18T03:23:58.488" v="396" actId="20577"/>
          <ac:spMkLst>
            <pc:docMk/>
            <pc:sldMk cId="0" sldId="266"/>
            <ac:spMk id="130" creationId="{00000000-0000-0000-0000-000000000000}"/>
          </ac:spMkLst>
        </pc:spChg>
      </pc:sldChg>
      <pc:sldChg chg="addSp modSp mod">
        <pc:chgData name="Natale, Alexander" userId="5cfcb9b1-4089-474f-8ee0-645ca2aca201" providerId="ADAL" clId="{D0007CBF-6B32-46C0-9195-A041ED8A3FF9}" dt="2025-08-18T18:36:50.817" v="461"/>
        <pc:sldMkLst>
          <pc:docMk/>
          <pc:sldMk cId="95723427" sldId="285"/>
        </pc:sldMkLst>
        <pc:spChg chg="mod">
          <ac:chgData name="Natale, Alexander" userId="5cfcb9b1-4089-474f-8ee0-645ca2aca201" providerId="ADAL" clId="{D0007CBF-6B32-46C0-9195-A041ED8A3FF9}" dt="2025-08-18T03:26:47.618" v="460" actId="20577"/>
          <ac:spMkLst>
            <pc:docMk/>
            <pc:sldMk cId="95723427" sldId="285"/>
            <ac:spMk id="3" creationId="{412E309B-A307-80C9-A140-3C037FF215C7}"/>
          </ac:spMkLst>
        </pc:spChg>
        <pc:inkChg chg="add">
          <ac:chgData name="Natale, Alexander" userId="5cfcb9b1-4089-474f-8ee0-645ca2aca201" providerId="ADAL" clId="{D0007CBF-6B32-46C0-9195-A041ED8A3FF9}" dt="2025-08-18T18:36:50.817" v="461"/>
          <ac:inkMkLst>
            <pc:docMk/>
            <pc:sldMk cId="95723427" sldId="285"/>
            <ac:inkMk id="4" creationId="{F12E4C13-B7A5-ED06-1EAB-729A8DCA574F}"/>
          </ac:inkMkLst>
        </pc:inkChg>
      </pc:sldChg>
      <pc:sldChg chg="del">
        <pc:chgData name="Natale, Alexander" userId="5cfcb9b1-4089-474f-8ee0-645ca2aca201" providerId="ADAL" clId="{D0007CBF-6B32-46C0-9195-A041ED8A3FF9}" dt="2025-08-18T03:24:12.347" v="397" actId="2696"/>
        <pc:sldMkLst>
          <pc:docMk/>
          <pc:sldMk cId="675886698" sldId="287"/>
        </pc:sldMkLst>
      </pc:sldChg>
      <pc:sldChg chg="modSp add mod">
        <pc:chgData name="Natale, Alexander" userId="5cfcb9b1-4089-474f-8ee0-645ca2aca201" providerId="ADAL" clId="{D0007CBF-6B32-46C0-9195-A041ED8A3FF9}" dt="2025-08-18T03:26:33.387" v="435" actId="20577"/>
        <pc:sldMkLst>
          <pc:docMk/>
          <pc:sldMk cId="1713382222" sldId="287"/>
        </pc:sldMkLst>
        <pc:spChg chg="mod">
          <ac:chgData name="Natale, Alexander" userId="5cfcb9b1-4089-474f-8ee0-645ca2aca201" providerId="ADAL" clId="{D0007CBF-6B32-46C0-9195-A041ED8A3FF9}" dt="2025-08-18T03:26:33.387" v="435" actId="20577"/>
          <ac:spMkLst>
            <pc:docMk/>
            <pc:sldMk cId="1713382222" sldId="287"/>
            <ac:spMk id="2" creationId="{3C9DF9EC-D03F-208C-9F6B-9B3E49DD170B}"/>
          </ac:spMkLst>
        </pc:spChg>
        <pc:spChg chg="mod">
          <ac:chgData name="Natale, Alexander" userId="5cfcb9b1-4089-474f-8ee0-645ca2aca201" providerId="ADAL" clId="{D0007CBF-6B32-46C0-9195-A041ED8A3FF9}" dt="2025-08-18T03:26:28.415" v="433" actId="5793"/>
          <ac:spMkLst>
            <pc:docMk/>
            <pc:sldMk cId="1713382222" sldId="287"/>
            <ac:spMk id="3" creationId="{235BA83D-17A6-FCEA-56BC-D46539B68E93}"/>
          </ac:spMkLst>
        </pc:spChg>
      </pc:sldChg>
      <pc:sldChg chg="modSp del mod ord">
        <pc:chgData name="Natale, Alexander" userId="5cfcb9b1-4089-474f-8ee0-645ca2aca201" providerId="ADAL" clId="{D0007CBF-6B32-46C0-9195-A041ED8A3FF9}" dt="2025-08-18T03:25:30.628" v="415" actId="47"/>
        <pc:sldMkLst>
          <pc:docMk/>
          <pc:sldMk cId="3973088375" sldId="288"/>
        </pc:sldMkLst>
        <pc:spChg chg="mod">
          <ac:chgData name="Natale, Alexander" userId="5cfcb9b1-4089-474f-8ee0-645ca2aca201" providerId="ADAL" clId="{D0007CBF-6B32-46C0-9195-A041ED8A3FF9}" dt="2025-08-18T03:25:27.557" v="414" actId="20577"/>
          <ac:spMkLst>
            <pc:docMk/>
            <pc:sldMk cId="3973088375" sldId="288"/>
            <ac:spMk id="2" creationId="{8A538070-3AC2-EC4B-6780-A1FAA50B2343}"/>
          </ac:spMkLst>
        </pc:spChg>
      </pc:sldChg>
      <pc:sldChg chg="modSp mod">
        <pc:chgData name="Natale, Alexander" userId="5cfcb9b1-4089-474f-8ee0-645ca2aca201" providerId="ADAL" clId="{D0007CBF-6B32-46C0-9195-A041ED8A3FF9}" dt="2025-08-18T03:25:07.196" v="406" actId="20577"/>
        <pc:sldMkLst>
          <pc:docMk/>
          <pc:sldMk cId="1907996677" sldId="289"/>
        </pc:sldMkLst>
        <pc:spChg chg="mod">
          <ac:chgData name="Natale, Alexander" userId="5cfcb9b1-4089-474f-8ee0-645ca2aca201" providerId="ADAL" clId="{D0007CBF-6B32-46C0-9195-A041ED8A3FF9}" dt="2025-08-18T03:25:07.196" v="406" actId="20577"/>
          <ac:spMkLst>
            <pc:docMk/>
            <pc:sldMk cId="1907996677" sldId="289"/>
            <ac:spMk id="2" creationId="{8FDE02AF-BFF0-6879-497C-0BF6187304E7}"/>
          </ac:spMkLst>
        </pc:spChg>
      </pc:sldChg>
      <pc:sldChg chg="modSp mod">
        <pc:chgData name="Natale, Alexander" userId="5cfcb9b1-4089-474f-8ee0-645ca2aca201" providerId="ADAL" clId="{D0007CBF-6B32-46C0-9195-A041ED8A3FF9}" dt="2025-08-18T03:25:20.100" v="408" actId="20577"/>
        <pc:sldMkLst>
          <pc:docMk/>
          <pc:sldMk cId="149248360" sldId="290"/>
        </pc:sldMkLst>
        <pc:spChg chg="mod">
          <ac:chgData name="Natale, Alexander" userId="5cfcb9b1-4089-474f-8ee0-645ca2aca201" providerId="ADAL" clId="{D0007CBF-6B32-46C0-9195-A041ED8A3FF9}" dt="2025-08-18T03:25:20.100" v="408" actId="20577"/>
          <ac:spMkLst>
            <pc:docMk/>
            <pc:sldMk cId="149248360" sldId="290"/>
            <ac:spMk id="2" creationId="{3D628007-B3B3-5D71-3B66-AFD5CD97C64B}"/>
          </ac:spMkLst>
        </pc:spChg>
      </pc:sldChg>
      <pc:sldChg chg="modSp mod">
        <pc:chgData name="Natale, Alexander" userId="5cfcb9b1-4089-474f-8ee0-645ca2aca201" providerId="ADAL" clId="{D0007CBF-6B32-46C0-9195-A041ED8A3FF9}" dt="2025-08-18T03:25:23.169" v="410" actId="20577"/>
        <pc:sldMkLst>
          <pc:docMk/>
          <pc:sldMk cId="3655003910" sldId="291"/>
        </pc:sldMkLst>
        <pc:spChg chg="mod">
          <ac:chgData name="Natale, Alexander" userId="5cfcb9b1-4089-474f-8ee0-645ca2aca201" providerId="ADAL" clId="{D0007CBF-6B32-46C0-9195-A041ED8A3FF9}" dt="2025-08-18T03:25:23.169" v="410" actId="20577"/>
          <ac:spMkLst>
            <pc:docMk/>
            <pc:sldMk cId="3655003910" sldId="291"/>
            <ac:spMk id="2" creationId="{18609CE1-C1C6-704F-6299-89138B7C4ED3}"/>
          </ac:spMkLst>
        </pc:spChg>
      </pc:sldChg>
    </pc:docChg>
  </pc:docChgLst>
</pc:chgInfo>
</file>

<file path=ppt/ink/ink1.xml><?xml version="1.0" encoding="utf-8"?>
<inkml:ink xmlns:inkml="http://www.w3.org/2003/InkML">
  <inkml:definitions>
    <inkml:context xml:id="ctx0">
      <inkml:inkSource xml:id="inkSrc0">
        <inkml:traceFormat>
          <inkml:channel name="X" type="integer" max="28526" units="cm"/>
          <inkml:channel name="Y" type="integer" max="19017" units="cm"/>
          <inkml:channel name="F" type="integer" max="65535" units="dev"/>
          <inkml:channel name="T" type="integer" max="2.14748E9" units="dev"/>
        </inkml:traceFormat>
        <inkml:channelProperties>
          <inkml:channelProperty channel="X" name="resolution" value="1000.21039" units="1/cm"/>
          <inkml:channelProperty channel="Y" name="resolution" value="1000.36823" units="1/cm"/>
          <inkml:channelProperty channel="F" name="resolution" value="0" units="1/dev"/>
          <inkml:channelProperty channel="T" name="resolution" value="1" units="1/dev"/>
        </inkml:channelProperties>
      </inkml:inkSource>
      <inkml:timestamp xml:id="ts0" timeString="2025-08-18T17:22:18.014"/>
    </inkml:context>
    <inkml:brush xml:id="br0">
      <inkml:brushProperty name="width" value="0.05292" units="cm"/>
      <inkml:brushProperty name="height" value="0.05292" units="cm"/>
      <inkml:brushProperty name="color" value="#FF0000"/>
    </inkml:brush>
  </inkml:definitions>
  <inkml:trace contextRef="#ctx0" brushRef="#br0">7317 11993 4607 0,'0'0'400'0,"0"0"-400"0,0 0 0 0,0 0 0 0,1 6 2752 0,-1-6 448 0,-6 6 112 0,5-1 16 0,1-5-1344 0,0 0-256 0,0 0-48 0,0 0-16 0,0 0-544 0,0 0-112 0,2 4-32 0,-2-4 0 0,0 0-272 0,0 0-48 15,8 0-16-15,8-9 0 0,16-7-160 0,-5 2-32 16,-9 1-16-16,-4 2 0 0,-4 1 64 0,-10 1 16 0,-16 9 0 0,13-7 0 16,22-10-16-16,-12 5 0 0,-19 5 0 0,12-5 0 15,21-5-240-15,-13 2-64 0,-20 6 0 0,4-1 0 16,4 0 0-16,1-2 0 0,3 2 0 0,0-2 0 16,3 5-16-16,9-6-16 15,15-2 0-15,-14 5 0 0,-22 4 64 0,1 2 16 16,8 4 0-16,0 0 0 0,0 0-80 0,0 0-16 0,0 0 0 15,0 0 0-15,0 0-144 0,0 0 128 0,0 0-128 0,0 0 128 16,0 0-128-16,0 0 192 0,0 0-192 0,0 0 192 16,0 0-192-16,0 0 0 0,0 0 144 0,0 0-144 15,0 0 0-15,0 0 144 0,0 0-144 0,0 0 0 16,0 0 128-16,0 0-128 0,0 0 0 0,0 0 0 16,0 0 0-16,0 0 0 0,0 0 0 0,0 4 0 0,0-4 0 0,0 0 0 15,0 0 0-15,0 0 0 0,0 0 0 0,0 0 0 16,0 0 0-16,0 0 0 15,0 0 0-15,0 0 0 0,0 0 0 0,0 0 0 16,0 0 0-16,0 0 0 0,-6 2 0 0,6-2 0 16,0 0 0-16,0 0-176 0,0 0 0 0,0 0 0 15,0 0-464-15,0 0-80 0,-9-2-32 0,9 2 0 16,0 0-496 0,0 0-96-16,-4-4-32 0,4 4-8048 0,0 0-1616 0</inkml:trace>
  <inkml:trace contextRef="#ctx0" brushRef="#br0" timeOffset="693.77">7463 11785 5519 0,'0'0'496'0,"0"0"-496"0,0 0 0 0,0 0 0 16,0 0 2240-16,0 0 368 0,0 0 64 0,0 0 16 0,0 0-1040 0,0 0-208 0,0 0-32 0,0 0-16 0,0 0-240 0,0-9-64 0,0 9 0 0,-2-8 0 0,2 8-80 0,0-8-32 0,1-3 0 0,0 3 0 15,0 1-176-15,9-3-32 0,12-2-16 0,-10-1 0 0,-12 13-176 0,-6-6-16 16,2 2-16-16,8-6 0 0,11-3-96 0,-5 3-32 16,-16 8 0-16,6-7 0 15,14-7 0-15,1-1 0 0,-5 8 0 0,-7 3 0 16,-16 6-32-16,3 3-16 0,10-3 0 0,0 0 0 0,0 0-48 0,0 6-16 16,0 4 0-16,0 0 0 0,1-1-80 0,2 0-16 15,-1-3 0-15,8-2 0 0,9-1-208 0,0 3 128 16,-6-3-128-16,-6 7 0 0,-11 0 176 0,1 3-176 15,0-2 192-15,3 3-192 0,1-1 128 0,1-3-128 16,-1 3 0-16,1-5 0 0,2 2 0 0,0 1 0 16,1-3-160-16,-2 1 160 0,0-1 0 0,-3-2 0 0,2 3 0 0,-1-2 0 15,0 0 0-15,2-2 0 0,3-2 0 0,-2 4 0 16,-4-7 0-16,0 0 0 16,3 4 0-16,-3-4 0 0,0 0-128 0,0 0 128 15,0 0 0-15,0 0 0 0,0 0 0 0,16-4 0 0,6-5 0 16,-9 1 0-16,-13 8 0 0,0 0 0 0,0 0 0 0,0-8 0 15,-3-2 0-15,12-3 0 0,8-6 160 16,-2 3-160-16,-3 1 352 0,-2-2-32 0,-3 2-16 0,-1 1 0 16,0 2 304-16,-3-4 64 0,0 3 16 0,1 0 0 15,-1-2-688-15,1 2-144 0,-2 3-32 0,-2 3 0 16,0-2 176-16,0 0 0 0,0 9 128 0,-2-6-128 16,2-1 0-16,0 7 0 0,-3-7 0 0,3 7 0 15,-18 7 0-15,1-2 128 0,4-3-128 0,3 0 0 16,3-4-272-1,0 2-128-15,1 0-32 0,6 0 0 0,0 0-1360 0,0 0-288 16,0 0-48-16,0 0-8656 0,0 0-1728 0</inkml:trace>
  <inkml:trace contextRef="#ctx0" brushRef="#br0" timeOffset="1178.22">7942 11734 5519 0,'0'0'496'0,"0"0"-496"0,0 0 0 0,0 0 0 0,0 0 3712 0,0 0 656 0,0 0 128 0,-7 7 32 0,2-1-2288 0,-1 3-464 0,1-3-96 0,-1 3-16 0,-1-2-640 0,1 0-144 0,0 3-32 0,-1-4 0 0,-3 3-240 0,2-3-48 0,-4 4-16 0,2-3 0 15,3-1-160-15,-3 0-48 0,2 0 0 0,3 1 0 16,5-7-96-16,0 0-32 15,-11 6 0-15,1 0 0 0,3-2-80 0,7-4 0 16,0 0-128-16,-10 0 192 0,10 0-192 0,0 0 144 0,6-7-144 0,5-5 128 16,-5 6-128-16,-6 6 0 0,-13-4 0 0,-1 2 0 15,14 2 0-15,-6-4 0 0,6 4 0 0,6-13 0 16,12-1 128-16,-3 2-128 0,-5 1 128 0,0-2-128 16,-1 3 240-16,-9 2-48 0,-16 3 0 0,3 1 0 15,13 4-192-15,-2-8 144 0,-1-2-144 0,2 2 128 16,2-1-128-16,-1 9 0 0,5-9 144 0,-5 9-144 15,0 0 0-15,6-3 0 0,-6 3 0 0,8-7 0 0,3 5 0 0,-3 1 128 16,-8 1-128-16,16 0 0 0,14-6 0 0,-16 6 144 16,-17 7-144-16,-4-1 0 15,7 0 0-15,0 1 0 0,0-7 0 0,4 6 0 16,1 3 0-16,-1-2 0 0,2 0 0 0,2-1 0 16,7-4 0-16,-11 5 0 0,-14 3 0 0,1-1 0 15,4-2 0-15,2 2 0 0,-1-3 0 0,2 3 0 0,-2-1-368 0,2-3-16 16,2-5-16-16,0 0 0 0,-4 4 208 0,1 2 32 15,3-6 16-15,0 0-10288 16,0 0-2048-16</inkml:trace>
  <inkml:trace contextRef="#ctx0" brushRef="#br0" timeOffset="1484.62">8114 11925 20383 0,'0'0'896'0,"0"0"192"0,0 0-864 0,6-4-224 0,-6 4 0 0,7-5 0 0,-1-2 1792 0,0 1 304 0,-4 0 64 0,6-4 16 0,6 0-944 0,1-3-176 0,-2 0-32 0,-10 5-16 0,-14 4-336 0,5 0-64 0,1-5-16 0,1 2 0 0,4-2-176 0,-2-1-32 0,2-1-16 0,0 0 0 15,2 1-224-15,-2 2-144 0,-3 0 192 0,0-1-192 16,1 0 128-16,7-1-128 0,7-2 0 0,-7 2 0 16,-12 6-128-16,-3-1-96 0,10 5-16 0,-5-4 0 15,-2-2-2640-15,3-1-544 0</inkml:trace>
  <inkml:trace contextRef="#ctx0" brushRef="#br0" timeOffset="1682.54">8069 11644 16463 0,'0'0'720'0,"0"0"176"0,0 0-720 0,0 0-176 16,-3 6 0-16,0 0 0 0,3-6 1696 0,0 0 304 16,0 0 64-16,0 0 16 0,0 0-400 0,3 4-80 15,-3-4 0-15,8 4-16 0,3-2-496 0,3-2-112 16,7-2-16-16,-4 1 0 0,-2-2-336 0,1 3-80 0,-3-3-16 0,-3 3 0 16,-7 7-528-16,-2-1 0 0,4 0 0 0,1-3 0 15,4 1 144-15,9-7-16 0,6-4-128 0,-1 0 192 16,-9 5-192-16,-6 2-128 0,-9 0 128 0,0 0-7040 31,8 5-1296-31,-2-1-256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c055e2e83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c055e2e83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c055e2e8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c055e2e8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c055e2e8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c055e2e8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c055e2e8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c055e2e8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351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c055e2e83_1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c055e2e83_1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53400" y="1454875"/>
            <a:ext cx="35973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Welcome to lab!</a:t>
            </a:r>
          </a:p>
          <a:p>
            <a:pPr marL="0" lvl="0" indent="0" algn="l" rtl="0">
              <a:spcBef>
                <a:spcPts val="0"/>
              </a:spcBef>
              <a:spcAft>
                <a:spcPts val="0"/>
              </a:spcAft>
              <a:buNone/>
            </a:pPr>
            <a:endParaRPr dirty="0"/>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Santa Ana College</a:t>
            </a:r>
            <a:endParaRPr dirty="0"/>
          </a:p>
          <a:p>
            <a:pPr marL="0" lvl="0" indent="0" algn="ctr" rtl="0">
              <a:spcBef>
                <a:spcPts val="0"/>
              </a:spcBef>
              <a:spcAft>
                <a:spcPts val="0"/>
              </a:spcAft>
              <a:buNone/>
            </a:pPr>
            <a:r>
              <a:rPr lang="en" dirty="0"/>
              <a:t>Fall 2025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Graphing</a:t>
            </a:r>
            <a:endParaRPr/>
          </a:p>
        </p:txBody>
      </p:sp>
      <p:sp>
        <p:nvSpPr>
          <p:cNvPr id="197" name="Google Shape;197;p32"/>
          <p:cNvSpPr txBox="1">
            <a:spLocks noGrp="1"/>
          </p:cNvSpPr>
          <p:nvPr>
            <p:ph type="body" idx="1"/>
          </p:nvPr>
        </p:nvSpPr>
        <p:spPr>
          <a:xfrm>
            <a:off x="311700" y="1061138"/>
            <a:ext cx="5692200" cy="33540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b="1"/>
              <a:t>2. </a:t>
            </a:r>
            <a:r>
              <a:rPr lang="en"/>
              <a:t>Title </a:t>
            </a:r>
            <a:r>
              <a:rPr lang="en" i="1"/>
              <a:t>each</a:t>
            </a:r>
            <a:r>
              <a:rPr lang="en"/>
              <a:t> and every graph.</a:t>
            </a:r>
            <a:endParaRPr/>
          </a:p>
          <a:p>
            <a:pPr marL="457200" lvl="0" indent="0" algn="l" rtl="0">
              <a:spcBef>
                <a:spcPts val="1600"/>
              </a:spcBef>
              <a:spcAft>
                <a:spcPts val="0"/>
              </a:spcAft>
              <a:buNone/>
            </a:pPr>
            <a:r>
              <a:rPr lang="en" b="1"/>
              <a:t>3. </a:t>
            </a:r>
            <a:r>
              <a:rPr lang="en"/>
              <a:t> Label the axes of the graph.</a:t>
            </a:r>
            <a:endParaRPr/>
          </a:p>
          <a:p>
            <a:pPr marL="457200" lvl="0" indent="0" algn="l" rtl="0">
              <a:spcBef>
                <a:spcPts val="1600"/>
              </a:spcBef>
              <a:spcAft>
                <a:spcPts val="0"/>
              </a:spcAft>
              <a:buNone/>
            </a:pPr>
            <a:r>
              <a:rPr lang="en" b="1"/>
              <a:t>4. </a:t>
            </a:r>
            <a:r>
              <a:rPr lang="en"/>
              <a:t>Unlike the graph to the right, </a:t>
            </a:r>
            <a:r>
              <a:rPr lang="en" i="1"/>
              <a:t>do not connect point-to-point</a:t>
            </a:r>
            <a:r>
              <a:rPr lang="en"/>
              <a:t>.  Scatter plots should have unconnected points for all graphs produced in this lab.</a:t>
            </a:r>
            <a:endParaRPr/>
          </a:p>
          <a:p>
            <a:pPr marL="457200" lvl="0" indent="0" algn="l" rtl="0">
              <a:spcBef>
                <a:spcPts val="1600"/>
              </a:spcBef>
              <a:spcAft>
                <a:spcPts val="0"/>
              </a:spcAft>
              <a:buClr>
                <a:schemeClr val="dk1"/>
              </a:buClr>
              <a:buSzPts val="1100"/>
              <a:buFont typeface="Arial"/>
              <a:buNone/>
            </a:pPr>
            <a:r>
              <a:rPr lang="en" b="1"/>
              <a:t>5. </a:t>
            </a:r>
            <a:r>
              <a:rPr lang="en"/>
              <a:t>Instead of connecting points, we will be using </a:t>
            </a:r>
            <a:r>
              <a:rPr lang="en" i="1"/>
              <a:t>statistical fits</a:t>
            </a:r>
            <a:r>
              <a:rPr lang="en"/>
              <a:t>.  When we use this </a:t>
            </a:r>
            <a:r>
              <a:rPr lang="en" i="1"/>
              <a:t>best fit</a:t>
            </a:r>
            <a:r>
              <a:rPr lang="en"/>
              <a:t> it is important to display the equation of fit, along with the R-squared value on the graph.</a:t>
            </a:r>
            <a:r>
              <a:rPr lang="en" b="1"/>
              <a:t> </a:t>
            </a:r>
            <a:endParaRPr/>
          </a:p>
          <a:p>
            <a:pPr marL="457200" lvl="0" indent="0" algn="l" rtl="0">
              <a:spcBef>
                <a:spcPts val="1600"/>
              </a:spcBef>
              <a:spcAft>
                <a:spcPts val="0"/>
              </a:spcAft>
              <a:buClr>
                <a:schemeClr val="dk1"/>
              </a:buClr>
              <a:buSzPts val="1100"/>
              <a:buFont typeface="Arial"/>
              <a:buNone/>
            </a:pPr>
            <a:endParaRPr b="1"/>
          </a:p>
          <a:p>
            <a:pPr marL="457200" lvl="0" indent="0" algn="l" rtl="0">
              <a:spcBef>
                <a:spcPts val="1600"/>
              </a:spcBef>
              <a:spcAft>
                <a:spcPts val="1600"/>
              </a:spcAft>
              <a:buNone/>
            </a:pPr>
            <a:endParaRPr b="1"/>
          </a:p>
        </p:txBody>
      </p:sp>
      <p:pic>
        <p:nvPicPr>
          <p:cNvPr id="198" name="Google Shape;198;p32"/>
          <p:cNvPicPr preferRelativeResize="0"/>
          <p:nvPr/>
        </p:nvPicPr>
        <p:blipFill>
          <a:blip r:embed="rId3">
            <a:alphaModFix/>
          </a:blip>
          <a:stretch>
            <a:fillRect/>
          </a:stretch>
        </p:blipFill>
        <p:spPr>
          <a:xfrm>
            <a:off x="5924650" y="1646100"/>
            <a:ext cx="3074400" cy="2184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28007-B3B3-5D71-3B66-AFD5CD97C64B}"/>
              </a:ext>
            </a:extLst>
          </p:cNvPr>
          <p:cNvSpPr>
            <a:spLocks noGrp="1"/>
          </p:cNvSpPr>
          <p:nvPr>
            <p:ph type="title"/>
          </p:nvPr>
        </p:nvSpPr>
        <p:spPr/>
        <p:txBody>
          <a:bodyPr/>
          <a:lstStyle/>
          <a:p>
            <a:r>
              <a:rPr lang="en-US" dirty="0"/>
              <a:t>3. </a:t>
            </a:r>
            <a:r>
              <a:rPr lang="en" sz="4400" dirty="0"/>
              <a:t>Calculations</a:t>
            </a:r>
            <a:endParaRPr lang="en-US" dirty="0"/>
          </a:p>
        </p:txBody>
      </p:sp>
      <p:sp>
        <p:nvSpPr>
          <p:cNvPr id="3" name="Text Placeholder 2">
            <a:extLst>
              <a:ext uri="{FF2B5EF4-FFF2-40B4-BE49-F238E27FC236}">
                <a16:creationId xmlns:a16="http://schemas.microsoft.com/office/drawing/2014/main" id="{B4FDCBAD-588B-A78B-0B05-AB016E4441A8}"/>
              </a:ext>
            </a:extLst>
          </p:cNvPr>
          <p:cNvSpPr>
            <a:spLocks noGrp="1"/>
          </p:cNvSpPr>
          <p:nvPr>
            <p:ph type="body" idx="1"/>
          </p:nvPr>
        </p:nvSpPr>
        <p:spPr/>
        <p:txBody>
          <a:bodyPr/>
          <a:lstStyle/>
          <a:p>
            <a:r>
              <a:rPr lang="en-US" dirty="0"/>
              <a:t>Any calculations that were necessary for either the lab itself, or answering questions for the lab report should be in this section.</a:t>
            </a:r>
          </a:p>
          <a:p>
            <a:r>
              <a:rPr lang="en-US" b="1" dirty="0"/>
              <a:t>Show every step.</a:t>
            </a:r>
          </a:p>
          <a:p>
            <a:r>
              <a:rPr lang="en-US" b="1" i="1" dirty="0">
                <a:highlight>
                  <a:srgbClr val="FFFF00"/>
                </a:highlight>
              </a:rPr>
              <a:t>This is the only section that can be written by hand.</a:t>
            </a:r>
            <a:endParaRPr lang="en-US" dirty="0">
              <a:highlight>
                <a:srgbClr val="FFFF00"/>
              </a:highlight>
            </a:endParaRPr>
          </a:p>
          <a:p>
            <a:r>
              <a:rPr lang="en-US" dirty="0"/>
              <a:t>If an identical calculation is performed various times, for instance calculating density of various objects using the same formula, you should show this calculation in all of its steps at least once, then you can simply report the rest of the results in a Table of Calculations or Table of Results</a:t>
            </a:r>
          </a:p>
          <a:p>
            <a:endParaRPr lang="en-US" dirty="0">
              <a:highlight>
                <a:srgbClr val="FFFF00"/>
              </a:highlight>
            </a:endParaRPr>
          </a:p>
        </p:txBody>
      </p:sp>
    </p:spTree>
    <p:extLst>
      <p:ext uri="{BB962C8B-B14F-4D97-AF65-F5344CB8AC3E}">
        <p14:creationId xmlns:p14="http://schemas.microsoft.com/office/powerpoint/2010/main" val="149248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9CE1-C1C6-704F-6299-89138B7C4ED3}"/>
              </a:ext>
            </a:extLst>
          </p:cNvPr>
          <p:cNvSpPr>
            <a:spLocks noGrp="1"/>
          </p:cNvSpPr>
          <p:nvPr>
            <p:ph type="title"/>
          </p:nvPr>
        </p:nvSpPr>
        <p:spPr/>
        <p:txBody>
          <a:bodyPr/>
          <a:lstStyle/>
          <a:p>
            <a:r>
              <a:rPr lang="en-US" sz="4000" dirty="0"/>
              <a:t>4. Answers to the questions from the lab handout.</a:t>
            </a:r>
          </a:p>
        </p:txBody>
      </p:sp>
      <p:sp>
        <p:nvSpPr>
          <p:cNvPr id="3" name="Text Placeholder 2">
            <a:extLst>
              <a:ext uri="{FF2B5EF4-FFF2-40B4-BE49-F238E27FC236}">
                <a16:creationId xmlns:a16="http://schemas.microsoft.com/office/drawing/2014/main" id="{7AAC4388-072A-5186-6105-B61549BB18DA}"/>
              </a:ext>
            </a:extLst>
          </p:cNvPr>
          <p:cNvSpPr>
            <a:spLocks noGrp="1"/>
          </p:cNvSpPr>
          <p:nvPr>
            <p:ph type="body" idx="1"/>
          </p:nvPr>
        </p:nvSpPr>
        <p:spPr/>
        <p:txBody>
          <a:bodyPr/>
          <a:lstStyle/>
          <a:p>
            <a:r>
              <a:rPr lang="en-US" dirty="0"/>
              <a:t>Answer all the questions from the lab handout.</a:t>
            </a:r>
          </a:p>
          <a:p>
            <a:r>
              <a:rPr lang="en-US" dirty="0"/>
              <a:t>Use complete sentences.</a:t>
            </a:r>
          </a:p>
          <a:p>
            <a:r>
              <a:rPr lang="en-US" dirty="0"/>
              <a:t>Reference work from Calculations section where necessary.</a:t>
            </a:r>
          </a:p>
          <a:p>
            <a:r>
              <a:rPr lang="en-US" dirty="0"/>
              <a:t>Interpret or justify answers using information presented in prior sections of the lab report.</a:t>
            </a:r>
          </a:p>
          <a:p>
            <a:r>
              <a:rPr lang="en-US" i="1" dirty="0"/>
              <a:t>There is no conclusion section, but answers to questions can inform the “conclusions” you draw in the abstract.</a:t>
            </a:r>
          </a:p>
        </p:txBody>
      </p:sp>
    </p:spTree>
    <p:extLst>
      <p:ext uri="{BB962C8B-B14F-4D97-AF65-F5344CB8AC3E}">
        <p14:creationId xmlns:p14="http://schemas.microsoft.com/office/powerpoint/2010/main" val="3655003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DF9EC-D03F-208C-9F6B-9B3E49DD170B}"/>
              </a:ext>
            </a:extLst>
          </p:cNvPr>
          <p:cNvSpPr>
            <a:spLocks noGrp="1"/>
          </p:cNvSpPr>
          <p:nvPr>
            <p:ph type="title"/>
          </p:nvPr>
        </p:nvSpPr>
        <p:spPr/>
        <p:txBody>
          <a:bodyPr/>
          <a:lstStyle/>
          <a:p>
            <a:r>
              <a:rPr lang="en-US" dirty="0"/>
              <a:t>5. Conclusion</a:t>
            </a:r>
          </a:p>
        </p:txBody>
      </p:sp>
      <p:sp>
        <p:nvSpPr>
          <p:cNvPr id="3" name="Text Placeholder 2">
            <a:extLst>
              <a:ext uri="{FF2B5EF4-FFF2-40B4-BE49-F238E27FC236}">
                <a16:creationId xmlns:a16="http://schemas.microsoft.com/office/drawing/2014/main" id="{235BA83D-17A6-FCEA-56BC-D46539B68E93}"/>
              </a:ext>
            </a:extLst>
          </p:cNvPr>
          <p:cNvSpPr>
            <a:spLocks noGrp="1"/>
          </p:cNvSpPr>
          <p:nvPr>
            <p:ph type="body" idx="1"/>
          </p:nvPr>
        </p:nvSpPr>
        <p:spPr/>
        <p:txBody>
          <a:bodyPr/>
          <a:lstStyle/>
          <a:p>
            <a:pPr marL="114300" indent="0">
              <a:buNone/>
            </a:pPr>
            <a:r>
              <a:rPr lang="en-US" sz="1400" dirty="0"/>
              <a:t>A conclusion is a comprehensive closing section of your lab report that should have:</a:t>
            </a:r>
          </a:p>
          <a:p>
            <a:r>
              <a:rPr lang="en-US" sz="1400" b="1" dirty="0"/>
              <a:t>Restatement of Purpose</a:t>
            </a:r>
            <a:r>
              <a:rPr lang="en-US" sz="1400" dirty="0"/>
              <a:t>: The conclusion begins by briefly restating the main objective or research question of the lab.</a:t>
            </a:r>
          </a:p>
          <a:p>
            <a:r>
              <a:rPr lang="en-US" sz="1400" b="1" dirty="0"/>
              <a:t>Summary of Key Findings</a:t>
            </a:r>
            <a:r>
              <a:rPr lang="en-US" sz="1400" dirty="0"/>
              <a:t>: It summarizes the most important results obtained, highlighting patterns or trends without repeating all the data.</a:t>
            </a:r>
          </a:p>
          <a:p>
            <a:r>
              <a:rPr lang="en-US" sz="1400" b="1" dirty="0"/>
              <a:t>Interpretation and Analysis</a:t>
            </a:r>
            <a:r>
              <a:rPr lang="en-US" sz="1400" dirty="0"/>
              <a:t>: This section explains what the results mean, whether they support or reject the hypothesis, and how they relate to scientific principles or theory.</a:t>
            </a:r>
          </a:p>
          <a:p>
            <a:r>
              <a:rPr lang="en-US" sz="1400" b="1" dirty="0"/>
              <a:t>Implications and Significance</a:t>
            </a:r>
            <a:r>
              <a:rPr lang="en-US" sz="1400" dirty="0"/>
              <a:t>: The conclusion discusses the broader meaning of the findings, including practical applications, contributions to the field, or answers to the original research questions.</a:t>
            </a:r>
          </a:p>
          <a:p>
            <a:r>
              <a:rPr lang="en-US" sz="1400" b="1" dirty="0"/>
              <a:t>Limitations and Future Work</a:t>
            </a:r>
            <a:r>
              <a:rPr lang="en-US" sz="1400" dirty="0"/>
              <a:t>: It acknowledges any experimental limitations and suggests areas for future investigation or improvements.</a:t>
            </a:r>
          </a:p>
          <a:p>
            <a:r>
              <a:rPr lang="en-US" sz="1400" b="1" dirty="0"/>
              <a:t>Clarity and Synthesis</a:t>
            </a:r>
            <a:r>
              <a:rPr lang="en-US" sz="1400" dirty="0"/>
              <a:t>: A conclusion should be clear and coherent, synthesizing all aspects of the experiment while avoiding introduction of new data or concepts not previously discussed in the report.</a:t>
            </a:r>
          </a:p>
        </p:txBody>
      </p:sp>
    </p:spTree>
    <p:extLst>
      <p:ext uri="{BB962C8B-B14F-4D97-AF65-F5344CB8AC3E}">
        <p14:creationId xmlns:p14="http://schemas.microsoft.com/office/powerpoint/2010/main" val="171338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Lab Expectations</a:t>
            </a:r>
            <a:endParaRPr dirty="0"/>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171450" indent="-171450">
              <a:buClr>
                <a:srgbClr val="000000"/>
              </a:buClr>
              <a:buSzPts val="1100"/>
            </a:pPr>
            <a:r>
              <a:rPr lang="en" sz="1600" dirty="0">
                <a:latin typeface="Open Sans" panose="020B0606030504020204" pitchFamily="34" charset="0"/>
                <a:ea typeface="Open Sans" panose="020B0606030504020204" pitchFamily="34" charset="0"/>
                <a:cs typeface="Open Sans" panose="020B0606030504020204" pitchFamily="34" charset="0"/>
                <a:sym typeface="Times New Roman"/>
              </a:rPr>
              <a:t>There are not expectations for lab attire in general</a:t>
            </a:r>
          </a:p>
          <a:p>
            <a:pPr marL="628650" lvl="1" indent="-171450">
              <a:buClr>
                <a:srgbClr val="000000"/>
              </a:buClr>
              <a:buSzPts val="1100"/>
            </a:pPr>
            <a:r>
              <a:rPr lang="en" sz="1200" dirty="0">
                <a:latin typeface="Open Sans" panose="020B0606030504020204" pitchFamily="34" charset="0"/>
                <a:ea typeface="Open Sans" panose="020B0606030504020204" pitchFamily="34" charset="0"/>
                <a:cs typeface="Open Sans" panose="020B0606030504020204" pitchFamily="34" charset="0"/>
                <a:sym typeface="Times New Roman"/>
              </a:rPr>
              <a:t>If a lab requires more protective equipment I will inform you ahead of time, or provide the PPE</a:t>
            </a:r>
            <a:br>
              <a:rPr lang="en" sz="1200" dirty="0">
                <a:latin typeface="Open Sans" panose="020B0606030504020204" pitchFamily="34" charset="0"/>
                <a:ea typeface="Open Sans" panose="020B0606030504020204" pitchFamily="34" charset="0"/>
                <a:cs typeface="Open Sans" panose="020B0606030504020204" pitchFamily="34" charset="0"/>
                <a:sym typeface="Times New Roman"/>
              </a:rPr>
            </a:br>
            <a:endParaRPr lang="en" sz="800" dirty="0">
              <a:latin typeface="Open Sans" panose="020B0606030504020204" pitchFamily="34" charset="0"/>
              <a:ea typeface="Open Sans" panose="020B0606030504020204" pitchFamily="34" charset="0"/>
              <a:cs typeface="Open Sans" panose="020B0606030504020204" pitchFamily="34" charset="0"/>
              <a:sym typeface="Times New Roman"/>
            </a:endParaRPr>
          </a:p>
          <a:p>
            <a:pPr marL="171450" indent="-171450">
              <a:buClr>
                <a:srgbClr val="000000"/>
              </a:buClr>
              <a:buSzPts val="1100"/>
            </a:pPr>
            <a:r>
              <a:rPr lang="en" sz="1600" b="1" i="1" dirty="0">
                <a:highlight>
                  <a:srgbClr val="FFFF00"/>
                </a:highlight>
                <a:latin typeface="Open Sans" panose="020B0606030504020204" pitchFamily="34" charset="0"/>
                <a:ea typeface="Open Sans" panose="020B0606030504020204" pitchFamily="34" charset="0"/>
                <a:cs typeface="Open Sans" panose="020B0606030504020204" pitchFamily="34" charset="0"/>
                <a:sym typeface="Times New Roman"/>
              </a:rPr>
              <a:t>Food and beverages are not allowed during lab.</a:t>
            </a:r>
          </a:p>
          <a:p>
            <a:pPr marL="171450" indent="-171450">
              <a:buClr>
                <a:srgbClr val="000000"/>
              </a:buClr>
              <a:buSzPts val="1100"/>
            </a:pPr>
            <a:r>
              <a:rPr lang="en" sz="1600" dirty="0">
                <a:latin typeface="Open Sans" panose="020B0606030504020204" pitchFamily="34" charset="0"/>
                <a:ea typeface="Open Sans" panose="020B0606030504020204" pitchFamily="34" charset="0"/>
                <a:cs typeface="Open Sans" panose="020B0606030504020204" pitchFamily="34" charset="0"/>
                <a:sym typeface="Times New Roman"/>
              </a:rPr>
              <a:t>Being more than 45 minutes may interfere with your ability to participate fully as a member of your group </a:t>
            </a:r>
            <a:r>
              <a:rPr lang="en" sz="1600" b="1" dirty="0">
                <a:latin typeface="Open Sans" panose="020B0606030504020204" pitchFamily="34" charset="0"/>
                <a:ea typeface="Open Sans" panose="020B0606030504020204" pitchFamily="34" charset="0"/>
                <a:cs typeface="Open Sans" panose="020B0606030504020204" pitchFamily="34" charset="0"/>
                <a:sym typeface="Times New Roman"/>
              </a:rPr>
              <a:t>and you might miss quizzes </a:t>
            </a:r>
          </a:p>
          <a:p>
            <a:pPr marL="171450" indent="-171450">
              <a:buClr>
                <a:srgbClr val="000000"/>
              </a:buClr>
              <a:buSzPts val="1100"/>
            </a:pPr>
            <a:r>
              <a:rPr lang="en" sz="1600" dirty="0">
                <a:latin typeface="Open Sans" panose="020B0606030504020204" pitchFamily="34" charset="0"/>
                <a:ea typeface="Open Sans" panose="020B0606030504020204" pitchFamily="34" charset="0"/>
                <a:cs typeface="Open Sans" panose="020B0606030504020204" pitchFamily="34" charset="0"/>
                <a:sym typeface="Times New Roman"/>
              </a:rPr>
              <a:t>Each lab </a:t>
            </a:r>
            <a:r>
              <a:rPr lang="en-US" sz="1600" dirty="0">
                <a:latin typeface="Open Sans" panose="020B0606030504020204" pitchFamily="34" charset="0"/>
                <a:ea typeface="Open Sans" panose="020B0606030504020204" pitchFamily="34" charset="0"/>
                <a:cs typeface="Open Sans" panose="020B0606030504020204" pitchFamily="34" charset="0"/>
                <a:sym typeface="Times New Roman"/>
              </a:rPr>
              <a:t>exercise </a:t>
            </a:r>
            <a:r>
              <a:rPr lang="en" sz="1600" dirty="0">
                <a:latin typeface="Open Sans" panose="020B0606030504020204" pitchFamily="34" charset="0"/>
                <a:ea typeface="Open Sans" panose="020B0606030504020204" pitchFamily="34" charset="0"/>
                <a:cs typeface="Open Sans" panose="020B0606030504020204" pitchFamily="34" charset="0"/>
                <a:sym typeface="Times New Roman"/>
              </a:rPr>
              <a:t>consists of three core parts (</a:t>
            </a:r>
            <a:r>
              <a:rPr lang="en-US" sz="1600" dirty="0">
                <a:latin typeface="Open Sans" panose="020B0606030504020204" pitchFamily="34" charset="0"/>
                <a:ea typeface="Open Sans" panose="020B0606030504020204" pitchFamily="34" charset="0"/>
                <a:cs typeface="Open Sans" panose="020B0606030504020204" pitchFamily="34" charset="0"/>
                <a:sym typeface="Times New Roman"/>
              </a:rPr>
              <a:t>two will be </a:t>
            </a:r>
            <a:r>
              <a:rPr lang="en-US" sz="1600" b="1" i="1" dirty="0">
                <a:latin typeface="Open Sans" panose="020B0606030504020204" pitchFamily="34" charset="0"/>
                <a:ea typeface="Open Sans" panose="020B0606030504020204" pitchFamily="34" charset="0"/>
                <a:cs typeface="Open Sans" panose="020B0606030504020204" pitchFamily="34" charset="0"/>
                <a:sym typeface="Times New Roman"/>
              </a:rPr>
              <a:t>in class</a:t>
            </a:r>
            <a:r>
              <a:rPr lang="en-US" sz="1600" dirty="0">
                <a:latin typeface="Open Sans" panose="020B0606030504020204" pitchFamily="34" charset="0"/>
                <a:ea typeface="Open Sans" panose="020B0606030504020204" pitchFamily="34" charset="0"/>
                <a:cs typeface="Open Sans" panose="020B0606030504020204" pitchFamily="34" charset="0"/>
                <a:sym typeface="Times New Roman"/>
              </a:rPr>
              <a:t>)</a:t>
            </a:r>
            <a:r>
              <a:rPr lang="en" sz="1600" dirty="0">
                <a:latin typeface="Open Sans" panose="020B0606030504020204" pitchFamily="34" charset="0"/>
                <a:ea typeface="Open Sans" panose="020B0606030504020204" pitchFamily="34" charset="0"/>
                <a:cs typeface="Open Sans" panose="020B0606030504020204" pitchFamily="34" charset="0"/>
                <a:sym typeface="Times New Roman"/>
              </a:rPr>
              <a:t>:</a:t>
            </a:r>
          </a:p>
          <a:p>
            <a:pPr marL="685800" lvl="1" indent="-228600">
              <a:buClr>
                <a:srgbClr val="000000"/>
              </a:buClr>
              <a:buSzPts val="1100"/>
              <a:buFont typeface="+mj-lt"/>
              <a:buAutoNum type="arabicPeriod"/>
            </a:pPr>
            <a:r>
              <a:rPr lang="en" sz="1200" dirty="0">
                <a:latin typeface="Open Sans" panose="020B0606030504020204" pitchFamily="34" charset="0"/>
                <a:ea typeface="Open Sans" panose="020B0606030504020204" pitchFamily="34" charset="0"/>
                <a:cs typeface="Open Sans" panose="020B0606030504020204" pitchFamily="34" charset="0"/>
                <a:sym typeface="Times New Roman"/>
              </a:rPr>
              <a:t>Introduction of theory/experiment by the instructor.</a:t>
            </a:r>
          </a:p>
          <a:p>
            <a:pPr marL="685800" lvl="1" indent="-228600">
              <a:buClr>
                <a:srgbClr val="000000"/>
              </a:buClr>
              <a:buSzPts val="1100"/>
              <a:buFont typeface="+mj-lt"/>
              <a:buAutoNum type="arabicPeriod"/>
            </a:pPr>
            <a:r>
              <a:rPr lang="en" sz="1200" dirty="0">
                <a:latin typeface="Open Sans" panose="020B0606030504020204" pitchFamily="34" charset="0"/>
                <a:ea typeface="Open Sans" panose="020B0606030504020204" pitchFamily="34" charset="0"/>
                <a:cs typeface="Open Sans" panose="020B0606030504020204" pitchFamily="34" charset="0"/>
                <a:sym typeface="Times New Roman"/>
              </a:rPr>
              <a:t>Handout with details of procedure, questions you must answer, and potential analysis questions after you have data.</a:t>
            </a:r>
          </a:p>
          <a:p>
            <a:pPr marL="685800" lvl="1" indent="-228600">
              <a:buClr>
                <a:srgbClr val="000000"/>
              </a:buClr>
              <a:buSzPts val="1100"/>
              <a:buFont typeface="+mj-lt"/>
              <a:buAutoNum type="arabicPeriod"/>
            </a:pPr>
            <a:r>
              <a:rPr lang="en" sz="1200" dirty="0">
                <a:latin typeface="Open Sans" panose="020B0606030504020204" pitchFamily="34" charset="0"/>
                <a:ea typeface="Open Sans" panose="020B0606030504020204" pitchFamily="34" charset="0"/>
                <a:cs typeface="Open Sans" panose="020B0606030504020204" pitchFamily="34" charset="0"/>
                <a:sym typeface="Times New Roman"/>
              </a:rPr>
              <a:t>The creation of a “lab report” by your group.</a:t>
            </a:r>
          </a:p>
          <a:p>
            <a:pPr marL="0" lvl="0" indent="0" algn="l" rtl="0">
              <a:spcBef>
                <a:spcPts val="0"/>
              </a:spcBef>
              <a:spcAft>
                <a:spcPts val="0"/>
              </a:spcAft>
              <a:buClr>
                <a:srgbClr val="000000"/>
              </a:buClr>
              <a:buSzPts val="1100"/>
              <a:buFont typeface="Arial"/>
              <a:buNone/>
            </a:pPr>
            <a:endParaRPr lang="en" sz="1200" dirty="0">
              <a:latin typeface="Open Sans" panose="020B0606030504020204" pitchFamily="34" charset="0"/>
              <a:ea typeface="Open Sans" panose="020B0606030504020204" pitchFamily="34" charset="0"/>
              <a:cs typeface="Open Sans" panose="020B0606030504020204" pitchFamily="34" charset="0"/>
              <a:sym typeface="Times New Roman"/>
            </a:endParaRPr>
          </a:p>
          <a:p>
            <a:pPr marL="0" lvl="0" indent="0" algn="l" rtl="0">
              <a:spcBef>
                <a:spcPts val="0"/>
              </a:spcBef>
              <a:spcAft>
                <a:spcPts val="0"/>
              </a:spcAft>
              <a:buClr>
                <a:srgbClr val="000000"/>
              </a:buClr>
              <a:buSzPts val="1100"/>
              <a:buFont typeface="Arial"/>
              <a:buNone/>
            </a:pPr>
            <a:endParaRPr dirty="0">
              <a:latin typeface="Open Sans" panose="020B0606030504020204" pitchFamily="34" charset="0"/>
              <a:ea typeface="Open Sans" panose="020B0606030504020204" pitchFamily="34" charset="0"/>
              <a:cs typeface="Open Sans" panose="020B0606030504020204" pitchFamily="34" charset="0"/>
            </a:endParaRPr>
          </a:p>
          <a:p>
            <a:pPr marL="457200" lvl="0" indent="0" algn="l" rtl="0">
              <a:spcBef>
                <a:spcPts val="0"/>
              </a:spcBef>
              <a:spcAft>
                <a:spcPts val="160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F310-5217-48C4-977C-9FCCDCFCA33E}"/>
              </a:ext>
            </a:extLst>
          </p:cNvPr>
          <p:cNvSpPr>
            <a:spLocks noGrp="1"/>
          </p:cNvSpPr>
          <p:nvPr>
            <p:ph type="title"/>
          </p:nvPr>
        </p:nvSpPr>
        <p:spPr/>
        <p:txBody>
          <a:bodyPr/>
          <a:lstStyle/>
          <a:p>
            <a:r>
              <a:rPr lang="en-US" i="1" dirty="0"/>
              <a:t>Before you leave the lab exercise</a:t>
            </a:r>
          </a:p>
        </p:txBody>
      </p:sp>
      <p:sp>
        <p:nvSpPr>
          <p:cNvPr id="3" name="Text Placeholder 2">
            <a:extLst>
              <a:ext uri="{FF2B5EF4-FFF2-40B4-BE49-F238E27FC236}">
                <a16:creationId xmlns:a16="http://schemas.microsoft.com/office/drawing/2014/main" id="{19522AAE-A1F9-4C87-86D2-433D88733CDB}"/>
              </a:ext>
            </a:extLst>
          </p:cNvPr>
          <p:cNvSpPr>
            <a:spLocks noGrp="1"/>
          </p:cNvSpPr>
          <p:nvPr>
            <p:ph type="body" idx="1"/>
          </p:nvPr>
        </p:nvSpPr>
        <p:spPr/>
        <p:txBody>
          <a:bodyPr/>
          <a:lstStyle/>
          <a:p>
            <a:r>
              <a:rPr lang="en-US" dirty="0"/>
              <a:t>Before you go ensure you:</a:t>
            </a:r>
          </a:p>
          <a:p>
            <a:pPr lvl="1">
              <a:buFont typeface="Wingdings" panose="05000000000000000000" pitchFamily="2" charset="2"/>
              <a:buChar char="ü"/>
            </a:pPr>
            <a:r>
              <a:rPr lang="en-US" dirty="0"/>
              <a:t>Completed collecting all the data as outlined in the lab exercise handout</a:t>
            </a:r>
          </a:p>
          <a:p>
            <a:pPr lvl="1">
              <a:buFont typeface="Wingdings" panose="05000000000000000000" pitchFamily="2" charset="2"/>
              <a:buChar char="ü"/>
            </a:pPr>
            <a:r>
              <a:rPr lang="en-US" i="1" dirty="0"/>
              <a:t>Show me your data </a:t>
            </a:r>
            <a:r>
              <a:rPr lang="en-US" dirty="0"/>
              <a:t>and get my go ahead to head out.  </a:t>
            </a:r>
          </a:p>
          <a:p>
            <a:pPr lvl="2"/>
            <a:r>
              <a:rPr lang="en-US" dirty="0"/>
              <a:t>If you skip this step, and your data had a significant mistake, this can impact your grade.</a:t>
            </a:r>
          </a:p>
          <a:p>
            <a:pPr lvl="1">
              <a:buFont typeface="Wingdings" panose="05000000000000000000" pitchFamily="2" charset="2"/>
              <a:buChar char="ü"/>
            </a:pPr>
            <a:r>
              <a:rPr lang="en-US" dirty="0"/>
              <a:t>Shared the data in a way that every member of your group can access outside of lab</a:t>
            </a:r>
          </a:p>
          <a:p>
            <a:pPr lvl="1">
              <a:buFont typeface="Wingdings" panose="05000000000000000000" pitchFamily="2" charset="2"/>
              <a:buChar char="ü"/>
            </a:pPr>
            <a:r>
              <a:rPr lang="en-US" dirty="0"/>
              <a:t>Re-organize the lab equipment (but leave it at your group’s table)</a:t>
            </a:r>
            <a:endParaRPr lang="en-US" i="1" dirty="0"/>
          </a:p>
          <a:p>
            <a:pPr marL="114300" indent="0">
              <a:buNone/>
            </a:pPr>
            <a:endParaRPr lang="en-US" dirty="0"/>
          </a:p>
        </p:txBody>
      </p:sp>
    </p:spTree>
    <p:extLst>
      <p:ext uri="{BB962C8B-B14F-4D97-AF65-F5344CB8AC3E}">
        <p14:creationId xmlns:p14="http://schemas.microsoft.com/office/powerpoint/2010/main" val="747333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F152-D4A6-82D0-FA65-2E4BDC014ED5}"/>
              </a:ext>
            </a:extLst>
          </p:cNvPr>
          <p:cNvSpPr>
            <a:spLocks noGrp="1"/>
          </p:cNvSpPr>
          <p:nvPr>
            <p:ph type="title"/>
          </p:nvPr>
        </p:nvSpPr>
        <p:spPr/>
        <p:txBody>
          <a:bodyPr/>
          <a:lstStyle/>
          <a:p>
            <a:r>
              <a:rPr lang="en-US" dirty="0"/>
              <a:t>Lab Reports are a Group Exercise</a:t>
            </a:r>
          </a:p>
        </p:txBody>
      </p:sp>
      <p:sp>
        <p:nvSpPr>
          <p:cNvPr id="3" name="Text Placeholder 2">
            <a:extLst>
              <a:ext uri="{FF2B5EF4-FFF2-40B4-BE49-F238E27FC236}">
                <a16:creationId xmlns:a16="http://schemas.microsoft.com/office/drawing/2014/main" id="{412E309B-A307-80C9-A140-3C037FF215C7}"/>
              </a:ext>
            </a:extLst>
          </p:cNvPr>
          <p:cNvSpPr>
            <a:spLocks noGrp="1"/>
          </p:cNvSpPr>
          <p:nvPr>
            <p:ph type="body" idx="1"/>
          </p:nvPr>
        </p:nvSpPr>
        <p:spPr/>
        <p:txBody>
          <a:bodyPr/>
          <a:lstStyle/>
          <a:p>
            <a:r>
              <a:rPr lang="en-US" sz="1400" b="1" dirty="0"/>
              <a:t>Each lab there will be a sign-in sheet for each table.</a:t>
            </a:r>
          </a:p>
          <a:p>
            <a:r>
              <a:rPr lang="en-US" sz="1400" dirty="0"/>
              <a:t>Make sure you sign-in and </a:t>
            </a:r>
            <a:r>
              <a:rPr lang="en-US" sz="1400" b="1" dirty="0">
                <a:highlight>
                  <a:srgbClr val="FFFF00"/>
                </a:highlight>
              </a:rPr>
              <a:t>turn this in before you leave.</a:t>
            </a:r>
          </a:p>
          <a:p>
            <a:r>
              <a:rPr lang="en-US" sz="1400" b="1" i="1" dirty="0">
                <a:highlight>
                  <a:srgbClr val="FFFF00"/>
                </a:highlight>
              </a:rPr>
              <a:t>Each person should decide to be responsible for:</a:t>
            </a:r>
          </a:p>
          <a:p>
            <a:pPr lvl="1"/>
            <a:r>
              <a:rPr lang="en-US" sz="1100" b="1" i="1" dirty="0">
                <a:highlight>
                  <a:srgbClr val="FFFF00"/>
                </a:highlight>
              </a:rPr>
              <a:t>Data (up to 2 people)</a:t>
            </a:r>
          </a:p>
          <a:p>
            <a:pPr lvl="1"/>
            <a:r>
              <a:rPr lang="en-US" sz="1100" b="1" i="1" dirty="0">
                <a:highlight>
                  <a:srgbClr val="FFFF00"/>
                </a:highlight>
              </a:rPr>
              <a:t>Analysis (</a:t>
            </a:r>
            <a:r>
              <a:rPr lang="en-US" sz="1100" b="1" i="1">
                <a:highlight>
                  <a:srgbClr val="FFFF00"/>
                </a:highlight>
              </a:rPr>
              <a:t>includes calculations, up </a:t>
            </a:r>
            <a:r>
              <a:rPr lang="en-US" sz="1100" b="1" i="1" dirty="0">
                <a:highlight>
                  <a:srgbClr val="FFFF00"/>
                </a:highlight>
              </a:rPr>
              <a:t>to 2 people)</a:t>
            </a:r>
          </a:p>
          <a:p>
            <a:pPr lvl="1"/>
            <a:r>
              <a:rPr lang="en-US" sz="1100" b="1" i="1" dirty="0">
                <a:highlight>
                  <a:srgbClr val="FFFF00"/>
                </a:highlight>
              </a:rPr>
              <a:t>Conclusions (up to 2 people)</a:t>
            </a:r>
          </a:p>
          <a:p>
            <a:r>
              <a:rPr lang="en-US" sz="1400" dirty="0"/>
              <a:t>After lab, but before the next day, I will move you into the groups from the sign-in sheets that were returned to me.</a:t>
            </a:r>
          </a:p>
          <a:p>
            <a:r>
              <a:rPr lang="en-US" sz="1400" dirty="0"/>
              <a:t>Ensure only one assignment from your group gets turned in on Canvas.</a:t>
            </a:r>
          </a:p>
          <a:p>
            <a:r>
              <a:rPr lang="en-US" sz="1400" dirty="0"/>
              <a:t>10 points are group grade, 5 points are for your individual section (data, analysis, or conclusions).</a:t>
            </a:r>
          </a:p>
          <a:p>
            <a:r>
              <a:rPr lang="en-US" sz="1400" dirty="0"/>
              <a:t>If you miss a lab you will be assigned an alternative lab exercise, only if you contact me.</a:t>
            </a:r>
          </a:p>
          <a:p>
            <a:r>
              <a:rPr lang="en-US" sz="1400" dirty="0"/>
              <a:t>If you miss a lab and do not contact me, you will receive the minimum score.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12E4C13-B7A5-ED06-1EAB-729A8DCA574F}"/>
                  </a:ext>
                </a:extLst>
              </p14:cNvPr>
              <p14:cNvContentPartPr/>
              <p14:nvPr/>
            </p14:nvContentPartPr>
            <p14:xfrm>
              <a:off x="2631960" y="4167720"/>
              <a:ext cx="364320" cy="157680"/>
            </p14:xfrm>
          </p:contentPart>
        </mc:Choice>
        <mc:Fallback>
          <p:pic>
            <p:nvPicPr>
              <p:cNvPr id="4" name="Ink 3">
                <a:extLst>
                  <a:ext uri="{FF2B5EF4-FFF2-40B4-BE49-F238E27FC236}">
                    <a16:creationId xmlns:a16="http://schemas.microsoft.com/office/drawing/2014/main" id="{F12E4C13-B7A5-ED06-1EAB-729A8DCA574F}"/>
                  </a:ext>
                </a:extLst>
              </p:cNvPr>
              <p:cNvPicPr/>
              <p:nvPr/>
            </p:nvPicPr>
            <p:blipFill>
              <a:blip r:embed="rId3"/>
              <a:stretch>
                <a:fillRect/>
              </a:stretch>
            </p:blipFill>
            <p:spPr>
              <a:xfrm>
                <a:off x="2622600" y="4158360"/>
                <a:ext cx="383040" cy="176400"/>
              </a:xfrm>
              <a:prstGeom prst="rect">
                <a:avLst/>
              </a:prstGeom>
            </p:spPr>
          </p:pic>
        </mc:Fallback>
      </mc:AlternateContent>
    </p:spTree>
    <p:extLst>
      <p:ext uri="{BB962C8B-B14F-4D97-AF65-F5344CB8AC3E}">
        <p14:creationId xmlns:p14="http://schemas.microsoft.com/office/powerpoint/2010/main" val="95723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Lab Reports</a:t>
            </a:r>
            <a:endParaRPr dirty="0"/>
          </a:p>
        </p:txBody>
      </p:sp>
      <p:sp>
        <p:nvSpPr>
          <p:cNvPr id="130" name="Google Shape;130;p2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sz="1600" dirty="0"/>
              <a:t>Lab reports should be created in a word processor, and not handwritten.</a:t>
            </a:r>
          </a:p>
          <a:p>
            <a:pPr marL="114300" lvl="0" indent="0" algn="l" rtl="0">
              <a:spcBef>
                <a:spcPts val="0"/>
              </a:spcBef>
              <a:spcAft>
                <a:spcPts val="0"/>
              </a:spcAft>
              <a:buSzPts val="1800"/>
              <a:buNone/>
            </a:pPr>
            <a:br>
              <a:rPr lang="en" sz="1600" dirty="0"/>
            </a:br>
            <a:r>
              <a:rPr lang="en" sz="1600" dirty="0"/>
              <a:t>The lab reports should include the following sections:</a:t>
            </a:r>
            <a:br>
              <a:rPr lang="en" sz="1600" dirty="0"/>
            </a:br>
            <a:endParaRPr lang="en" sz="1600" dirty="0"/>
          </a:p>
          <a:p>
            <a:pPr marL="457200" lvl="0" indent="-342900" algn="l" rtl="0">
              <a:spcBef>
                <a:spcPts val="0"/>
              </a:spcBef>
              <a:spcAft>
                <a:spcPts val="0"/>
              </a:spcAft>
              <a:buSzPts val="1800"/>
              <a:buAutoNum type="arabicPeriod"/>
            </a:pPr>
            <a:r>
              <a:rPr lang="en" sz="1600" dirty="0"/>
              <a:t>Your name, the lab exercise name, the name of your lab partners.</a:t>
            </a:r>
          </a:p>
          <a:p>
            <a:pPr marL="457200" lvl="0" indent="-342900" algn="l" rtl="0">
              <a:spcBef>
                <a:spcPts val="0"/>
              </a:spcBef>
              <a:spcAft>
                <a:spcPts val="0"/>
              </a:spcAft>
              <a:buSzPts val="1800"/>
              <a:buAutoNum type="arabicPeriod"/>
            </a:pPr>
            <a:r>
              <a:rPr lang="en" sz="1600" dirty="0"/>
              <a:t>Data, tables and graphs </a:t>
            </a:r>
            <a:r>
              <a:rPr lang="en" sz="1200" dirty="0"/>
              <a:t>(as necessary for the lab)</a:t>
            </a:r>
            <a:endParaRPr sz="1200" dirty="0"/>
          </a:p>
          <a:p>
            <a:pPr marL="457200" lvl="0" indent="-342900" algn="l" rtl="0">
              <a:spcBef>
                <a:spcPts val="0"/>
              </a:spcBef>
              <a:spcAft>
                <a:spcPts val="0"/>
              </a:spcAft>
              <a:buSzPts val="1800"/>
              <a:buAutoNum type="arabicPeriod"/>
            </a:pPr>
            <a:r>
              <a:rPr lang="en" sz="1600" dirty="0"/>
              <a:t>Calculations</a:t>
            </a:r>
          </a:p>
          <a:p>
            <a:pPr marL="457200" lvl="0" indent="-342900" algn="l" rtl="0">
              <a:spcBef>
                <a:spcPts val="0"/>
              </a:spcBef>
              <a:spcAft>
                <a:spcPts val="0"/>
              </a:spcAft>
              <a:buSzPts val="1800"/>
              <a:buAutoNum type="arabicPeriod"/>
            </a:pPr>
            <a:r>
              <a:rPr lang="en-US" sz="1600" dirty="0"/>
              <a:t>Answers to the q</a:t>
            </a:r>
            <a:r>
              <a:rPr lang="en" sz="1600" dirty="0"/>
              <a:t>uestions </a:t>
            </a:r>
            <a:r>
              <a:rPr lang="en-US" sz="1600" dirty="0"/>
              <a:t>from the lab handout.</a:t>
            </a:r>
          </a:p>
          <a:p>
            <a:pPr marL="457200" lvl="0" indent="-342900" algn="l" rtl="0">
              <a:spcBef>
                <a:spcPts val="0"/>
              </a:spcBef>
              <a:spcAft>
                <a:spcPts val="0"/>
              </a:spcAft>
              <a:buSzPts val="1800"/>
              <a:buAutoNum type="arabicPeriod"/>
            </a:pPr>
            <a:r>
              <a:rPr lang="en-US" sz="1600" dirty="0"/>
              <a:t>Conclusions</a:t>
            </a:r>
            <a:endParaRPr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31B85-3708-D139-5DF4-66CBD8C7DACA}"/>
              </a:ext>
            </a:extLst>
          </p:cNvPr>
          <p:cNvSpPr>
            <a:spLocks noGrp="1"/>
          </p:cNvSpPr>
          <p:nvPr>
            <p:ph type="title"/>
          </p:nvPr>
        </p:nvSpPr>
        <p:spPr/>
        <p:txBody>
          <a:bodyPr/>
          <a:lstStyle/>
          <a:p>
            <a:r>
              <a:rPr lang="en-US" sz="2400" dirty="0"/>
              <a:t>1. Your name, the lab exercise name (see handout), the name of your lab partners.</a:t>
            </a:r>
          </a:p>
        </p:txBody>
      </p:sp>
      <p:sp>
        <p:nvSpPr>
          <p:cNvPr id="3" name="Text Placeholder 2">
            <a:extLst>
              <a:ext uri="{FF2B5EF4-FFF2-40B4-BE49-F238E27FC236}">
                <a16:creationId xmlns:a16="http://schemas.microsoft.com/office/drawing/2014/main" id="{B550B110-7CDD-4C37-09E1-3FA28EE1428A}"/>
              </a:ext>
            </a:extLst>
          </p:cNvPr>
          <p:cNvSpPr>
            <a:spLocks noGrp="1"/>
          </p:cNvSpPr>
          <p:nvPr>
            <p:ph type="body" idx="1"/>
          </p:nvPr>
        </p:nvSpPr>
        <p:spPr/>
        <p:txBody>
          <a:bodyPr/>
          <a:lstStyle/>
          <a:p>
            <a:r>
              <a:rPr lang="en-US" dirty="0"/>
              <a:t>This should be clear, and on the front page.</a:t>
            </a:r>
          </a:p>
          <a:p>
            <a:r>
              <a:rPr lang="en-US" dirty="0"/>
              <a:t>It can be a cover page, or it can be just near the top of the first page, but it should be visible, clear, and have all the required information.</a:t>
            </a:r>
          </a:p>
        </p:txBody>
      </p:sp>
    </p:spTree>
    <p:extLst>
      <p:ext uri="{BB962C8B-B14F-4D97-AF65-F5344CB8AC3E}">
        <p14:creationId xmlns:p14="http://schemas.microsoft.com/office/powerpoint/2010/main" val="1072713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02AF-BFF0-6879-497C-0BF6187304E7}"/>
              </a:ext>
            </a:extLst>
          </p:cNvPr>
          <p:cNvSpPr>
            <a:spLocks noGrp="1"/>
          </p:cNvSpPr>
          <p:nvPr>
            <p:ph type="title"/>
          </p:nvPr>
        </p:nvSpPr>
        <p:spPr/>
        <p:txBody>
          <a:bodyPr/>
          <a:lstStyle/>
          <a:p>
            <a:r>
              <a:rPr lang="en" sz="3600" dirty="0"/>
              <a:t>2. </a:t>
            </a:r>
            <a:r>
              <a:rPr lang="en-US" sz="4400" dirty="0"/>
              <a:t>Data, tables and graphs </a:t>
            </a:r>
            <a:r>
              <a:rPr lang="en-US" sz="3600" dirty="0"/>
              <a:t>(as necessary for the lab)</a:t>
            </a:r>
          </a:p>
        </p:txBody>
      </p:sp>
      <p:sp>
        <p:nvSpPr>
          <p:cNvPr id="3" name="Text Placeholder 2">
            <a:extLst>
              <a:ext uri="{FF2B5EF4-FFF2-40B4-BE49-F238E27FC236}">
                <a16:creationId xmlns:a16="http://schemas.microsoft.com/office/drawing/2014/main" id="{E15913F1-8842-5287-63B3-E4118D4AF990}"/>
              </a:ext>
            </a:extLst>
          </p:cNvPr>
          <p:cNvSpPr>
            <a:spLocks noGrp="1"/>
          </p:cNvSpPr>
          <p:nvPr>
            <p:ph type="body" idx="1"/>
          </p:nvPr>
        </p:nvSpPr>
        <p:spPr/>
        <p:txBody>
          <a:bodyPr/>
          <a:lstStyle/>
          <a:p>
            <a:r>
              <a:rPr lang="en-US" dirty="0"/>
              <a:t>Any data collected in the lab should be presented in clear, readable, and complete formats.</a:t>
            </a:r>
          </a:p>
          <a:p>
            <a:r>
              <a:rPr lang="en-US" dirty="0"/>
              <a:t>Tables and graphs of data where appropriate should be here.</a:t>
            </a:r>
          </a:p>
          <a:p>
            <a:r>
              <a:rPr lang="en-US" dirty="0"/>
              <a:t>Any tables and graphs need to be correctly labeled, with correct units.</a:t>
            </a:r>
          </a:p>
        </p:txBody>
      </p:sp>
    </p:spTree>
    <p:extLst>
      <p:ext uri="{BB962C8B-B14F-4D97-AF65-F5344CB8AC3E}">
        <p14:creationId xmlns:p14="http://schemas.microsoft.com/office/powerpoint/2010/main" val="190799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Graphing</a:t>
            </a:r>
            <a:endParaRPr/>
          </a:p>
        </p:txBody>
      </p:sp>
      <p:sp>
        <p:nvSpPr>
          <p:cNvPr id="189" name="Google Shape;189;p31"/>
          <p:cNvSpPr txBox="1">
            <a:spLocks noGrp="1"/>
          </p:cNvSpPr>
          <p:nvPr>
            <p:ph type="body" idx="1"/>
          </p:nvPr>
        </p:nvSpPr>
        <p:spPr>
          <a:xfrm>
            <a:off x="311700" y="1225225"/>
            <a:ext cx="8520600" cy="6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a few major guidelines for how we grade the graphs in Physics:</a:t>
            </a:r>
            <a:endParaRPr/>
          </a:p>
          <a:p>
            <a:pPr marL="0" lvl="0" indent="0" algn="l" rtl="0">
              <a:spcBef>
                <a:spcPts val="1600"/>
              </a:spcBef>
              <a:spcAft>
                <a:spcPts val="1600"/>
              </a:spcAft>
              <a:buNone/>
            </a:pPr>
            <a:endParaRPr/>
          </a:p>
        </p:txBody>
      </p:sp>
      <p:pic>
        <p:nvPicPr>
          <p:cNvPr id="190" name="Google Shape;190;p31"/>
          <p:cNvPicPr preferRelativeResize="0"/>
          <p:nvPr/>
        </p:nvPicPr>
        <p:blipFill>
          <a:blip r:embed="rId3">
            <a:alphaModFix/>
          </a:blip>
          <a:stretch>
            <a:fillRect/>
          </a:stretch>
        </p:blipFill>
        <p:spPr>
          <a:xfrm>
            <a:off x="2861563" y="1921800"/>
            <a:ext cx="4143375" cy="2228850"/>
          </a:xfrm>
          <a:prstGeom prst="rect">
            <a:avLst/>
          </a:prstGeom>
          <a:noFill/>
          <a:ln>
            <a:noFill/>
          </a:ln>
        </p:spPr>
      </p:pic>
      <p:sp>
        <p:nvSpPr>
          <p:cNvPr id="191" name="Google Shape;191;p31"/>
          <p:cNvSpPr txBox="1">
            <a:spLocks noGrp="1"/>
          </p:cNvSpPr>
          <p:nvPr>
            <p:ph type="body" idx="1"/>
          </p:nvPr>
        </p:nvSpPr>
        <p:spPr>
          <a:xfrm>
            <a:off x="311700" y="4302025"/>
            <a:ext cx="8520600" cy="69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t>1. </a:t>
            </a:r>
            <a:r>
              <a:rPr lang="en"/>
              <a:t>Turn-in graphs in </a:t>
            </a:r>
            <a:r>
              <a:rPr lang="en" i="1"/>
              <a:t>landscape </a:t>
            </a:r>
            <a:r>
              <a:rPr lang="en"/>
              <a:t>rather than </a:t>
            </a:r>
            <a:r>
              <a:rPr lang="en" i="1"/>
              <a:t>portrait</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Graphing</a:t>
            </a:r>
            <a:endParaRPr/>
          </a:p>
        </p:txBody>
      </p:sp>
      <p:sp>
        <p:nvSpPr>
          <p:cNvPr id="189" name="Google Shape;189;p31"/>
          <p:cNvSpPr txBox="1">
            <a:spLocks noGrp="1"/>
          </p:cNvSpPr>
          <p:nvPr>
            <p:ph type="body" idx="1"/>
          </p:nvPr>
        </p:nvSpPr>
        <p:spPr>
          <a:xfrm>
            <a:off x="311700" y="1225225"/>
            <a:ext cx="8520600" cy="6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There are a few major guidelines for how we grade the graphs in Physics:</a:t>
            </a:r>
            <a:endParaRPr dirty="0"/>
          </a:p>
          <a:p>
            <a:pPr marL="0" lvl="0" indent="0" algn="l" rtl="0">
              <a:spcBef>
                <a:spcPts val="1600"/>
              </a:spcBef>
              <a:spcAft>
                <a:spcPts val="1600"/>
              </a:spcAft>
              <a:buNone/>
            </a:pPr>
            <a:endParaRPr dirty="0"/>
          </a:p>
        </p:txBody>
      </p:sp>
      <p:pic>
        <p:nvPicPr>
          <p:cNvPr id="190" name="Google Shape;190;p31"/>
          <p:cNvPicPr preferRelativeResize="0"/>
          <p:nvPr/>
        </p:nvPicPr>
        <p:blipFill>
          <a:blip r:embed="rId3">
            <a:alphaModFix/>
          </a:blip>
          <a:stretch>
            <a:fillRect/>
          </a:stretch>
        </p:blipFill>
        <p:spPr>
          <a:xfrm>
            <a:off x="2861563" y="1921800"/>
            <a:ext cx="4143375" cy="2228850"/>
          </a:xfrm>
          <a:prstGeom prst="rect">
            <a:avLst/>
          </a:prstGeom>
          <a:noFill/>
          <a:ln>
            <a:noFill/>
          </a:ln>
        </p:spPr>
      </p:pic>
      <p:sp>
        <p:nvSpPr>
          <p:cNvPr id="191" name="Google Shape;191;p31"/>
          <p:cNvSpPr txBox="1">
            <a:spLocks noGrp="1"/>
          </p:cNvSpPr>
          <p:nvPr>
            <p:ph type="body" idx="1"/>
          </p:nvPr>
        </p:nvSpPr>
        <p:spPr>
          <a:xfrm>
            <a:off x="311700" y="4302025"/>
            <a:ext cx="8520600" cy="69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t>1. </a:t>
            </a:r>
            <a:r>
              <a:rPr lang="en"/>
              <a:t>Turn-in graphs in </a:t>
            </a:r>
            <a:r>
              <a:rPr lang="en" i="1"/>
              <a:t>landscape </a:t>
            </a:r>
            <a:r>
              <a:rPr lang="en"/>
              <a:t>rather than </a:t>
            </a:r>
            <a:r>
              <a:rPr lang="en" i="1"/>
              <a:t>portrait</a:t>
            </a:r>
            <a:r>
              <a:rPr lang="en"/>
              <a:t>.</a:t>
            </a:r>
            <a:endParaRPr/>
          </a:p>
        </p:txBody>
      </p:sp>
      <p:sp>
        <p:nvSpPr>
          <p:cNvPr id="2" name="Oval 1">
            <a:extLst>
              <a:ext uri="{FF2B5EF4-FFF2-40B4-BE49-F238E27FC236}">
                <a16:creationId xmlns:a16="http://schemas.microsoft.com/office/drawing/2014/main" id="{28236DD4-3893-4C95-B4FE-D8380C07BB8D}"/>
              </a:ext>
            </a:extLst>
          </p:cNvPr>
          <p:cNvSpPr/>
          <p:nvPr/>
        </p:nvSpPr>
        <p:spPr>
          <a:xfrm>
            <a:off x="2798202" y="1787549"/>
            <a:ext cx="4262616" cy="206943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800" dirty="0"/>
              <a:t>This doesn’t always work in Adobe, however, when including a graph </a:t>
            </a:r>
            <a:r>
              <a:rPr lang="en-US" sz="1800" i="1" dirty="0"/>
              <a:t>in word</a:t>
            </a:r>
            <a:r>
              <a:rPr lang="en-US" sz="1800" dirty="0"/>
              <a:t> it should be landscape rather than portrait</a:t>
            </a:r>
          </a:p>
        </p:txBody>
      </p:sp>
    </p:spTree>
    <p:extLst>
      <p:ext uri="{BB962C8B-B14F-4D97-AF65-F5344CB8AC3E}">
        <p14:creationId xmlns:p14="http://schemas.microsoft.com/office/powerpoint/2010/main" val="217037883"/>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a8040095-716d-4e49-b783-b5f746eea8b3}" enabled="0" method="" siteId="{a8040095-716d-4e49-b783-b5f746eea8b3}" removed="1"/>
</clbl:labelList>
</file>

<file path=docProps/app.xml><?xml version="1.0" encoding="utf-8"?>
<Properties xmlns="http://schemas.openxmlformats.org/officeDocument/2006/extended-properties" xmlns:vt="http://schemas.openxmlformats.org/officeDocument/2006/docPropsVTypes">
  <TotalTime>198</TotalTime>
  <Words>1066</Words>
  <Application>Microsoft Office PowerPoint</Application>
  <PresentationFormat>On-screen Show (16:9)</PresentationFormat>
  <Paragraphs>78</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Economica</vt:lpstr>
      <vt:lpstr>Arial</vt:lpstr>
      <vt:lpstr>Open Sans</vt:lpstr>
      <vt:lpstr>Wingdings</vt:lpstr>
      <vt:lpstr>Luxe</vt:lpstr>
      <vt:lpstr>Welcome to lab! </vt:lpstr>
      <vt:lpstr>Lab Expectations</vt:lpstr>
      <vt:lpstr>Before you leave the lab exercise</vt:lpstr>
      <vt:lpstr>Lab Reports are a Group Exercise</vt:lpstr>
      <vt:lpstr>Lab Reports</vt:lpstr>
      <vt:lpstr>1. Your name, the lab exercise name (see handout), the name of your lab partners.</vt:lpstr>
      <vt:lpstr>2. Data, tables and graphs (as necessary for the lab)</vt:lpstr>
      <vt:lpstr>Graphing</vt:lpstr>
      <vt:lpstr>Graphing</vt:lpstr>
      <vt:lpstr>Graphing</vt:lpstr>
      <vt:lpstr>3. Calculations</vt:lpstr>
      <vt:lpstr>4. Answers to the questions from the lab handout.</vt:lpstr>
      <vt:lpstr>5.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lab!</dc:title>
  <dc:creator>Alex NPC</dc:creator>
  <cp:lastModifiedBy>Natale, Alexander</cp:lastModifiedBy>
  <cp:revision>5</cp:revision>
  <dcterms:modified xsi:type="dcterms:W3CDTF">2025-08-18T18:36:53Z</dcterms:modified>
</cp:coreProperties>
</file>