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e4e321a1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e4e321a1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e50db6fc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e50db6fc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e4e321a1a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e4e321a1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e4e321a1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e4e321a1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e50db6fc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e50db6fc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e50db6fc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e50db6fc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e50db6fc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e50db6fc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7e50db6fc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e50db6fc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e4e321a1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e4e321a1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e4e321a1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e4e321a1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e4e321a1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e4e321a1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1.png"/><Relationship Id="rId7"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Gamification of Data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Proxima Nova"/>
                <a:ea typeface="Proxima Nova"/>
                <a:cs typeface="Proxima Nova"/>
                <a:sym typeface="Proxima Nova"/>
              </a:rPr>
              <a:t>Group 1:</a:t>
            </a:r>
            <a:br>
              <a:rPr lang="en" sz="2400">
                <a:solidFill>
                  <a:schemeClr val="dk1"/>
                </a:solidFill>
                <a:latin typeface="Proxima Nova"/>
                <a:ea typeface="Proxima Nova"/>
                <a:cs typeface="Proxima Nova"/>
                <a:sym typeface="Proxima Nova"/>
              </a:rPr>
            </a:br>
            <a:r>
              <a:rPr lang="en" sz="2400">
                <a:solidFill>
                  <a:schemeClr val="dk1"/>
                </a:solidFill>
                <a:latin typeface="Proxima Nova"/>
                <a:ea typeface="Proxima Nova"/>
                <a:cs typeface="Proxima Nova"/>
                <a:sym typeface="Proxima Nova"/>
              </a:rPr>
              <a:t>Cameron Kozan, Ryan Ross, Zaid Alsafi, Alex Navarre</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2400">
                <a:solidFill>
                  <a:schemeClr val="lt1"/>
                </a:solidFill>
                <a:latin typeface="Proxima Nova"/>
                <a:ea typeface="Proxima Nova"/>
                <a:cs typeface="Proxima Nova"/>
                <a:sym typeface="Proxima Nova"/>
              </a:rPr>
              <a:t>Cameron Kozan, Ryan Ross, Zaid Alsafi, Alex Navarre</a:t>
            </a:r>
            <a:endParaRPr sz="24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2400">
              <a:solidFill>
                <a:schemeClr val="lt1"/>
              </a:solidFill>
              <a:latin typeface="Proxima Nova"/>
              <a:ea typeface="Proxima Nova"/>
              <a:cs typeface="Proxima Nova"/>
              <a:sym typeface="Proxima Nova"/>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Interface Design</a:t>
            </a:r>
            <a:endParaRPr/>
          </a:p>
        </p:txBody>
      </p:sp>
      <p:pic>
        <p:nvPicPr>
          <p:cNvPr id="119" name="Google Shape;119;p22"/>
          <p:cNvPicPr preferRelativeResize="0"/>
          <p:nvPr/>
        </p:nvPicPr>
        <p:blipFill>
          <a:blip r:embed="rId3">
            <a:alphaModFix/>
          </a:blip>
          <a:stretch>
            <a:fillRect/>
          </a:stretch>
        </p:blipFill>
        <p:spPr>
          <a:xfrm>
            <a:off x="915488" y="1139225"/>
            <a:ext cx="7313024" cy="3589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Interface Design (cont.)</a:t>
            </a:r>
            <a:endParaRPr/>
          </a:p>
        </p:txBody>
      </p:sp>
      <p:pic>
        <p:nvPicPr>
          <p:cNvPr id="125" name="Google Shape;125;p23"/>
          <p:cNvPicPr preferRelativeResize="0"/>
          <p:nvPr/>
        </p:nvPicPr>
        <p:blipFill>
          <a:blip r:embed="rId3">
            <a:alphaModFix/>
          </a:blip>
          <a:stretch>
            <a:fillRect/>
          </a:stretch>
        </p:blipFill>
        <p:spPr>
          <a:xfrm>
            <a:off x="822949" y="1122450"/>
            <a:ext cx="7498099" cy="370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of audio visual aid</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used other websites to get a better visual understanding on how a website should flow or main features our website should have.</a:t>
            </a:r>
            <a:endParaRPr/>
          </a:p>
        </p:txBody>
      </p:sp>
      <p:pic>
        <p:nvPicPr>
          <p:cNvPr id="132" name="Google Shape;132;p24"/>
          <p:cNvPicPr preferRelativeResize="0"/>
          <p:nvPr/>
        </p:nvPicPr>
        <p:blipFill>
          <a:blip r:embed="rId3">
            <a:alphaModFix/>
          </a:blip>
          <a:stretch>
            <a:fillRect/>
          </a:stretch>
        </p:blipFill>
        <p:spPr>
          <a:xfrm>
            <a:off x="3343500" y="2234138"/>
            <a:ext cx="5599251" cy="2761024"/>
          </a:xfrm>
          <a:prstGeom prst="rect">
            <a:avLst/>
          </a:prstGeom>
          <a:noFill/>
          <a:ln>
            <a:noFill/>
          </a:ln>
        </p:spPr>
      </p:pic>
      <p:pic>
        <p:nvPicPr>
          <p:cNvPr id="133" name="Google Shape;133;p24"/>
          <p:cNvPicPr preferRelativeResize="0"/>
          <p:nvPr/>
        </p:nvPicPr>
        <p:blipFill>
          <a:blip r:embed="rId4">
            <a:alphaModFix/>
          </a:blip>
          <a:stretch>
            <a:fillRect/>
          </a:stretch>
        </p:blipFill>
        <p:spPr>
          <a:xfrm>
            <a:off x="155650" y="2265800"/>
            <a:ext cx="3006851" cy="2697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 goal of this project is to develop a gamified web application. The gamified web application will allow for the workers to be more motivated along with increasing productivity. The end goal of this project is for a user to go into the web application see how they rank among their peers, look at achievements, along with how all their teams are doing as well.</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Design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8" name="Google Shape;68;p15"/>
          <p:cNvPicPr preferRelativeResize="0"/>
          <p:nvPr/>
        </p:nvPicPr>
        <p:blipFill>
          <a:blip r:embed="rId3">
            <a:alphaModFix/>
          </a:blip>
          <a:stretch>
            <a:fillRect/>
          </a:stretch>
        </p:blipFill>
        <p:spPr>
          <a:xfrm>
            <a:off x="5015750" y="2720800"/>
            <a:ext cx="3535750" cy="2066850"/>
          </a:xfrm>
          <a:prstGeom prst="rect">
            <a:avLst/>
          </a:prstGeom>
          <a:noFill/>
          <a:ln>
            <a:noFill/>
          </a:ln>
        </p:spPr>
      </p:pic>
      <p:pic>
        <p:nvPicPr>
          <p:cNvPr id="69" name="Google Shape;69;p15"/>
          <p:cNvPicPr preferRelativeResize="0"/>
          <p:nvPr/>
        </p:nvPicPr>
        <p:blipFill>
          <a:blip r:embed="rId4">
            <a:alphaModFix/>
          </a:blip>
          <a:stretch>
            <a:fillRect/>
          </a:stretch>
        </p:blipFill>
        <p:spPr>
          <a:xfrm>
            <a:off x="311700" y="3759313"/>
            <a:ext cx="3535750" cy="754040"/>
          </a:xfrm>
          <a:prstGeom prst="rect">
            <a:avLst/>
          </a:prstGeom>
          <a:noFill/>
          <a:ln>
            <a:noFill/>
          </a:ln>
        </p:spPr>
      </p:pic>
      <p:pic>
        <p:nvPicPr>
          <p:cNvPr id="70" name="Google Shape;70;p15"/>
          <p:cNvPicPr preferRelativeResize="0"/>
          <p:nvPr/>
        </p:nvPicPr>
        <p:blipFill>
          <a:blip r:embed="rId5">
            <a:alphaModFix/>
          </a:blip>
          <a:stretch>
            <a:fillRect/>
          </a:stretch>
        </p:blipFill>
        <p:spPr>
          <a:xfrm>
            <a:off x="5015750" y="325813"/>
            <a:ext cx="3535750" cy="2394987"/>
          </a:xfrm>
          <a:prstGeom prst="rect">
            <a:avLst/>
          </a:prstGeom>
          <a:noFill/>
          <a:ln>
            <a:noFill/>
          </a:ln>
        </p:spPr>
      </p:pic>
      <p:pic>
        <p:nvPicPr>
          <p:cNvPr id="71" name="Google Shape;71;p15"/>
          <p:cNvPicPr preferRelativeResize="0"/>
          <p:nvPr/>
        </p:nvPicPr>
        <p:blipFill>
          <a:blip r:embed="rId6">
            <a:alphaModFix/>
          </a:blip>
          <a:stretch>
            <a:fillRect/>
          </a:stretch>
        </p:blipFill>
        <p:spPr>
          <a:xfrm>
            <a:off x="311700" y="1078475"/>
            <a:ext cx="3436625" cy="268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Design (cont.)</a:t>
            </a:r>
            <a:endParaRPr/>
          </a:p>
        </p:txBody>
      </p:sp>
      <p:pic>
        <p:nvPicPr>
          <p:cNvPr id="77" name="Google Shape;77;p16"/>
          <p:cNvPicPr preferRelativeResize="0"/>
          <p:nvPr/>
        </p:nvPicPr>
        <p:blipFill>
          <a:blip r:embed="rId3">
            <a:alphaModFix/>
          </a:blip>
          <a:stretch>
            <a:fillRect/>
          </a:stretch>
        </p:blipFill>
        <p:spPr>
          <a:xfrm>
            <a:off x="5262775" y="892075"/>
            <a:ext cx="3453962" cy="3937176"/>
          </a:xfrm>
          <a:prstGeom prst="rect">
            <a:avLst/>
          </a:prstGeom>
          <a:noFill/>
          <a:ln>
            <a:noFill/>
          </a:ln>
        </p:spPr>
      </p:pic>
      <p:pic>
        <p:nvPicPr>
          <p:cNvPr id="78" name="Google Shape;78;p16"/>
          <p:cNvPicPr preferRelativeResize="0"/>
          <p:nvPr/>
        </p:nvPicPr>
        <p:blipFill>
          <a:blip r:embed="rId4">
            <a:alphaModFix/>
          </a:blip>
          <a:stretch>
            <a:fillRect/>
          </a:stretch>
        </p:blipFill>
        <p:spPr>
          <a:xfrm>
            <a:off x="823500" y="1218162"/>
            <a:ext cx="2914975" cy="3522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Use Case</a:t>
            </a:r>
            <a:endParaRPr/>
          </a:p>
        </p:txBody>
      </p:sp>
      <p:pic>
        <p:nvPicPr>
          <p:cNvPr id="84" name="Google Shape;84;p17"/>
          <p:cNvPicPr preferRelativeResize="0"/>
          <p:nvPr/>
        </p:nvPicPr>
        <p:blipFill>
          <a:blip r:embed="rId3">
            <a:alphaModFix/>
          </a:blip>
          <a:stretch>
            <a:fillRect/>
          </a:stretch>
        </p:blipFill>
        <p:spPr>
          <a:xfrm>
            <a:off x="904275" y="1093250"/>
            <a:ext cx="7335450" cy="3830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Diagram - High Level</a:t>
            </a:r>
            <a:endParaRPr/>
          </a:p>
        </p:txBody>
      </p:sp>
      <p:pic>
        <p:nvPicPr>
          <p:cNvPr id="90" name="Google Shape;90;p18"/>
          <p:cNvPicPr preferRelativeResize="0"/>
          <p:nvPr/>
        </p:nvPicPr>
        <p:blipFill>
          <a:blip r:embed="rId3">
            <a:alphaModFix/>
          </a:blip>
          <a:stretch>
            <a:fillRect/>
          </a:stretch>
        </p:blipFill>
        <p:spPr>
          <a:xfrm>
            <a:off x="2082650" y="1017725"/>
            <a:ext cx="4978701" cy="3688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Diagram</a:t>
            </a:r>
            <a:endParaRPr/>
          </a:p>
        </p:txBody>
      </p:sp>
      <p:pic>
        <p:nvPicPr>
          <p:cNvPr id="96" name="Google Shape;96;p19"/>
          <p:cNvPicPr preferRelativeResize="0"/>
          <p:nvPr/>
        </p:nvPicPr>
        <p:blipFill>
          <a:blip r:embed="rId3">
            <a:alphaModFix/>
          </a:blip>
          <a:stretch>
            <a:fillRect/>
          </a:stretch>
        </p:blipFill>
        <p:spPr>
          <a:xfrm>
            <a:off x="485425" y="1100675"/>
            <a:ext cx="7988400" cy="3827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Restrictions, Limitations and Constraints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000" u="sng">
                <a:solidFill>
                  <a:srgbClr val="FFFFFF"/>
                </a:solidFill>
              </a:rPr>
              <a:t>Restrictions</a:t>
            </a:r>
            <a:r>
              <a:rPr lang="en" sz="1000">
                <a:solidFill>
                  <a:srgbClr val="FFFFFF"/>
                </a:solidFill>
              </a:rPr>
              <a:t>:</a:t>
            </a:r>
            <a:endParaRPr sz="1000">
              <a:solidFill>
                <a:srgbClr val="FFFFFF"/>
              </a:solidFill>
            </a:endParaRPr>
          </a:p>
          <a:p>
            <a:pPr indent="0" lvl="0" marL="457200" rtl="0" algn="l">
              <a:spcBef>
                <a:spcPts val="0"/>
              </a:spcBef>
              <a:spcAft>
                <a:spcPts val="0"/>
              </a:spcAft>
              <a:buNone/>
            </a:pPr>
            <a:r>
              <a:rPr lang="en" sz="1000">
                <a:solidFill>
                  <a:srgbClr val="FFFFFF"/>
                </a:solidFill>
              </a:rPr>
              <a:t>The software will need to run on newer web browsers so we are unable to to use specific 3rd party add on features for Angular.  This will limit our capabilities when it comes to a more module approach when designing the webpage.  We found it most important to keep the webpage running as long as possible in trade off for not using the most current Angular libraries.</a:t>
            </a:r>
            <a:endParaRPr sz="1000">
              <a:solidFill>
                <a:srgbClr val="FFFFFF"/>
              </a:solidFill>
            </a:endParaRPr>
          </a:p>
          <a:p>
            <a:pPr indent="0" lvl="0" marL="457200" rtl="0" algn="l">
              <a:spcBef>
                <a:spcPts val="0"/>
              </a:spcBef>
              <a:spcAft>
                <a:spcPts val="0"/>
              </a:spcAft>
              <a:buNone/>
            </a:pPr>
            <a:r>
              <a:t/>
            </a:r>
            <a:endParaRPr sz="1000">
              <a:solidFill>
                <a:srgbClr val="FFFFFF"/>
              </a:solidFill>
            </a:endParaRPr>
          </a:p>
          <a:p>
            <a:pPr indent="0" lvl="0" marL="457200" rtl="0" algn="l">
              <a:spcBef>
                <a:spcPts val="0"/>
              </a:spcBef>
              <a:spcAft>
                <a:spcPts val="0"/>
              </a:spcAft>
              <a:buNone/>
            </a:pPr>
            <a:r>
              <a:rPr lang="en" sz="1000" u="sng">
                <a:solidFill>
                  <a:srgbClr val="FFFFFF"/>
                </a:solidFill>
              </a:rPr>
              <a:t>Limitations:</a:t>
            </a:r>
            <a:endParaRPr sz="1000" u="sng">
              <a:solidFill>
                <a:srgbClr val="FFFFFF"/>
              </a:solidFill>
            </a:endParaRPr>
          </a:p>
          <a:p>
            <a:pPr indent="0" lvl="0" marL="457200" rtl="0" algn="l">
              <a:spcBef>
                <a:spcPts val="0"/>
              </a:spcBef>
              <a:spcAft>
                <a:spcPts val="0"/>
              </a:spcAft>
              <a:buNone/>
            </a:pPr>
            <a:r>
              <a:rPr lang="en" sz="1000">
                <a:solidFill>
                  <a:srgbClr val="FFFFFF"/>
                </a:solidFill>
              </a:rPr>
              <a:t>A majority of our data comes from the companies already established API.  The Invisitag API only allows us to retrieve job start dates and times so we had to manually calculate if a job has been completed.   The jobReport/tags (assets used on a job) API calls do not have the tag UUID, instead it has an RFID tag.</a:t>
            </a:r>
            <a:endParaRPr sz="1000">
              <a:solidFill>
                <a:srgbClr val="FFFFFF"/>
              </a:solidFill>
            </a:endParaRPr>
          </a:p>
          <a:p>
            <a:pPr indent="0" lvl="0" marL="457200" rtl="0" algn="l">
              <a:spcBef>
                <a:spcPts val="0"/>
              </a:spcBef>
              <a:spcAft>
                <a:spcPts val="0"/>
              </a:spcAft>
              <a:buNone/>
            </a:pPr>
            <a:r>
              <a:t/>
            </a:r>
            <a:endParaRPr sz="1000">
              <a:solidFill>
                <a:srgbClr val="FFFFFF"/>
              </a:solidFill>
            </a:endParaRPr>
          </a:p>
          <a:p>
            <a:pPr indent="0" lvl="0" marL="457200" rtl="0" algn="l">
              <a:spcBef>
                <a:spcPts val="0"/>
              </a:spcBef>
              <a:spcAft>
                <a:spcPts val="0"/>
              </a:spcAft>
              <a:buNone/>
            </a:pPr>
            <a:r>
              <a:rPr lang="en" sz="1000">
                <a:solidFill>
                  <a:srgbClr val="FFFFFF"/>
                </a:solidFill>
              </a:rPr>
              <a:t>Challenges, badges, experience points, and levels are all calculated from an individual's score only.  This limits our ability to create extensive and interactive and elaborate challenges.  The amount of challenges has been limited due to the small amount of data we have received.</a:t>
            </a:r>
            <a:endParaRPr sz="1000">
              <a:solidFill>
                <a:srgbClr val="FFFFFF"/>
              </a:solidFill>
            </a:endParaRPr>
          </a:p>
          <a:p>
            <a:pPr indent="0" lvl="0" marL="457200" rtl="0" algn="l">
              <a:spcBef>
                <a:spcPts val="0"/>
              </a:spcBef>
              <a:spcAft>
                <a:spcPts val="0"/>
              </a:spcAft>
              <a:buNone/>
            </a:pPr>
            <a:r>
              <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 Design</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AngluarJS</a:t>
            </a:r>
            <a:endParaRPr/>
          </a:p>
          <a:p>
            <a:pPr indent="-342900" lvl="0" marL="457200" rtl="0" algn="l">
              <a:spcBef>
                <a:spcPts val="0"/>
              </a:spcBef>
              <a:spcAft>
                <a:spcPts val="0"/>
              </a:spcAft>
              <a:buSzPts val="1800"/>
              <a:buChar char="-"/>
            </a:pPr>
            <a:r>
              <a:rPr lang="en"/>
              <a:t>Chart.js</a:t>
            </a:r>
            <a:endParaRPr/>
          </a:p>
          <a:p>
            <a:pPr indent="-342900" lvl="0" marL="457200" rtl="0" algn="l">
              <a:spcBef>
                <a:spcPts val="0"/>
              </a:spcBef>
              <a:spcAft>
                <a:spcPts val="0"/>
              </a:spcAft>
              <a:buSzPts val="1800"/>
              <a:buChar char="-"/>
            </a:pPr>
            <a:r>
              <a:rPr lang="en"/>
              <a:t>CanvasJS</a:t>
            </a:r>
            <a:endParaRPr/>
          </a:p>
          <a:p>
            <a:pPr indent="-342900" lvl="0" marL="457200" rtl="0" algn="l">
              <a:spcBef>
                <a:spcPts val="0"/>
              </a:spcBef>
              <a:spcAft>
                <a:spcPts val="0"/>
              </a:spcAft>
              <a:buSzPts val="1800"/>
              <a:buChar char="-"/>
            </a:pPr>
            <a:r>
              <a:rPr lang="en"/>
              <a:t>Bootstrap</a:t>
            </a:r>
            <a:endParaRPr/>
          </a:p>
          <a:p>
            <a:pPr indent="-342900" lvl="0" marL="457200" rtl="0" algn="l">
              <a:spcBef>
                <a:spcPts val="0"/>
              </a:spcBef>
              <a:spcAft>
                <a:spcPts val="0"/>
              </a:spcAft>
              <a:buSzPts val="1800"/>
              <a:buChar char="-"/>
            </a:pPr>
            <a:r>
              <a:rPr lang="en"/>
              <a:t>flaticon</a:t>
            </a:r>
            <a:endParaRPr/>
          </a:p>
        </p:txBody>
      </p:sp>
      <p:pic>
        <p:nvPicPr>
          <p:cNvPr id="109" name="Google Shape;109;p21"/>
          <p:cNvPicPr preferRelativeResize="0"/>
          <p:nvPr/>
        </p:nvPicPr>
        <p:blipFill>
          <a:blip r:embed="rId3">
            <a:alphaModFix/>
          </a:blip>
          <a:stretch>
            <a:fillRect/>
          </a:stretch>
        </p:blipFill>
        <p:spPr>
          <a:xfrm>
            <a:off x="5907360" y="797557"/>
            <a:ext cx="2309681" cy="1400071"/>
          </a:xfrm>
          <a:prstGeom prst="rect">
            <a:avLst/>
          </a:prstGeom>
          <a:noFill/>
          <a:ln>
            <a:noFill/>
          </a:ln>
        </p:spPr>
      </p:pic>
      <p:pic>
        <p:nvPicPr>
          <p:cNvPr id="110" name="Google Shape;110;p21"/>
          <p:cNvPicPr preferRelativeResize="0"/>
          <p:nvPr/>
        </p:nvPicPr>
        <p:blipFill>
          <a:blip r:embed="rId4">
            <a:alphaModFix/>
          </a:blip>
          <a:stretch>
            <a:fillRect/>
          </a:stretch>
        </p:blipFill>
        <p:spPr>
          <a:xfrm>
            <a:off x="5916865" y="2610704"/>
            <a:ext cx="2290674" cy="1362605"/>
          </a:xfrm>
          <a:prstGeom prst="rect">
            <a:avLst/>
          </a:prstGeom>
          <a:noFill/>
          <a:ln>
            <a:noFill/>
          </a:ln>
        </p:spPr>
      </p:pic>
      <p:pic>
        <p:nvPicPr>
          <p:cNvPr id="111" name="Google Shape;111;p21"/>
          <p:cNvPicPr preferRelativeResize="0"/>
          <p:nvPr/>
        </p:nvPicPr>
        <p:blipFill>
          <a:blip r:embed="rId5">
            <a:alphaModFix/>
          </a:blip>
          <a:stretch>
            <a:fillRect/>
          </a:stretch>
        </p:blipFill>
        <p:spPr>
          <a:xfrm>
            <a:off x="3799835" y="740775"/>
            <a:ext cx="1751924" cy="1751924"/>
          </a:xfrm>
          <a:prstGeom prst="rect">
            <a:avLst/>
          </a:prstGeom>
          <a:noFill/>
          <a:ln>
            <a:noFill/>
          </a:ln>
        </p:spPr>
      </p:pic>
      <p:pic>
        <p:nvPicPr>
          <p:cNvPr id="112" name="Google Shape;112;p21"/>
          <p:cNvPicPr preferRelativeResize="0"/>
          <p:nvPr/>
        </p:nvPicPr>
        <p:blipFill rotWithShape="1">
          <a:blip r:embed="rId6">
            <a:alphaModFix/>
          </a:blip>
          <a:srcRect b="0" l="17734" r="17115" t="0"/>
          <a:stretch/>
        </p:blipFill>
        <p:spPr>
          <a:xfrm>
            <a:off x="3706875" y="2841203"/>
            <a:ext cx="1937844" cy="1561546"/>
          </a:xfrm>
          <a:prstGeom prst="rect">
            <a:avLst/>
          </a:prstGeom>
          <a:noFill/>
          <a:ln>
            <a:noFill/>
          </a:ln>
        </p:spPr>
      </p:pic>
      <p:pic>
        <p:nvPicPr>
          <p:cNvPr id="113" name="Google Shape;113;p21"/>
          <p:cNvPicPr preferRelativeResize="0"/>
          <p:nvPr/>
        </p:nvPicPr>
        <p:blipFill>
          <a:blip r:embed="rId7">
            <a:alphaModFix/>
          </a:blip>
          <a:stretch>
            <a:fillRect/>
          </a:stretch>
        </p:blipFill>
        <p:spPr>
          <a:xfrm>
            <a:off x="1545675" y="2993450"/>
            <a:ext cx="1444275" cy="1444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