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6c83ef63b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c83ef63b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b928345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b928345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796bb25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796bb25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3796bb25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3796bb25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b928345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b928345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796bb25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796bb25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3796bb25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3796bb25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3796bb25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3796bb25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796bb25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796bb25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73796bb250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3796bb250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b893013c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b893013c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3796bb2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3796bb2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b893013c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b893013c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3796bb25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3796bb25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7b893013c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b893013c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b893013c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b893013c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b893013c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b893013c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6c83ef63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c83ef63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drive.google.com/file/d/1VvNbzOOiFbLUs0ahepd4oH0XFBk6JSgp/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Gamification of Data</a:t>
            </a:r>
            <a:endParaRPr/>
          </a:p>
        </p:txBody>
      </p:sp>
      <p:sp>
        <p:nvSpPr>
          <p:cNvPr id="60" name="Google Shape;60;p13"/>
          <p:cNvSpPr txBox="1"/>
          <p:nvPr>
            <p:ph idx="1" type="subTitle"/>
          </p:nvPr>
        </p:nvSpPr>
        <p:spPr>
          <a:xfrm>
            <a:off x="4342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a:t>
            </a:r>
            <a:br>
              <a:rPr lang="en"/>
            </a:br>
            <a:r>
              <a:rPr lang="en"/>
              <a:t>Zaid Alsafi, Cam Kozan, Alex Navarre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Knowledge and skills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used a lot of our knowledge and skills from past classes on this project. Some of them include:</a:t>
            </a:r>
            <a:endParaRPr/>
          </a:p>
          <a:p>
            <a:pPr indent="-342900" lvl="0" marL="457200" rtl="0" algn="l">
              <a:spcBef>
                <a:spcPts val="1600"/>
              </a:spcBef>
              <a:spcAft>
                <a:spcPts val="0"/>
              </a:spcAft>
              <a:buSzPts val="1800"/>
              <a:buChar char="●"/>
            </a:pPr>
            <a:r>
              <a:rPr lang="en"/>
              <a:t>CIS 421 to help us with making the database schema and queries</a:t>
            </a:r>
            <a:endParaRPr/>
          </a:p>
          <a:p>
            <a:pPr indent="-342900" lvl="0" marL="457200" rtl="0" algn="l">
              <a:spcBef>
                <a:spcPts val="0"/>
              </a:spcBef>
              <a:spcAft>
                <a:spcPts val="0"/>
              </a:spcAft>
              <a:buSzPts val="1800"/>
              <a:buChar char="●"/>
            </a:pPr>
            <a:r>
              <a:rPr lang="en"/>
              <a:t>CIS 435 helping us understand how the Web works</a:t>
            </a:r>
            <a:endParaRPr/>
          </a:p>
          <a:p>
            <a:pPr indent="-342900" lvl="0" marL="457200" rtl="0" algn="l">
              <a:spcBef>
                <a:spcPts val="0"/>
              </a:spcBef>
              <a:spcAft>
                <a:spcPts val="0"/>
              </a:spcAft>
              <a:buSzPts val="1800"/>
              <a:buChar char="●"/>
            </a:pPr>
            <a:r>
              <a:rPr lang="en"/>
              <a:t>CIS 375 allowing us to understand how to work in teams on a large scale project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Clr>
                <a:srgbClr val="3F3F3F"/>
              </a:buClr>
              <a:buSzPts val="4800"/>
              <a:buFont typeface="Calibri"/>
              <a:buNone/>
            </a:pPr>
            <a:r>
              <a:rPr lang="en"/>
              <a:t>Project Description</a:t>
            </a:r>
            <a:endParaRPr/>
          </a:p>
          <a:p>
            <a:pPr indent="0" lvl="0" marL="0" rtl="0" algn="l">
              <a:spcBef>
                <a:spcPts val="0"/>
              </a:spcBef>
              <a:spcAft>
                <a:spcPts val="0"/>
              </a:spcAft>
              <a:buNone/>
            </a:pPr>
            <a:r>
              <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Design a website that incorporates the concept of gamification that can help companies motivate and reward their employees for their good behaviors. </a:t>
            </a:r>
            <a:endParaRPr/>
          </a:p>
          <a:p>
            <a:pPr indent="-342900" lvl="0" marL="457200" rtl="0" algn="l">
              <a:spcBef>
                <a:spcPts val="0"/>
              </a:spcBef>
              <a:spcAft>
                <a:spcPts val="0"/>
              </a:spcAft>
              <a:buSzPts val="1800"/>
              <a:buChar char="●"/>
            </a:pPr>
            <a:r>
              <a:rPr lang="en"/>
              <a:t>Invisi-tag is an asset management system which uses RFID tags to help businesses effortlessly keep track of their inventory.</a:t>
            </a:r>
            <a:endParaRPr/>
          </a:p>
          <a:p>
            <a:pPr indent="-342900" lvl="0" marL="457200" rtl="0" algn="l">
              <a:spcBef>
                <a:spcPts val="0"/>
              </a:spcBef>
              <a:spcAft>
                <a:spcPts val="0"/>
              </a:spcAft>
              <a:buSzPts val="1800"/>
              <a:buChar char="●"/>
            </a:pPr>
            <a:r>
              <a:rPr lang="en"/>
              <a:t>Our job is to take the data from the Invisi-Tag system and provide companies with a platform that allows them to encourage employee engagement</a:t>
            </a:r>
            <a:endParaRPr/>
          </a:p>
          <a:p>
            <a:pPr indent="-342900" lvl="0" marL="457200" rtl="0" algn="l">
              <a:spcBef>
                <a:spcPts val="0"/>
              </a:spcBef>
              <a:spcAft>
                <a:spcPts val="0"/>
              </a:spcAft>
              <a:buSzPts val="1800"/>
              <a:buChar char="●"/>
            </a:pPr>
            <a:r>
              <a:rPr lang="en"/>
              <a:t>Gamified Concepts:</a:t>
            </a:r>
            <a:endParaRPr/>
          </a:p>
          <a:p>
            <a:pPr indent="-317500" lvl="1" marL="914400" rtl="0" algn="l">
              <a:spcBef>
                <a:spcPts val="0"/>
              </a:spcBef>
              <a:spcAft>
                <a:spcPts val="0"/>
              </a:spcAft>
              <a:buSzPts val="1400"/>
              <a:buChar char="○"/>
            </a:pPr>
            <a:r>
              <a:rPr lang="en"/>
              <a:t>Scores</a:t>
            </a:r>
            <a:endParaRPr/>
          </a:p>
          <a:p>
            <a:pPr indent="-317500" lvl="1" marL="914400" rtl="0" algn="l">
              <a:spcBef>
                <a:spcPts val="0"/>
              </a:spcBef>
              <a:spcAft>
                <a:spcPts val="0"/>
              </a:spcAft>
              <a:buSzPts val="1400"/>
              <a:buChar char="○"/>
            </a:pPr>
            <a:r>
              <a:rPr lang="en"/>
              <a:t>Badges</a:t>
            </a:r>
            <a:endParaRPr/>
          </a:p>
          <a:p>
            <a:pPr indent="-317500" lvl="1" marL="914400" rtl="0" algn="l">
              <a:spcBef>
                <a:spcPts val="0"/>
              </a:spcBef>
              <a:spcAft>
                <a:spcPts val="0"/>
              </a:spcAft>
              <a:buSzPts val="1400"/>
              <a:buChar char="○"/>
            </a:pPr>
            <a:r>
              <a:rPr lang="en"/>
              <a:t>Levels</a:t>
            </a:r>
            <a:endParaRPr/>
          </a:p>
          <a:p>
            <a:pPr indent="-317500" lvl="1" marL="914400" rtl="0" algn="l">
              <a:spcBef>
                <a:spcPts val="0"/>
              </a:spcBef>
              <a:spcAft>
                <a:spcPts val="0"/>
              </a:spcAft>
              <a:buSzPts val="1400"/>
              <a:buChar char="○"/>
            </a:pPr>
            <a:r>
              <a:rPr lang="en"/>
              <a:t>Challenges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Poster</a:t>
            </a:r>
            <a:endParaRPr/>
          </a:p>
        </p:txBody>
      </p:sp>
      <p:pic>
        <p:nvPicPr>
          <p:cNvPr id="126" name="Google Shape;126;p24"/>
          <p:cNvPicPr preferRelativeResize="0"/>
          <p:nvPr/>
        </p:nvPicPr>
        <p:blipFill>
          <a:blip r:embed="rId3">
            <a:alphaModFix/>
          </a:blip>
          <a:stretch>
            <a:fillRect/>
          </a:stretch>
        </p:blipFill>
        <p:spPr>
          <a:xfrm>
            <a:off x="1159088" y="1017725"/>
            <a:ext cx="6825821" cy="3820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Elevator Pitch</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created a gamified web application to help motivate and reward employees.  A user receives badges and experience by completing challenges to raise their level and unlock customizable rewards.  Employees are given a dashboard that displays a leaderboard so they can track their individual and team scores, along with being able to view their peer’s score and information.  We believe that his helps promote motivation and competition within the workplace and gives employers a way to reward their employees.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pic>
        <p:nvPicPr>
          <p:cNvPr id="138" name="Google Shape;138;p26"/>
          <p:cNvPicPr preferRelativeResize="0"/>
          <p:nvPr/>
        </p:nvPicPr>
        <p:blipFill>
          <a:blip r:embed="rId3">
            <a:alphaModFix/>
          </a:blip>
          <a:stretch>
            <a:fillRect/>
          </a:stretch>
        </p:blipFill>
        <p:spPr>
          <a:xfrm>
            <a:off x="2007526" y="1151775"/>
            <a:ext cx="5128950" cy="3478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Screen</a:t>
            </a:r>
            <a:endParaRPr/>
          </a:p>
        </p:txBody>
      </p:sp>
      <p:pic>
        <p:nvPicPr>
          <p:cNvPr id="144" name="Google Shape;144;p27"/>
          <p:cNvPicPr preferRelativeResize="0"/>
          <p:nvPr/>
        </p:nvPicPr>
        <p:blipFill>
          <a:blip r:embed="rId3">
            <a:alphaModFix/>
          </a:blip>
          <a:stretch>
            <a:fillRect/>
          </a:stretch>
        </p:blipFill>
        <p:spPr>
          <a:xfrm>
            <a:off x="667850" y="1176275"/>
            <a:ext cx="7389850" cy="3606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 Dashboard</a:t>
            </a:r>
            <a:endParaRPr/>
          </a:p>
        </p:txBody>
      </p:sp>
      <p:pic>
        <p:nvPicPr>
          <p:cNvPr id="150" name="Google Shape;150;p28"/>
          <p:cNvPicPr preferRelativeResize="0"/>
          <p:nvPr/>
        </p:nvPicPr>
        <p:blipFill>
          <a:blip r:embed="rId3">
            <a:alphaModFix/>
          </a:blip>
          <a:stretch>
            <a:fillRect/>
          </a:stretch>
        </p:blipFill>
        <p:spPr>
          <a:xfrm>
            <a:off x="660025" y="1143850"/>
            <a:ext cx="7479826" cy="3650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Profile Page</a:t>
            </a:r>
            <a:endParaRPr/>
          </a:p>
        </p:txBody>
      </p:sp>
      <p:pic>
        <p:nvPicPr>
          <p:cNvPr id="156" name="Google Shape;156;p29"/>
          <p:cNvPicPr preferRelativeResize="0"/>
          <p:nvPr/>
        </p:nvPicPr>
        <p:blipFill>
          <a:blip r:embed="rId3">
            <a:alphaModFix/>
          </a:blip>
          <a:stretch>
            <a:fillRect/>
          </a:stretch>
        </p:blipFill>
        <p:spPr>
          <a:xfrm>
            <a:off x="658099" y="1152473"/>
            <a:ext cx="7477152" cy="3652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Truck Dashboard</a:t>
            </a:r>
            <a:endParaRPr/>
          </a:p>
        </p:txBody>
      </p:sp>
      <p:pic>
        <p:nvPicPr>
          <p:cNvPr id="162" name="Google Shape;162;p30"/>
          <p:cNvPicPr preferRelativeResize="0"/>
          <p:nvPr/>
        </p:nvPicPr>
        <p:blipFill>
          <a:blip r:embed="rId3">
            <a:alphaModFix/>
          </a:blip>
          <a:stretch>
            <a:fillRect/>
          </a:stretch>
        </p:blipFill>
        <p:spPr>
          <a:xfrm>
            <a:off x="645300" y="1150675"/>
            <a:ext cx="7499626" cy="3656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168" name="Google Shape;168;p31" title="2020-04-13-2237-57.mp4">
            <a:hlinkClick r:id="rId3"/>
          </p:cNvPr>
          <p:cNvPicPr preferRelativeResize="0"/>
          <p:nvPr/>
        </p:nvPicPr>
        <p:blipFill>
          <a:blip r:embed="rId4">
            <a:alphaModFix/>
          </a:blip>
          <a:stretch>
            <a:fillRect/>
          </a:stretch>
        </p:blipFill>
        <p:spPr>
          <a:xfrm>
            <a:off x="1867075" y="1152475"/>
            <a:ext cx="4770650" cy="3577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Scope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of our project was to create a gamified web application for Invisi-Tag.  Invisi-Tag is a company that uses RFID tags and scanners to help companies keep track of their equipment.  The main task was to help their workers gain motivation and be rewarded for properly doing their job. </a:t>
            </a:r>
            <a:endParaRPr/>
          </a:p>
          <a:p>
            <a:pPr indent="0" lvl="0" marL="457200" rtl="0" algn="l">
              <a:spcBef>
                <a:spcPts val="1600"/>
              </a:spcBef>
              <a:spcAft>
                <a:spcPts val="0"/>
              </a:spcAft>
              <a:buNone/>
            </a:pPr>
            <a:r>
              <a:t/>
            </a:r>
            <a:endParaRPr/>
          </a:p>
          <a:p>
            <a:pPr indent="0" lvl="0" marL="0" rtl="0" algn="l">
              <a:spcBef>
                <a:spcPts val="0"/>
              </a:spcBef>
              <a:spcAft>
                <a:spcPts val="0"/>
              </a:spcAft>
              <a:buNone/>
            </a:pPr>
            <a:r>
              <a:rPr lang="en"/>
              <a:t>The finished product was for a user to go into the the web application and see how they rank against their peers, track and view their </a:t>
            </a:r>
            <a:r>
              <a:rPr lang="en"/>
              <a:t>achievements, and see how all of the the teams are doing within the company</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Scope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gamification web application uses the client’s API that allows us to see all of each companies team assets.  Each asset, or tool, contains a cost and weight that has been </a:t>
            </a:r>
            <a:r>
              <a:rPr lang="en"/>
              <a:t>incorporated</a:t>
            </a:r>
            <a:r>
              <a:rPr lang="en"/>
              <a:t> into the website and helps determine an individual and teams score.</a:t>
            </a:r>
            <a:endParaRPr/>
          </a:p>
          <a:p>
            <a:pPr indent="0" lvl="0" marL="0" rtl="0" algn="l">
              <a:spcBef>
                <a:spcPts val="1600"/>
              </a:spcBef>
              <a:spcAft>
                <a:spcPts val="1600"/>
              </a:spcAft>
              <a:buNone/>
            </a:pPr>
            <a:r>
              <a:rPr lang="en"/>
              <a:t>We chose to use badges, challenges, levels, and experience points in our implementation of gamification to help give the users a sense of progress and rewards.  Completed challenges give badges and experience, which helps the user increase their level and receive rewards.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We’ve Done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Successfully integrate the front and back end from previous group</a:t>
            </a:r>
            <a:endParaRPr/>
          </a:p>
          <a:p>
            <a:pPr indent="-342900" lvl="0" marL="457200" rtl="0" algn="l">
              <a:spcBef>
                <a:spcPts val="0"/>
              </a:spcBef>
              <a:spcAft>
                <a:spcPts val="0"/>
              </a:spcAft>
              <a:buSzPts val="1800"/>
              <a:buChar char="●"/>
            </a:pPr>
            <a:r>
              <a:rPr lang="en"/>
              <a:t>Created a services to:</a:t>
            </a:r>
            <a:endParaRPr/>
          </a:p>
          <a:p>
            <a:pPr indent="-317500" lvl="1" marL="914400" rtl="0" algn="l">
              <a:spcBef>
                <a:spcPts val="0"/>
              </a:spcBef>
              <a:spcAft>
                <a:spcPts val="0"/>
              </a:spcAft>
              <a:buSzPts val="1400"/>
              <a:buChar char="○"/>
            </a:pPr>
            <a:r>
              <a:rPr lang="en"/>
              <a:t>Pull data from the Invisi-Tag API</a:t>
            </a:r>
            <a:endParaRPr/>
          </a:p>
          <a:p>
            <a:pPr indent="-317500" lvl="1" marL="914400" rtl="0" algn="l">
              <a:spcBef>
                <a:spcPts val="0"/>
              </a:spcBef>
              <a:spcAft>
                <a:spcPts val="0"/>
              </a:spcAft>
              <a:buSzPts val="1400"/>
              <a:buChar char="○"/>
            </a:pPr>
            <a:r>
              <a:rPr lang="en"/>
              <a:t>Generate scores</a:t>
            </a:r>
            <a:endParaRPr/>
          </a:p>
          <a:p>
            <a:pPr indent="-317500" lvl="1" marL="914400" rtl="0" algn="l">
              <a:spcBef>
                <a:spcPts val="0"/>
              </a:spcBef>
              <a:spcAft>
                <a:spcPts val="0"/>
              </a:spcAft>
              <a:buSzPts val="1400"/>
              <a:buChar char="○"/>
            </a:pPr>
            <a:r>
              <a:rPr lang="en"/>
              <a:t>Track and complete challenges</a:t>
            </a:r>
            <a:endParaRPr/>
          </a:p>
          <a:p>
            <a:pPr indent="-317500" lvl="1" marL="914400" rtl="0" algn="l">
              <a:spcBef>
                <a:spcPts val="0"/>
              </a:spcBef>
              <a:spcAft>
                <a:spcPts val="0"/>
              </a:spcAft>
              <a:buSzPts val="1400"/>
              <a:buChar char="○"/>
            </a:pPr>
            <a:r>
              <a:rPr lang="en"/>
              <a:t>Give rewards and experience</a:t>
            </a:r>
            <a:endParaRPr/>
          </a:p>
          <a:p>
            <a:pPr indent="-342900" lvl="0" marL="457200" rtl="0" algn="l">
              <a:spcBef>
                <a:spcPts val="0"/>
              </a:spcBef>
              <a:spcAft>
                <a:spcPts val="0"/>
              </a:spcAft>
              <a:buSzPts val="1800"/>
              <a:buChar char="●"/>
            </a:pPr>
            <a:r>
              <a:rPr lang="en"/>
              <a:t>Created a database in Microsoft Azure</a:t>
            </a:r>
            <a:endParaRPr/>
          </a:p>
          <a:p>
            <a:pPr indent="-342900" lvl="0" marL="457200" rtl="0" algn="l">
              <a:spcBef>
                <a:spcPts val="0"/>
              </a:spcBef>
              <a:spcAft>
                <a:spcPts val="0"/>
              </a:spcAft>
              <a:buSzPts val="1800"/>
              <a:buChar char="●"/>
            </a:pPr>
            <a:r>
              <a:rPr lang="en"/>
              <a:t>Set up AWS account for Sargon Partners</a:t>
            </a:r>
            <a:endParaRPr/>
          </a:p>
          <a:p>
            <a:pPr indent="-317500" lvl="1" marL="914400" rtl="0" algn="l">
              <a:spcBef>
                <a:spcPts val="0"/>
              </a:spcBef>
              <a:spcAft>
                <a:spcPts val="0"/>
              </a:spcAft>
              <a:buSzPts val="1400"/>
              <a:buChar char="○"/>
            </a:pPr>
            <a:r>
              <a:rPr lang="en"/>
              <a:t>Migrated database to RDS</a:t>
            </a:r>
            <a:endParaRPr/>
          </a:p>
          <a:p>
            <a:pPr indent="-317500" lvl="1" marL="914400" rtl="0" algn="l">
              <a:spcBef>
                <a:spcPts val="0"/>
              </a:spcBef>
              <a:spcAft>
                <a:spcPts val="0"/>
              </a:spcAft>
              <a:buSzPts val="1400"/>
              <a:buChar char="○"/>
            </a:pPr>
            <a:r>
              <a:rPr lang="en"/>
              <a:t>Set up EC2 instance to run software remotely</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We’ve Done (cont)</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a system that gives users badges and exp for completing challenges</a:t>
            </a:r>
            <a:endParaRPr/>
          </a:p>
          <a:p>
            <a:pPr indent="-342900" lvl="0" marL="457200" rtl="0" algn="l">
              <a:spcBef>
                <a:spcPts val="0"/>
              </a:spcBef>
              <a:spcAft>
                <a:spcPts val="0"/>
              </a:spcAft>
              <a:buSzPts val="1800"/>
              <a:buChar char="●"/>
            </a:pPr>
            <a:r>
              <a:rPr lang="en"/>
              <a:t>Allow a user to reset their password</a:t>
            </a:r>
            <a:endParaRPr/>
          </a:p>
          <a:p>
            <a:pPr indent="-342900" lvl="0" marL="457200" rtl="0" algn="l">
              <a:spcBef>
                <a:spcPts val="0"/>
              </a:spcBef>
              <a:spcAft>
                <a:spcPts val="0"/>
              </a:spcAft>
              <a:buSzPts val="1800"/>
              <a:buChar char="●"/>
            </a:pPr>
            <a:r>
              <a:rPr lang="en"/>
              <a:t>Allow an admin to create challenges and give user challenges</a:t>
            </a:r>
            <a:endParaRPr/>
          </a:p>
          <a:p>
            <a:pPr indent="-342900" lvl="0" marL="457200" rtl="0" algn="l">
              <a:spcBef>
                <a:spcPts val="0"/>
              </a:spcBef>
              <a:spcAft>
                <a:spcPts val="0"/>
              </a:spcAft>
              <a:buSzPts val="1800"/>
              <a:buChar char="●"/>
            </a:pPr>
            <a:r>
              <a:rPr lang="en"/>
              <a:t>Add new teams</a:t>
            </a:r>
            <a:endParaRPr/>
          </a:p>
          <a:p>
            <a:pPr indent="-342900" lvl="0" marL="457200" rtl="0" algn="l">
              <a:spcBef>
                <a:spcPts val="0"/>
              </a:spcBef>
              <a:spcAft>
                <a:spcPts val="0"/>
              </a:spcAft>
              <a:buSzPts val="1800"/>
              <a:buChar char="●"/>
            </a:pPr>
            <a:r>
              <a:rPr lang="en"/>
              <a:t>Add new employees</a:t>
            </a:r>
            <a:endParaRPr/>
          </a:p>
          <a:p>
            <a:pPr indent="-342900" lvl="0" marL="457200" rtl="0" algn="l">
              <a:spcBef>
                <a:spcPts val="0"/>
              </a:spcBef>
              <a:spcAft>
                <a:spcPts val="0"/>
              </a:spcAft>
              <a:buSzPts val="1800"/>
              <a:buChar char="●"/>
            </a:pPr>
            <a:r>
              <a:rPr lang="en"/>
              <a:t>Add new assets (tools)</a:t>
            </a:r>
            <a:endParaRPr/>
          </a:p>
          <a:p>
            <a:pPr indent="-342900" lvl="0" marL="457200" rtl="0" algn="l">
              <a:spcBef>
                <a:spcPts val="0"/>
              </a:spcBef>
              <a:spcAft>
                <a:spcPts val="0"/>
              </a:spcAft>
              <a:buSzPts val="1800"/>
              <a:buChar char="●"/>
            </a:pPr>
            <a:r>
              <a:rPr lang="en"/>
              <a:t>Update current assets</a:t>
            </a:r>
            <a:endParaRPr/>
          </a:p>
          <a:p>
            <a:pPr indent="-342900" lvl="0" marL="457200" rtl="0" algn="l">
              <a:spcBef>
                <a:spcPts val="0"/>
              </a:spcBef>
              <a:spcAft>
                <a:spcPts val="0"/>
              </a:spcAft>
              <a:buSzPts val="1800"/>
              <a:buChar char="●"/>
            </a:pPr>
            <a:r>
              <a:rPr lang="en"/>
              <a:t>Update current teams</a:t>
            </a:r>
            <a:endParaRPr/>
          </a:p>
          <a:p>
            <a:pPr indent="-342900" lvl="0" marL="457200" rtl="0" algn="l">
              <a:spcBef>
                <a:spcPts val="0"/>
              </a:spcBef>
              <a:spcAft>
                <a:spcPts val="0"/>
              </a:spcAft>
              <a:buSzPts val="1800"/>
              <a:buChar char="●"/>
            </a:pPr>
            <a:r>
              <a:rPr lang="en"/>
              <a:t>Update employees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Left To Do</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Transfer ownership of Github repository to Sargon Partners</a:t>
            </a:r>
            <a:endParaRPr/>
          </a:p>
          <a:p>
            <a:pPr indent="-342900" lvl="0" marL="457200" rtl="0" algn="l">
              <a:spcBef>
                <a:spcPts val="0"/>
              </a:spcBef>
              <a:spcAft>
                <a:spcPts val="0"/>
              </a:spcAft>
              <a:buSzPts val="1800"/>
              <a:buChar char="●"/>
            </a:pPr>
            <a:r>
              <a:rPr lang="en"/>
              <a:t>Provide set up and use document for included software</a:t>
            </a:r>
            <a:endParaRPr/>
          </a:p>
          <a:p>
            <a:pPr indent="-342900" lvl="0" marL="457200" rtl="0" algn="l">
              <a:spcBef>
                <a:spcPts val="0"/>
              </a:spcBef>
              <a:spcAft>
                <a:spcPts val="0"/>
              </a:spcAft>
              <a:buSzPts val="1800"/>
              <a:buChar char="●"/>
            </a:pPr>
            <a:r>
              <a:rPr lang="en"/>
              <a:t>Update EC2 instance</a:t>
            </a:r>
            <a:endParaRPr/>
          </a:p>
          <a:p>
            <a:pPr indent="-342900" lvl="0" marL="457200" rtl="0" algn="l">
              <a:spcBef>
                <a:spcPts val="0"/>
              </a:spcBef>
              <a:spcAft>
                <a:spcPts val="0"/>
              </a:spcAft>
              <a:buSzPts val="1800"/>
              <a:buChar char="●"/>
            </a:pPr>
            <a:r>
              <a:rPr lang="en"/>
              <a:t>Receive final signature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That Went Well</a:t>
            </a:r>
            <a:endParaRPr/>
          </a:p>
        </p:txBody>
      </p:sp>
      <p:sp>
        <p:nvSpPr>
          <p:cNvPr id="96" name="Google Shape;96;p19"/>
          <p:cNvSpPr txBox="1"/>
          <p:nvPr>
            <p:ph idx="1" type="body"/>
          </p:nvPr>
        </p:nvSpPr>
        <p:spPr>
          <a:xfrm>
            <a:off x="311700" y="1152475"/>
            <a:ext cx="8682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Communication with the client has been going well. They typically respond same day which makes it extremely useful if we have any questions about the requirements or how some technology works.</a:t>
            </a:r>
            <a:endParaRPr/>
          </a:p>
          <a:p>
            <a:pPr indent="0" lvl="0" marL="0" rtl="0" algn="l">
              <a:spcBef>
                <a:spcPts val="1600"/>
              </a:spcBef>
              <a:spcAft>
                <a:spcPts val="0"/>
              </a:spcAft>
              <a:buNone/>
            </a:pPr>
            <a:r>
              <a:rPr lang="en"/>
              <a:t>Client was helpful with coming up with ideas and helping us out when we needed it.</a:t>
            </a:r>
            <a:endParaRPr/>
          </a:p>
          <a:p>
            <a:pPr indent="0" lvl="0" marL="0" rtl="0" algn="l">
              <a:spcBef>
                <a:spcPts val="1600"/>
              </a:spcBef>
              <a:spcAft>
                <a:spcPts val="0"/>
              </a:spcAft>
              <a:buNone/>
            </a:pPr>
            <a:r>
              <a:rPr lang="en"/>
              <a:t>Learning new </a:t>
            </a:r>
            <a:r>
              <a:rPr lang="en"/>
              <a:t>languages</a:t>
            </a:r>
            <a:r>
              <a:rPr lang="en"/>
              <a:t> and technologies went </a:t>
            </a:r>
            <a:r>
              <a:rPr lang="en"/>
              <a:t>surprisingly</a:t>
            </a:r>
            <a:r>
              <a:rPr lang="en"/>
              <a:t> well.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That Didn’t Go Well</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our members dropped the group so we had to pick up more work.</a:t>
            </a:r>
            <a:endParaRPr/>
          </a:p>
          <a:p>
            <a:pPr indent="0" lvl="0" marL="0" rtl="0" algn="l">
              <a:spcBef>
                <a:spcPts val="1600"/>
              </a:spcBef>
              <a:spcAft>
                <a:spcPts val="0"/>
              </a:spcAft>
              <a:buNone/>
            </a:pPr>
            <a:r>
              <a:rPr lang="en"/>
              <a:t>The end of the semester came a lot faster than we had anticipated.</a:t>
            </a:r>
            <a:endParaRPr/>
          </a:p>
          <a:p>
            <a:pPr indent="0" lvl="0" marL="0" rtl="0" algn="l">
              <a:spcBef>
                <a:spcPts val="1600"/>
              </a:spcBef>
              <a:spcAft>
                <a:spcPts val="1600"/>
              </a:spcAft>
              <a:buNone/>
            </a:pPr>
            <a:r>
              <a:rPr lang="en"/>
              <a:t>One of our clients tried to add requirements near the end of the term.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typically take longer than expected</a:t>
            </a:r>
            <a:endParaRPr/>
          </a:p>
          <a:p>
            <a:pPr indent="0" lvl="0" marL="0" rtl="0" algn="l">
              <a:spcBef>
                <a:spcPts val="1600"/>
              </a:spcBef>
              <a:spcAft>
                <a:spcPts val="0"/>
              </a:spcAft>
              <a:buNone/>
            </a:pPr>
            <a:r>
              <a:rPr lang="en"/>
              <a:t>If you’re uncertain about something, ask sooner rather than later</a:t>
            </a:r>
            <a:endParaRPr/>
          </a:p>
          <a:p>
            <a:pPr indent="0" lvl="0" marL="0" rtl="0" algn="l">
              <a:spcBef>
                <a:spcPts val="1600"/>
              </a:spcBef>
              <a:spcAft>
                <a:spcPts val="0"/>
              </a:spcAft>
              <a:buNone/>
            </a:pPr>
            <a:r>
              <a:rPr lang="en"/>
              <a:t>Things typically don’t go as planned the first time around</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