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18ae8224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8ae8224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18ae822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18ae822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18ae822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18ae822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18ae822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8ae822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18ae822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8ae822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18ae822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18ae822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18ae8224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18ae8224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18ae8224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8ae8224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SNINst_e_9pGzJzToYn2wps0-MeNuBCH/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xCGDpqPVDWffb70ShIkeYhoP74CSP8nL/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zrbdAIXRnAqCzdyoZ2nLjFwlR3hfID4q/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vuzqKcsP8crnJlSE7QfOoCW_URgjuFd_/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drive.google.com/file/d/1muFdYCtpLqxxWw8FNOdWbwuR9hWe9NQB/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drive.google.com/file/d/1De3ivl59JWBNzkHptqqzWWcmeut-yNfH/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drive.google.com/file/d/160ADe5JCu8IkNwl0PUw4pva6Tuz-qjoz/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qI7tLYkXvNLMEVZv9iWXVAiEO5B2-unU/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drive.google.com/file/d/1ByP_cGIAKVzLnEn4R8l2_EDj9oAsyr6t/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 Plan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1: Gamification of Data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By: Zaid Alsafi, Alex Navarre, Cameron Kozan</a:t>
            </a:r>
            <a:endParaRPr/>
          </a:p>
        </p:txBody>
      </p:sp>
      <p:pic>
        <p:nvPicPr>
          <p:cNvPr id="56" name="Google Shape;56;p13" title="slide1.mp3">
            <a:hlinkClick r:id="rId3"/>
          </p:cNvPr>
          <p:cNvPicPr preferRelativeResize="0"/>
          <p:nvPr/>
        </p:nvPicPr>
        <p:blipFill>
          <a:blip r:embed="rId4">
            <a:alphaModFix/>
          </a:blip>
          <a:stretch>
            <a:fillRect/>
          </a:stretch>
        </p:blipFill>
        <p:spPr>
          <a:xfrm>
            <a:off x="152400" y="3779125"/>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Scope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The goal of this project is to develop a gamified web application. The gamified web application will allow for the workers to be more motivated along with increasing productivity. The end goal of this project is for a user to go into the web application see how they rank among their peers, look at achievements, along with how all their teams are doing as well.</a:t>
            </a:r>
            <a:endParaRPr>
              <a:solidFill>
                <a:srgbClr val="B7B7B7"/>
              </a:solidFill>
            </a:endParaRPr>
          </a:p>
        </p:txBody>
      </p:sp>
      <p:pic>
        <p:nvPicPr>
          <p:cNvPr id="63" name="Google Shape;63;p14" title="Slide 2.mp3">
            <a:hlinkClick r:id="rId3"/>
          </p:cNvPr>
          <p:cNvPicPr preferRelativeResize="0"/>
          <p:nvPr/>
        </p:nvPicPr>
        <p:blipFill>
          <a:blip r:embed="rId4">
            <a:alphaModFix/>
          </a:blip>
          <a:stretch>
            <a:fillRect/>
          </a:stretch>
        </p:blipFill>
        <p:spPr>
          <a:xfrm>
            <a:off x="41875" y="1208750"/>
            <a:ext cx="269825"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Pages To Be Tested</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a:t>
            </a:r>
            <a:endParaRPr/>
          </a:p>
          <a:p>
            <a:pPr indent="-342900" lvl="0" marL="457200" rtl="0" algn="l">
              <a:spcBef>
                <a:spcPts val="0"/>
              </a:spcBef>
              <a:spcAft>
                <a:spcPts val="0"/>
              </a:spcAft>
              <a:buSzPts val="1800"/>
              <a:buChar char="●"/>
            </a:pPr>
            <a:r>
              <a:rPr lang="en"/>
              <a:t>Dashboard: Admin &amp; Employee</a:t>
            </a:r>
            <a:endParaRPr/>
          </a:p>
          <a:p>
            <a:pPr indent="-342900" lvl="0" marL="457200" rtl="0" algn="l">
              <a:spcBef>
                <a:spcPts val="0"/>
              </a:spcBef>
              <a:spcAft>
                <a:spcPts val="0"/>
              </a:spcAft>
              <a:buSzPts val="1800"/>
              <a:buChar char="●"/>
            </a:pPr>
            <a:r>
              <a:rPr lang="en"/>
              <a:t>View Profile</a:t>
            </a:r>
            <a:endParaRPr/>
          </a:p>
          <a:p>
            <a:pPr indent="-342900" lvl="0" marL="457200" rtl="0" algn="l">
              <a:spcBef>
                <a:spcPts val="0"/>
              </a:spcBef>
              <a:spcAft>
                <a:spcPts val="0"/>
              </a:spcAft>
              <a:buSzPts val="1800"/>
              <a:buChar char="●"/>
            </a:pPr>
            <a:r>
              <a:rPr lang="en"/>
              <a:t>Manage Team</a:t>
            </a:r>
            <a:endParaRPr/>
          </a:p>
          <a:p>
            <a:pPr indent="-342900" lvl="0" marL="457200" rtl="0" algn="l">
              <a:spcBef>
                <a:spcPts val="0"/>
              </a:spcBef>
              <a:spcAft>
                <a:spcPts val="0"/>
              </a:spcAft>
              <a:buSzPts val="1800"/>
              <a:buChar char="●"/>
            </a:pPr>
            <a:r>
              <a:rPr lang="en"/>
              <a:t>Team Detail</a:t>
            </a:r>
            <a:endParaRPr/>
          </a:p>
          <a:p>
            <a:pPr indent="-342900" lvl="0" marL="457200" rtl="0" algn="l">
              <a:spcBef>
                <a:spcPts val="0"/>
              </a:spcBef>
              <a:spcAft>
                <a:spcPts val="0"/>
              </a:spcAft>
              <a:buSzPts val="1800"/>
              <a:buChar char="●"/>
            </a:pPr>
            <a:r>
              <a:rPr lang="en"/>
              <a:t>Manage Employee</a:t>
            </a:r>
            <a:endParaRPr/>
          </a:p>
          <a:p>
            <a:pPr indent="-342900" lvl="0" marL="457200" rtl="0" algn="l">
              <a:spcBef>
                <a:spcPts val="0"/>
              </a:spcBef>
              <a:spcAft>
                <a:spcPts val="0"/>
              </a:spcAft>
              <a:buSzPts val="1800"/>
              <a:buChar char="●"/>
            </a:pPr>
            <a:r>
              <a:rPr lang="en"/>
              <a:t>Employee Detail</a:t>
            </a:r>
            <a:endParaRPr/>
          </a:p>
          <a:p>
            <a:pPr indent="-342900" lvl="0" marL="457200" rtl="0" algn="l">
              <a:spcBef>
                <a:spcPts val="0"/>
              </a:spcBef>
              <a:spcAft>
                <a:spcPts val="0"/>
              </a:spcAft>
              <a:buSzPts val="1800"/>
              <a:buChar char="●"/>
            </a:pPr>
            <a:r>
              <a:rPr lang="en"/>
              <a:t>Manage Assets</a:t>
            </a:r>
            <a:endParaRPr/>
          </a:p>
          <a:p>
            <a:pPr indent="-342900" lvl="0" marL="457200" rtl="0" algn="l">
              <a:spcBef>
                <a:spcPts val="0"/>
              </a:spcBef>
              <a:spcAft>
                <a:spcPts val="0"/>
              </a:spcAft>
              <a:buSzPts val="1800"/>
              <a:buChar char="●"/>
            </a:pPr>
            <a:r>
              <a:rPr lang="en"/>
              <a:t>Edit Assets</a:t>
            </a:r>
            <a:endParaRPr/>
          </a:p>
        </p:txBody>
      </p:sp>
      <p:pic>
        <p:nvPicPr>
          <p:cNvPr id="70" name="Google Shape;70;p15" title="Slide 3.mp3">
            <a:hlinkClick r:id="rId3"/>
          </p:cNvPr>
          <p:cNvPicPr preferRelativeResize="0"/>
          <p:nvPr/>
        </p:nvPicPr>
        <p:blipFill>
          <a:blip r:embed="rId4">
            <a:alphaModFix/>
          </a:blip>
          <a:stretch>
            <a:fillRect/>
          </a:stretch>
        </p:blipFill>
        <p:spPr>
          <a:xfrm>
            <a:off x="103225" y="1249675"/>
            <a:ext cx="269825"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Strategies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Unit Testing</a:t>
            </a:r>
            <a:endParaRPr/>
          </a:p>
          <a:p>
            <a:pPr indent="-342900" lvl="0" marL="457200" rtl="0" algn="l">
              <a:spcBef>
                <a:spcPts val="0"/>
              </a:spcBef>
              <a:spcAft>
                <a:spcPts val="0"/>
              </a:spcAft>
              <a:buSzPts val="1800"/>
              <a:buChar char="●"/>
            </a:pPr>
            <a:r>
              <a:rPr lang="en"/>
              <a:t>Integration Testing</a:t>
            </a:r>
            <a:endParaRPr/>
          </a:p>
          <a:p>
            <a:pPr indent="-342900" lvl="0" marL="457200" rtl="0" algn="l">
              <a:spcBef>
                <a:spcPts val="0"/>
              </a:spcBef>
              <a:spcAft>
                <a:spcPts val="0"/>
              </a:spcAft>
              <a:buSzPts val="1800"/>
              <a:buChar char="●"/>
            </a:pPr>
            <a:r>
              <a:rPr lang="en"/>
              <a:t>Validation Testing</a:t>
            </a:r>
            <a:endParaRPr/>
          </a:p>
          <a:p>
            <a:pPr indent="-342900" lvl="0" marL="457200" rtl="0" algn="l">
              <a:spcBef>
                <a:spcPts val="0"/>
              </a:spcBef>
              <a:spcAft>
                <a:spcPts val="0"/>
              </a:spcAft>
              <a:buSzPts val="1800"/>
              <a:buChar char="●"/>
            </a:pPr>
            <a:r>
              <a:rPr lang="en"/>
              <a:t>High-Order Testing</a:t>
            </a:r>
            <a:endParaRPr/>
          </a:p>
        </p:txBody>
      </p:sp>
      <p:pic>
        <p:nvPicPr>
          <p:cNvPr id="77" name="Google Shape;77;p16" title="slide4.mp3">
            <a:hlinkClick r:id="rId3"/>
          </p:cNvPr>
          <p:cNvPicPr preferRelativeResize="0"/>
          <p:nvPr/>
        </p:nvPicPr>
        <p:blipFill>
          <a:blip r:embed="rId4">
            <a:alphaModFix/>
          </a:blip>
          <a:stretch>
            <a:fillRect/>
          </a:stretch>
        </p:blipFill>
        <p:spPr>
          <a:xfrm>
            <a:off x="87900" y="122922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961081" y="2697528"/>
            <a:ext cx="4829100" cy="2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Testing</a:t>
            </a:r>
            <a:endParaRPr/>
          </a:p>
        </p:txBody>
      </p:sp>
      <p:sp>
        <p:nvSpPr>
          <p:cNvPr id="83" name="Google Shape;83;p17"/>
          <p:cNvSpPr txBox="1"/>
          <p:nvPr>
            <p:ph idx="1" type="body"/>
          </p:nvPr>
        </p:nvSpPr>
        <p:spPr>
          <a:xfrm>
            <a:off x="311700" y="833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team will be unit testing each component individually. We will be using both black and white box testing methodology. Each component will be tested by grabbing data from the database and we will be checking the output. We will be doing this to find any bugs that the unit of code will have.</a:t>
            </a:r>
            <a:endParaRPr/>
          </a:p>
        </p:txBody>
      </p:sp>
      <p:pic>
        <p:nvPicPr>
          <p:cNvPr id="84" name="Google Shape;84;p17"/>
          <p:cNvPicPr preferRelativeResize="0"/>
          <p:nvPr/>
        </p:nvPicPr>
        <p:blipFill>
          <a:blip r:embed="rId3">
            <a:alphaModFix/>
          </a:blip>
          <a:stretch>
            <a:fillRect/>
          </a:stretch>
        </p:blipFill>
        <p:spPr>
          <a:xfrm>
            <a:off x="1833463" y="2294250"/>
            <a:ext cx="5477076" cy="2653200"/>
          </a:xfrm>
          <a:prstGeom prst="rect">
            <a:avLst/>
          </a:prstGeom>
          <a:noFill/>
          <a:ln>
            <a:noFill/>
          </a:ln>
        </p:spPr>
      </p:pic>
      <p:sp>
        <p:nvSpPr>
          <p:cNvPr id="85" name="Google Shape;85;p17"/>
          <p:cNvSpPr txBox="1"/>
          <p:nvPr/>
        </p:nvSpPr>
        <p:spPr>
          <a:xfrm>
            <a:off x="319100" y="273825"/>
            <a:ext cx="78147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Unit </a:t>
            </a:r>
            <a:r>
              <a:rPr lang="en" sz="2800">
                <a:solidFill>
                  <a:schemeClr val="dk1"/>
                </a:solidFill>
              </a:rPr>
              <a:t>Testing</a:t>
            </a:r>
            <a:endParaRPr sz="2800">
              <a:solidFill>
                <a:schemeClr val="dk1"/>
              </a:solidFill>
            </a:endParaRPr>
          </a:p>
        </p:txBody>
      </p:sp>
      <p:pic>
        <p:nvPicPr>
          <p:cNvPr id="86" name="Google Shape;86;p17" title="Slide5.mp3">
            <a:hlinkClick r:id="rId4"/>
          </p:cNvPr>
          <p:cNvPicPr preferRelativeResize="0"/>
          <p:nvPr/>
        </p:nvPicPr>
        <p:blipFill>
          <a:blip r:embed="rId5">
            <a:alphaModFix/>
          </a:blip>
          <a:stretch>
            <a:fillRect/>
          </a:stretch>
        </p:blipFill>
        <p:spPr>
          <a:xfrm>
            <a:off x="35900" y="935475"/>
            <a:ext cx="283200" cy="28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a:t>
            </a:r>
            <a:r>
              <a:rPr lang="en"/>
              <a:t>e</a:t>
            </a:r>
            <a:r>
              <a:rPr lang="en"/>
              <a:t>gration Testing</a:t>
            </a:r>
            <a:endParaRPr/>
          </a:p>
        </p:txBody>
      </p:sp>
      <p:sp>
        <p:nvSpPr>
          <p:cNvPr id="92" name="Google Shape;92;p18"/>
          <p:cNvSpPr txBox="1"/>
          <p:nvPr>
            <p:ph idx="1" type="body"/>
          </p:nvPr>
        </p:nvSpPr>
        <p:spPr>
          <a:xfrm>
            <a:off x="311600" y="1017725"/>
            <a:ext cx="4879800" cy="392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Each member will be performing testing the individual component before the unit is integrated. When all team members agree that an individual component can be integrated that code will be sent to the main branch on github. When the integration is completed two members will go through a checklist and see if anything unexpectedly changed it will be logged and what severity the bug will be. If the severity is extremely high both members will try to find the issue and fix the problem before integrating any unit.</a:t>
            </a:r>
            <a:endParaRPr/>
          </a:p>
        </p:txBody>
      </p:sp>
      <p:pic>
        <p:nvPicPr>
          <p:cNvPr id="93" name="Google Shape;93;p18"/>
          <p:cNvPicPr preferRelativeResize="0"/>
          <p:nvPr/>
        </p:nvPicPr>
        <p:blipFill>
          <a:blip r:embed="rId3">
            <a:alphaModFix/>
          </a:blip>
          <a:stretch>
            <a:fillRect/>
          </a:stretch>
        </p:blipFill>
        <p:spPr>
          <a:xfrm>
            <a:off x="5191400" y="1017725"/>
            <a:ext cx="3952600" cy="4081375"/>
          </a:xfrm>
          <a:prstGeom prst="rect">
            <a:avLst/>
          </a:prstGeom>
          <a:noFill/>
          <a:ln>
            <a:noFill/>
          </a:ln>
        </p:spPr>
      </p:pic>
      <p:pic>
        <p:nvPicPr>
          <p:cNvPr id="94" name="Google Shape;94;p18" title="slide_6.mp3">
            <a:hlinkClick r:id="rId4"/>
          </p:cNvPr>
          <p:cNvPicPr preferRelativeResize="0"/>
          <p:nvPr/>
        </p:nvPicPr>
        <p:blipFill>
          <a:blip r:embed="rId5">
            <a:alphaModFix/>
          </a:blip>
          <a:stretch>
            <a:fillRect/>
          </a:stretch>
        </p:blipFill>
        <p:spPr>
          <a:xfrm>
            <a:off x="72875" y="1129950"/>
            <a:ext cx="238825" cy="23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a:t>
            </a:r>
            <a:r>
              <a:rPr lang="en"/>
              <a:t> Testing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validation testing, we will be testing with the client on live servers to ensure the website matches the clients requirements.  We will go through every feature with them to make sure it meets their expectations. Black box testing will be used for our validation testing with our customers.</a:t>
            </a:r>
            <a:endParaRPr/>
          </a:p>
          <a:p>
            <a:pPr indent="0" lvl="0" marL="0" rtl="0" algn="l">
              <a:spcBef>
                <a:spcPts val="1600"/>
              </a:spcBef>
              <a:spcAft>
                <a:spcPts val="0"/>
              </a:spcAft>
              <a:buNone/>
            </a:pPr>
            <a:r>
              <a:rPr lang="en"/>
              <a:t>The database is hosted on AWS RDS and the front and backend programs are hosted on AWS EC2 instances.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1693124" y="3484475"/>
            <a:ext cx="5663175" cy="1503625"/>
          </a:xfrm>
          <a:prstGeom prst="rect">
            <a:avLst/>
          </a:prstGeom>
          <a:noFill/>
          <a:ln>
            <a:noFill/>
          </a:ln>
        </p:spPr>
      </p:pic>
      <p:pic>
        <p:nvPicPr>
          <p:cNvPr id="102" name="Google Shape;102;p19" title="validation.mp3">
            <a:hlinkClick r:id="rId4"/>
          </p:cNvPr>
          <p:cNvPicPr preferRelativeResize="0"/>
          <p:nvPr/>
        </p:nvPicPr>
        <p:blipFill>
          <a:blip r:embed="rId5">
            <a:alphaModFix/>
          </a:blip>
          <a:stretch>
            <a:fillRect/>
          </a:stretch>
        </p:blipFill>
        <p:spPr>
          <a:xfrm>
            <a:off x="78674" y="1250025"/>
            <a:ext cx="269825" cy="26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High-Order </a:t>
            </a:r>
            <a:r>
              <a:rPr lang="en"/>
              <a:t>Testing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7B7B7"/>
                </a:solidFill>
              </a:rPr>
              <a:t>For high-order testing we will be using different test methods to test the various conditions:</a:t>
            </a:r>
            <a:endParaRPr sz="1200">
              <a:solidFill>
                <a:srgbClr val="B7B7B7"/>
              </a:solidFill>
            </a:endParaRPr>
          </a:p>
          <a:p>
            <a:pPr indent="-304800" lvl="0" marL="1371600" rtl="0" algn="l">
              <a:spcBef>
                <a:spcPts val="1000"/>
              </a:spcBef>
              <a:spcAft>
                <a:spcPts val="0"/>
              </a:spcAft>
              <a:buClr>
                <a:srgbClr val="B7B7B7"/>
              </a:buClr>
              <a:buSzPts val="1200"/>
              <a:buChar char="●"/>
            </a:pPr>
            <a:r>
              <a:rPr lang="en" sz="1200">
                <a:solidFill>
                  <a:srgbClr val="B7B7B7"/>
                </a:solidFill>
              </a:rPr>
              <a:t>Stress Testing</a:t>
            </a:r>
            <a:endParaRPr sz="1200">
              <a:solidFill>
                <a:srgbClr val="B7B7B7"/>
              </a:solidFill>
            </a:endParaRPr>
          </a:p>
          <a:p>
            <a:pPr indent="-304800" lvl="1" marL="1828800" rtl="0" algn="l">
              <a:spcBef>
                <a:spcPts val="0"/>
              </a:spcBef>
              <a:spcAft>
                <a:spcPts val="0"/>
              </a:spcAft>
              <a:buClr>
                <a:srgbClr val="B7B7B7"/>
              </a:buClr>
              <a:buSzPts val="1200"/>
              <a:buChar char="○"/>
            </a:pPr>
            <a:r>
              <a:rPr lang="en" sz="1200">
                <a:solidFill>
                  <a:srgbClr val="B7B7B7"/>
                </a:solidFill>
              </a:rPr>
              <a:t>We will be testing at various frequencies with randomly generated data inputs, in large sums, to validate the braking point of each individual interface.</a:t>
            </a:r>
            <a:endParaRPr sz="1200">
              <a:solidFill>
                <a:srgbClr val="B7B7B7"/>
              </a:solidFill>
            </a:endParaRPr>
          </a:p>
          <a:p>
            <a:pPr indent="-304800" lvl="0" marL="1371600" rtl="0" algn="l">
              <a:spcBef>
                <a:spcPts val="1000"/>
              </a:spcBef>
              <a:spcAft>
                <a:spcPts val="0"/>
              </a:spcAft>
              <a:buClr>
                <a:srgbClr val="B7B7B7"/>
              </a:buClr>
              <a:buSzPts val="1200"/>
              <a:buChar char="●"/>
            </a:pPr>
            <a:r>
              <a:rPr lang="en" sz="1200">
                <a:solidFill>
                  <a:srgbClr val="B7B7B7"/>
                </a:solidFill>
              </a:rPr>
              <a:t>Performance Testing</a:t>
            </a:r>
            <a:endParaRPr sz="1200">
              <a:solidFill>
                <a:srgbClr val="B7B7B7"/>
              </a:solidFill>
            </a:endParaRPr>
          </a:p>
          <a:p>
            <a:pPr indent="-304800" lvl="1" marL="1828800" rtl="0" algn="l">
              <a:spcBef>
                <a:spcPts val="0"/>
              </a:spcBef>
              <a:spcAft>
                <a:spcPts val="0"/>
              </a:spcAft>
              <a:buClr>
                <a:srgbClr val="B7B7B7"/>
              </a:buClr>
              <a:buSzPts val="1200"/>
              <a:buChar char="○"/>
            </a:pPr>
            <a:r>
              <a:rPr lang="en" sz="1200">
                <a:solidFill>
                  <a:srgbClr val="B7B7B7"/>
                </a:solidFill>
              </a:rPr>
              <a:t>We will be testing the range of performance to gauge the softwares compatibility and functionality.  We will be mainly testing the Manage Asset page to judge the loading time of all the assets from the database.  This will let us confirm that the minimum loading times are within the customer specifications.</a:t>
            </a:r>
            <a:endParaRPr sz="1200">
              <a:solidFill>
                <a:srgbClr val="B7B7B7"/>
              </a:solidFill>
            </a:endParaRPr>
          </a:p>
          <a:p>
            <a:pPr indent="-304800" lvl="0" marL="1371600" rtl="0" algn="l">
              <a:spcBef>
                <a:spcPts val="1000"/>
              </a:spcBef>
              <a:spcAft>
                <a:spcPts val="0"/>
              </a:spcAft>
              <a:buClr>
                <a:srgbClr val="B7B7B7"/>
              </a:buClr>
              <a:buSzPts val="1200"/>
              <a:buChar char="●"/>
            </a:pPr>
            <a:r>
              <a:rPr lang="en" sz="1200">
                <a:solidFill>
                  <a:srgbClr val="B7B7B7"/>
                </a:solidFill>
              </a:rPr>
              <a:t>Security Testing</a:t>
            </a:r>
            <a:endParaRPr sz="1200">
              <a:solidFill>
                <a:srgbClr val="B7B7B7"/>
              </a:solidFill>
            </a:endParaRPr>
          </a:p>
          <a:p>
            <a:pPr indent="-304800" lvl="1" marL="1828800" rtl="0" algn="l">
              <a:spcBef>
                <a:spcPts val="0"/>
              </a:spcBef>
              <a:spcAft>
                <a:spcPts val="1000"/>
              </a:spcAft>
              <a:buClr>
                <a:srgbClr val="B7B7B7"/>
              </a:buClr>
              <a:buSzPts val="1200"/>
              <a:buChar char="○"/>
            </a:pPr>
            <a:r>
              <a:rPr lang="en" sz="1200">
                <a:solidFill>
                  <a:srgbClr val="B7B7B7"/>
                </a:solidFill>
              </a:rPr>
              <a:t>We will be using SQL injection testing and password salting to judge the level of security being provided.</a:t>
            </a:r>
            <a:endParaRPr sz="1200">
              <a:solidFill>
                <a:srgbClr val="B7B7B7"/>
              </a:solidFill>
            </a:endParaRPr>
          </a:p>
        </p:txBody>
      </p:sp>
      <p:pic>
        <p:nvPicPr>
          <p:cNvPr id="109" name="Google Shape;109;p20" title="highorder.mp3">
            <a:hlinkClick r:id="rId3"/>
          </p:cNvPr>
          <p:cNvPicPr preferRelativeResize="0"/>
          <p:nvPr/>
        </p:nvPicPr>
        <p:blipFill>
          <a:blip r:embed="rId4">
            <a:alphaModFix/>
          </a:blip>
          <a:stretch>
            <a:fillRect/>
          </a:stretch>
        </p:blipFill>
        <p:spPr>
          <a:xfrm>
            <a:off x="41875" y="1220775"/>
            <a:ext cx="269825" cy="26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115" name="Google Shape;115;p21"/>
          <p:cNvSpPr txBox="1"/>
          <p:nvPr>
            <p:ph idx="1" type="body"/>
          </p:nvPr>
        </p:nvSpPr>
        <p:spPr>
          <a:xfrm>
            <a:off x="311700" y="1152475"/>
            <a:ext cx="4898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just a few of our many test cases for this project.</a:t>
            </a:r>
            <a:endParaRPr/>
          </a:p>
          <a:p>
            <a:pPr indent="0" lvl="0" marL="0" rtl="0" algn="l">
              <a:spcBef>
                <a:spcPts val="1600"/>
              </a:spcBef>
              <a:spcAft>
                <a:spcPts val="1600"/>
              </a:spcAft>
              <a:buNone/>
            </a:pPr>
            <a:r>
              <a:rPr lang="en"/>
              <a:t>When Actual Output = N/A means that it hasn’t been implemented or hasn’t been tested yet.</a:t>
            </a:r>
            <a:endParaRPr/>
          </a:p>
        </p:txBody>
      </p:sp>
      <p:pic>
        <p:nvPicPr>
          <p:cNvPr id="116" name="Google Shape;116;p21"/>
          <p:cNvPicPr preferRelativeResize="0"/>
          <p:nvPr/>
        </p:nvPicPr>
        <p:blipFill>
          <a:blip r:embed="rId3">
            <a:alphaModFix/>
          </a:blip>
          <a:stretch>
            <a:fillRect/>
          </a:stretch>
        </p:blipFill>
        <p:spPr>
          <a:xfrm>
            <a:off x="5314200" y="660775"/>
            <a:ext cx="3574076" cy="4201650"/>
          </a:xfrm>
          <a:prstGeom prst="rect">
            <a:avLst/>
          </a:prstGeom>
          <a:noFill/>
          <a:ln>
            <a:noFill/>
          </a:ln>
        </p:spPr>
      </p:pic>
      <p:pic>
        <p:nvPicPr>
          <p:cNvPr id="117" name="Google Shape;117;p21" title="testcases.mp3">
            <a:hlinkClick r:id="rId4"/>
          </p:cNvPr>
          <p:cNvPicPr preferRelativeResize="0"/>
          <p:nvPr/>
        </p:nvPicPr>
        <p:blipFill>
          <a:blip r:embed="rId5">
            <a:alphaModFix/>
          </a:blip>
          <a:stretch>
            <a:fillRect/>
          </a:stretch>
        </p:blipFill>
        <p:spPr>
          <a:xfrm>
            <a:off x="41875" y="1250025"/>
            <a:ext cx="269825" cy="2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