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458CC7-C33F-449D-A3F7-3CED67B61902}">
  <a:tblStyle styleId="{B6458CC7-C33F-449D-A3F7-3CED67B6190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ProximaNova-bold.fntdata"/><Relationship Id="rId10" Type="http://schemas.openxmlformats.org/officeDocument/2006/relationships/slide" Target="slides/slide4.xml"/><Relationship Id="rId21" Type="http://schemas.openxmlformats.org/officeDocument/2006/relationships/font" Target="fonts/ProximaNova-regular.fntdata"/><Relationship Id="rId13" Type="http://schemas.openxmlformats.org/officeDocument/2006/relationships/slide" Target="slides/slide7.xml"/><Relationship Id="rId24" Type="http://schemas.openxmlformats.org/officeDocument/2006/relationships/font" Target="fonts/ProximaNova-boldItalic.fntdata"/><Relationship Id="rId12" Type="http://schemas.openxmlformats.org/officeDocument/2006/relationships/slide" Target="slides/slide6.xml"/><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ad171aa3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ad171aa3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ad171aa3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ad171aa3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ad88733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ad88733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ad171aa3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ad171aa3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ad171aa3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ad171aa3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ad171aa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ad171aa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ad171aa3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ad171aa3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ad171aa3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ad171aa3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ad171aa3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ad171aa3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ad171aa3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ad171aa3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ad171aa3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ad171aa3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ad171aa3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ad171aa3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ad171aa3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ad171aa3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Gameification of Data Presentation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u="sng">
                <a:solidFill>
                  <a:srgbClr val="CACACA"/>
                </a:solidFill>
              </a:rPr>
              <a:t>By: Team 1</a:t>
            </a:r>
            <a:endParaRPr sz="2100" u="sng">
              <a:solidFill>
                <a:srgbClr val="CACACA"/>
              </a:solidFill>
            </a:endParaRPr>
          </a:p>
          <a:p>
            <a:pPr indent="0" lvl="0" marL="0" rtl="0" algn="ctr">
              <a:spcBef>
                <a:spcPts val="0"/>
              </a:spcBef>
              <a:spcAft>
                <a:spcPts val="0"/>
              </a:spcAft>
              <a:buNone/>
            </a:pPr>
            <a:r>
              <a:rPr lang="en" sz="2100">
                <a:solidFill>
                  <a:srgbClr val="CACACA"/>
                </a:solidFill>
              </a:rPr>
              <a:t>Ryan Ross</a:t>
            </a:r>
            <a:endParaRPr sz="2100">
              <a:solidFill>
                <a:srgbClr val="CACACA"/>
              </a:solidFill>
            </a:endParaRPr>
          </a:p>
          <a:p>
            <a:pPr indent="0" lvl="0" marL="0" rtl="0" algn="ctr">
              <a:spcBef>
                <a:spcPts val="0"/>
              </a:spcBef>
              <a:spcAft>
                <a:spcPts val="0"/>
              </a:spcAft>
              <a:buNone/>
            </a:pPr>
            <a:r>
              <a:rPr lang="en" sz="2100">
                <a:solidFill>
                  <a:srgbClr val="CACACA"/>
                </a:solidFill>
              </a:rPr>
              <a:t>Cam Kozan</a:t>
            </a:r>
            <a:endParaRPr sz="2100">
              <a:solidFill>
                <a:srgbClr val="CACACA"/>
              </a:solidFill>
            </a:endParaRPr>
          </a:p>
          <a:p>
            <a:pPr indent="0" lvl="0" marL="0" rtl="0" algn="ctr">
              <a:spcBef>
                <a:spcPts val="0"/>
              </a:spcBef>
              <a:spcAft>
                <a:spcPts val="0"/>
              </a:spcAft>
              <a:buNone/>
            </a:pPr>
            <a:r>
              <a:rPr lang="en" sz="2100">
                <a:solidFill>
                  <a:srgbClr val="CACACA"/>
                </a:solidFill>
              </a:rPr>
              <a:t>Zaid Alsafi</a:t>
            </a:r>
            <a:endParaRPr sz="2100">
              <a:solidFill>
                <a:srgbClr val="CACACA"/>
              </a:solidFill>
            </a:endParaRPr>
          </a:p>
          <a:p>
            <a:pPr indent="0" lvl="0" marL="0" rtl="0" algn="ctr">
              <a:spcBef>
                <a:spcPts val="0"/>
              </a:spcBef>
              <a:spcAft>
                <a:spcPts val="0"/>
              </a:spcAft>
              <a:buNone/>
            </a:pPr>
            <a:r>
              <a:rPr lang="en" sz="2100">
                <a:solidFill>
                  <a:srgbClr val="CACACA"/>
                </a:solidFill>
              </a:rPr>
              <a:t>Alex Navarre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Organizational Structure</a:t>
            </a:r>
            <a:endParaRPr/>
          </a:p>
        </p:txBody>
      </p:sp>
      <p:pic>
        <p:nvPicPr>
          <p:cNvPr id="128" name="Google Shape;128;p22"/>
          <p:cNvPicPr preferRelativeResize="0"/>
          <p:nvPr/>
        </p:nvPicPr>
        <p:blipFill>
          <a:blip r:embed="rId3">
            <a:alphaModFix/>
          </a:blip>
          <a:stretch>
            <a:fillRect/>
          </a:stretch>
        </p:blipFill>
        <p:spPr>
          <a:xfrm>
            <a:off x="2598863" y="1152463"/>
            <a:ext cx="3724275" cy="353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Schedule</a:t>
            </a:r>
            <a:endParaRPr/>
          </a:p>
        </p:txBody>
      </p:sp>
      <p:pic>
        <p:nvPicPr>
          <p:cNvPr id="134" name="Google Shape;134;p23"/>
          <p:cNvPicPr preferRelativeResize="0"/>
          <p:nvPr/>
        </p:nvPicPr>
        <p:blipFill>
          <a:blip r:embed="rId3">
            <a:alphaModFix/>
          </a:blip>
          <a:stretch>
            <a:fillRect/>
          </a:stretch>
        </p:blipFill>
        <p:spPr>
          <a:xfrm>
            <a:off x="226400" y="1152475"/>
            <a:ext cx="8520600" cy="34956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Schedule</a:t>
            </a:r>
            <a:endParaRPr/>
          </a:p>
          <a:p>
            <a:pPr indent="0" lvl="0" marL="0" rtl="0" algn="l">
              <a:spcBef>
                <a:spcPts val="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267300" y="1017725"/>
            <a:ext cx="8520600" cy="355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 </a:t>
            </a:r>
            <a:r>
              <a:rPr lang="en"/>
              <a:t>Responsibilities</a:t>
            </a:r>
            <a:r>
              <a:rPr lang="en"/>
              <a:t> </a:t>
            </a:r>
            <a:endParaRPr/>
          </a:p>
        </p:txBody>
      </p:sp>
      <p:sp>
        <p:nvSpPr>
          <p:cNvPr id="146" name="Google Shape;146;p25"/>
          <p:cNvSpPr txBox="1"/>
          <p:nvPr>
            <p:ph idx="1" type="body"/>
          </p:nvPr>
        </p:nvSpPr>
        <p:spPr>
          <a:xfrm>
            <a:off x="311700" y="1152475"/>
            <a:ext cx="8520600" cy="38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 is structured to involve each member during initial drafting periods, and then responsibilities are assigned as a concrete plan gets set. Members are assigned very similar jobs during the early weeks of the process to collect opinions and ideas, with the intention of obtaining input from all team members.</a:t>
            </a:r>
            <a:endParaRPr/>
          </a:p>
          <a:p>
            <a:pPr indent="0" lvl="0" marL="0" rtl="0" algn="l">
              <a:spcBef>
                <a:spcPts val="1600"/>
              </a:spcBef>
              <a:spcAft>
                <a:spcPts val="0"/>
              </a:spcAft>
              <a:buNone/>
            </a:pPr>
            <a:r>
              <a:rPr lang="en"/>
              <a:t>The roles of each team member are as follows:</a:t>
            </a:r>
            <a:endParaRPr/>
          </a:p>
          <a:p>
            <a:pPr indent="-342900" lvl="0" marL="457200" rtl="0" algn="l">
              <a:spcBef>
                <a:spcPts val="1600"/>
              </a:spcBef>
              <a:spcAft>
                <a:spcPts val="0"/>
              </a:spcAft>
              <a:buSzPts val="1800"/>
              <a:buChar char="●"/>
            </a:pPr>
            <a:r>
              <a:rPr lang="en"/>
              <a:t>Ryan Ross- Team Lead</a:t>
            </a:r>
            <a:endParaRPr/>
          </a:p>
          <a:p>
            <a:pPr indent="-342900" lvl="0" marL="457200" rtl="0" algn="l">
              <a:spcBef>
                <a:spcPts val="0"/>
              </a:spcBef>
              <a:spcAft>
                <a:spcPts val="0"/>
              </a:spcAft>
              <a:buSzPts val="1800"/>
              <a:buChar char="●"/>
            </a:pPr>
            <a:r>
              <a:rPr lang="en"/>
              <a:t>Cameron Kozan- Design Lead</a:t>
            </a:r>
            <a:endParaRPr/>
          </a:p>
          <a:p>
            <a:pPr indent="-342900" lvl="0" marL="457200" rtl="0" algn="l">
              <a:spcBef>
                <a:spcPts val="0"/>
              </a:spcBef>
              <a:spcAft>
                <a:spcPts val="0"/>
              </a:spcAft>
              <a:buSzPts val="1800"/>
              <a:buChar char="●"/>
            </a:pPr>
            <a:r>
              <a:rPr lang="en"/>
              <a:t>Alex Navarre- Software Engineer</a:t>
            </a:r>
            <a:endParaRPr/>
          </a:p>
          <a:p>
            <a:pPr indent="-342900" lvl="0" marL="457200" rtl="0" algn="l">
              <a:spcBef>
                <a:spcPts val="0"/>
              </a:spcBef>
              <a:spcAft>
                <a:spcPts val="0"/>
              </a:spcAft>
              <a:buSzPts val="1800"/>
              <a:buChar char="●"/>
            </a:pPr>
            <a:r>
              <a:rPr lang="en"/>
              <a:t>Zaid Alsafi- Documentation Lead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 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create a webpage for companies to present easily digestible data for their employees to view and track metrics. The purpose of this is to create a friendly and competitive environment where workers will be motivated to change and develop better behaviors and practices determined by the company.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Software Functions</a:t>
            </a:r>
            <a:endParaRPr/>
          </a:p>
        </p:txBody>
      </p:sp>
      <p:sp>
        <p:nvSpPr>
          <p:cNvPr id="72" name="Google Shape;72;p15"/>
          <p:cNvSpPr txBox="1"/>
          <p:nvPr>
            <p:ph idx="1" type="body"/>
          </p:nvPr>
        </p:nvSpPr>
        <p:spPr>
          <a:xfrm>
            <a:off x="218000" y="1167300"/>
            <a:ext cx="4353900" cy="39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Inputs</a:t>
            </a:r>
            <a:endParaRPr>
              <a:solidFill>
                <a:srgbClr val="000000"/>
              </a:solidFill>
            </a:endParaRPr>
          </a:p>
          <a:p>
            <a:pPr indent="-342900" lvl="0" marL="457200" rtl="0" algn="l">
              <a:spcBef>
                <a:spcPts val="1600"/>
              </a:spcBef>
              <a:spcAft>
                <a:spcPts val="0"/>
              </a:spcAft>
              <a:buSzPts val="1800"/>
              <a:buChar char="●"/>
            </a:pPr>
            <a:r>
              <a:rPr lang="en"/>
              <a:t>Login Info</a:t>
            </a:r>
            <a:endParaRPr/>
          </a:p>
          <a:p>
            <a:pPr indent="-342900" lvl="0" marL="457200" rtl="0" algn="l">
              <a:spcBef>
                <a:spcPts val="0"/>
              </a:spcBef>
              <a:spcAft>
                <a:spcPts val="0"/>
              </a:spcAft>
              <a:buSzPts val="1800"/>
              <a:buChar char="●"/>
            </a:pPr>
            <a:r>
              <a:rPr lang="en"/>
              <a:t>Employee Data</a:t>
            </a:r>
            <a:endParaRPr/>
          </a:p>
          <a:p>
            <a:pPr indent="-342900" lvl="0" marL="457200" rtl="0" algn="l">
              <a:spcBef>
                <a:spcPts val="0"/>
              </a:spcBef>
              <a:spcAft>
                <a:spcPts val="0"/>
              </a:spcAft>
              <a:buSzPts val="1800"/>
              <a:buChar char="●"/>
            </a:pPr>
            <a:r>
              <a:rPr lang="en"/>
              <a:t>Weight values</a:t>
            </a:r>
            <a:endParaRPr/>
          </a:p>
          <a:p>
            <a:pPr indent="0" lvl="0" marL="0" rtl="0" algn="l">
              <a:spcBef>
                <a:spcPts val="1600"/>
              </a:spcBef>
              <a:spcAft>
                <a:spcPts val="0"/>
              </a:spcAft>
              <a:buNone/>
            </a:pPr>
            <a:r>
              <a:rPr lang="en">
                <a:solidFill>
                  <a:srgbClr val="000000"/>
                </a:solidFill>
              </a:rPr>
              <a:t>Processes</a:t>
            </a:r>
            <a:endParaRPr>
              <a:solidFill>
                <a:srgbClr val="000000"/>
              </a:solidFill>
            </a:endParaRPr>
          </a:p>
          <a:p>
            <a:pPr indent="-342900" lvl="0" marL="457200" rtl="0" algn="l">
              <a:spcBef>
                <a:spcPts val="1600"/>
              </a:spcBef>
              <a:spcAft>
                <a:spcPts val="0"/>
              </a:spcAft>
              <a:buSzPts val="1800"/>
              <a:buChar char="●"/>
            </a:pPr>
            <a:r>
              <a:rPr lang="en"/>
              <a:t>Retrieve data from database</a:t>
            </a:r>
            <a:endParaRPr/>
          </a:p>
          <a:p>
            <a:pPr indent="-342900" lvl="0" marL="457200" rtl="0" algn="l">
              <a:spcBef>
                <a:spcPts val="0"/>
              </a:spcBef>
              <a:spcAft>
                <a:spcPts val="0"/>
              </a:spcAft>
              <a:buSzPts val="1800"/>
              <a:buChar char="●"/>
            </a:pPr>
            <a:r>
              <a:rPr lang="en"/>
              <a:t>Verify login</a:t>
            </a:r>
            <a:endParaRPr/>
          </a:p>
          <a:p>
            <a:pPr indent="-342900" lvl="0" marL="457200" rtl="0" algn="l">
              <a:spcBef>
                <a:spcPts val="0"/>
              </a:spcBef>
              <a:spcAft>
                <a:spcPts val="0"/>
              </a:spcAft>
              <a:buSzPts val="1800"/>
              <a:buChar char="●"/>
            </a:pPr>
            <a:r>
              <a:rPr lang="en"/>
              <a:t>Choose user view</a:t>
            </a:r>
            <a:endParaRPr/>
          </a:p>
          <a:p>
            <a:pPr indent="-342900" lvl="0" marL="457200" rtl="0" algn="l">
              <a:spcBef>
                <a:spcPts val="0"/>
              </a:spcBef>
              <a:spcAft>
                <a:spcPts val="0"/>
              </a:spcAft>
              <a:buSzPts val="1800"/>
              <a:buChar char="●"/>
            </a:pPr>
            <a:r>
              <a:rPr lang="en"/>
              <a:t>Apply score weight</a:t>
            </a:r>
            <a:endParaRPr>
              <a:solidFill>
                <a:srgbClr val="000000"/>
              </a:solidFill>
            </a:endParaRPr>
          </a:p>
          <a:p>
            <a:pPr indent="0" lvl="0" marL="457200" rtl="0" algn="l">
              <a:spcBef>
                <a:spcPts val="1600"/>
              </a:spcBef>
              <a:spcAft>
                <a:spcPts val="1600"/>
              </a:spcAft>
              <a:buNone/>
            </a:pPr>
            <a:r>
              <a:t/>
            </a:r>
            <a:endParaRPr/>
          </a:p>
        </p:txBody>
      </p:sp>
      <p:sp>
        <p:nvSpPr>
          <p:cNvPr id="73" name="Google Shape;73;p15"/>
          <p:cNvSpPr txBox="1"/>
          <p:nvPr/>
        </p:nvSpPr>
        <p:spPr>
          <a:xfrm>
            <a:off x="4571900" y="1167300"/>
            <a:ext cx="4447800" cy="22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Outputs</a:t>
            </a:r>
            <a:endParaRPr sz="1800">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Display user view</a:t>
            </a:r>
            <a:endParaRPr sz="1800">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Display employee leaderboard</a:t>
            </a:r>
            <a:endParaRPr sz="1800">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Display employee specific information</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Budget and Resource Estimation</a:t>
            </a:r>
            <a:endParaRPr/>
          </a:p>
        </p:txBody>
      </p:sp>
      <p:sp>
        <p:nvSpPr>
          <p:cNvPr id="79" name="Google Shape;79;p16"/>
          <p:cNvSpPr txBox="1"/>
          <p:nvPr>
            <p:ph idx="1" type="body"/>
          </p:nvPr>
        </p:nvSpPr>
        <p:spPr>
          <a:xfrm>
            <a:off x="0" y="4039875"/>
            <a:ext cx="3595800" cy="926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000">
                <a:solidFill>
                  <a:srgbClr val="000000"/>
                </a:solidFill>
              </a:rPr>
              <a:t>EI=4*6		EO=5*5 	EIF=7*0		ILF=10*3</a:t>
            </a:r>
            <a:endParaRPr sz="1000">
              <a:solidFill>
                <a:srgbClr val="000000"/>
              </a:solidFill>
            </a:endParaRPr>
          </a:p>
          <a:p>
            <a:pPr indent="457200" lvl="0" marL="0" rtl="0" algn="l">
              <a:lnSpc>
                <a:spcPct val="200000"/>
              </a:lnSpc>
              <a:spcBef>
                <a:spcPts val="0"/>
              </a:spcBef>
              <a:spcAft>
                <a:spcPts val="0"/>
              </a:spcAft>
              <a:buNone/>
            </a:pPr>
            <a:r>
              <a:rPr lang="en" sz="1000">
                <a:solidFill>
                  <a:srgbClr val="000000"/>
                </a:solidFill>
              </a:rPr>
              <a:t>79*9 = 711 Hours		Total=$53,325</a:t>
            </a:r>
            <a:endParaRPr sz="1000">
              <a:solidFill>
                <a:srgbClr val="000000"/>
              </a:solidFill>
            </a:endParaRPr>
          </a:p>
          <a:p>
            <a:pPr indent="0" lvl="0" marL="0" rtl="0" algn="l">
              <a:spcBef>
                <a:spcPts val="0"/>
              </a:spcBef>
              <a:spcAft>
                <a:spcPts val="1600"/>
              </a:spcAft>
              <a:buNone/>
            </a:pPr>
            <a:r>
              <a:t/>
            </a:r>
            <a:endParaRPr/>
          </a:p>
        </p:txBody>
      </p:sp>
      <p:graphicFrame>
        <p:nvGraphicFramePr>
          <p:cNvPr id="80" name="Google Shape;80;p16"/>
          <p:cNvGraphicFramePr/>
          <p:nvPr/>
        </p:nvGraphicFramePr>
        <p:xfrm>
          <a:off x="209975" y="1938375"/>
          <a:ext cx="3000000" cy="3000000"/>
        </p:xfrm>
        <a:graphic>
          <a:graphicData uri="http://schemas.openxmlformats.org/drawingml/2006/table">
            <a:tbl>
              <a:tblPr>
                <a:noFill/>
                <a:tableStyleId>{B6458CC7-C33F-449D-A3F7-3CED67B61902}</a:tableStyleId>
              </a:tblPr>
              <a:tblGrid>
                <a:gridCol w="867025"/>
                <a:gridCol w="575550"/>
                <a:gridCol w="876875"/>
                <a:gridCol w="994925"/>
              </a:tblGrid>
              <a:tr h="279400">
                <a:tc>
                  <a:txBody>
                    <a:bodyPr/>
                    <a:lstStyle/>
                    <a:p>
                      <a:pPr indent="0" lvl="0" marL="0" rtl="0" algn="l">
                        <a:spcBef>
                          <a:spcPts val="0"/>
                        </a:spcBef>
                        <a:spcAft>
                          <a:spcPts val="0"/>
                        </a:spcAft>
                        <a:buNone/>
                      </a:pPr>
                      <a:r>
                        <a:t/>
                      </a:r>
                      <a:endParaRPr b="1" sz="1000">
                        <a:latin typeface="Proxima Nova"/>
                        <a:ea typeface="Proxima Nova"/>
                        <a:cs typeface="Proxima Nova"/>
                        <a:sym typeface="Proxima Nova"/>
                      </a:endParaRPr>
                    </a:p>
                  </a:txBody>
                  <a:tcPr marT="63500" marB="63500" marR="63500" marL="63500">
                    <a:lnL cap="flat" cmpd="sng">
                      <a:solidFill>
                        <a:srgbClr val="000000"/>
                      </a:solidFill>
                      <a:prstDash val="solid"/>
                      <a:round/>
                      <a:headEnd len="sm" w="sm" type="none"/>
                      <a:tailEnd len="sm" w="sm" type="none"/>
                    </a:lnL>
                    <a:lnT cap="flat" cmpd="sng">
                      <a:solidFill>
                        <a:srgbClr val="000000"/>
                      </a:solidFill>
                      <a:prstDash val="solid"/>
                      <a:round/>
                      <a:headEnd len="sm" w="sm" type="none"/>
                      <a:tailEnd len="sm" w="sm" type="none"/>
                    </a:lnT>
                  </a:tcPr>
                </a:tc>
                <a:tc gridSpan="3">
                  <a:txBody>
                    <a:bodyPr/>
                    <a:lstStyle/>
                    <a:p>
                      <a:pPr indent="0" lvl="0" marL="0" rtl="0" algn="ctr">
                        <a:spcBef>
                          <a:spcPts val="0"/>
                        </a:spcBef>
                        <a:spcAft>
                          <a:spcPts val="0"/>
                        </a:spcAft>
                        <a:buNone/>
                      </a:pPr>
                      <a:r>
                        <a:rPr b="1" lang="en" sz="1000">
                          <a:latin typeface="Proxima Nova"/>
                          <a:ea typeface="Proxima Nova"/>
                          <a:cs typeface="Proxima Nova"/>
                          <a:sym typeface="Proxima Nova"/>
                        </a:rPr>
                        <a:t>Complexity</a:t>
                      </a:r>
                      <a:endParaRPr b="1" sz="1000">
                        <a:latin typeface="Proxima Nova"/>
                        <a:ea typeface="Proxima Nova"/>
                        <a:cs typeface="Proxima Nova"/>
                        <a:sym typeface="Proxima Nova"/>
                      </a:endParaRPr>
                    </a:p>
                  </a:txBody>
                  <a:tcPr marT="63500" marB="63500" marR="63500" marL="63500"/>
                </a:tc>
                <a:tc hMerge="1"/>
                <a:tc hMerge="1"/>
              </a:tr>
              <a:tr h="12700">
                <a:tc>
                  <a:txBody>
                    <a:bodyPr/>
                    <a:lstStyle/>
                    <a:p>
                      <a:pPr indent="0" lvl="0" marL="0" rtl="0" algn="l">
                        <a:spcBef>
                          <a:spcPts val="0"/>
                        </a:spcBef>
                        <a:spcAft>
                          <a:spcPts val="0"/>
                        </a:spcAft>
                        <a:buNone/>
                      </a:pPr>
                      <a:r>
                        <a:rPr b="1" lang="en" sz="1000">
                          <a:latin typeface="Proxima Nova"/>
                          <a:ea typeface="Proxima Nova"/>
                          <a:cs typeface="Proxima Nova"/>
                          <a:sym typeface="Proxima Nova"/>
                        </a:rPr>
                        <a:t>Component</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Low</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Average</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High</a:t>
                      </a:r>
                      <a:endParaRPr b="1" sz="1000">
                        <a:latin typeface="Proxima Nova"/>
                        <a:ea typeface="Proxima Nova"/>
                        <a:cs typeface="Proxima Nova"/>
                        <a:sym typeface="Proxima Nova"/>
                      </a:endParaRPr>
                    </a:p>
                  </a:txBody>
                  <a:tcPr marT="63500" marB="63500" marR="63500" marL="63500"/>
                </a:tc>
              </a:tr>
              <a:tr h="12700">
                <a:tc>
                  <a:txBody>
                    <a:bodyPr/>
                    <a:lstStyle/>
                    <a:p>
                      <a:pPr indent="0" lvl="0" marL="0" marR="0" rtl="0" algn="l">
                        <a:spcBef>
                          <a:spcPts val="0"/>
                        </a:spcBef>
                        <a:spcAft>
                          <a:spcPts val="0"/>
                        </a:spcAft>
                        <a:buNone/>
                      </a:pPr>
                      <a:r>
                        <a:rPr b="1" lang="en" sz="1000">
                          <a:latin typeface="Proxima Nova"/>
                          <a:ea typeface="Proxima Nova"/>
                          <a:cs typeface="Proxima Nova"/>
                          <a:sym typeface="Proxima Nova"/>
                        </a:rPr>
                        <a:t>EI</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3</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4</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6</a:t>
                      </a:r>
                      <a:endParaRPr b="1" sz="10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b="1" lang="en" sz="1000">
                          <a:latin typeface="Proxima Nova"/>
                          <a:ea typeface="Proxima Nova"/>
                          <a:cs typeface="Proxima Nova"/>
                          <a:sym typeface="Proxima Nova"/>
                        </a:rPr>
                        <a:t>EO</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4</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5</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7</a:t>
                      </a:r>
                      <a:endParaRPr b="1" sz="10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b="1" lang="en" sz="1000">
                          <a:latin typeface="Proxima Nova"/>
                          <a:ea typeface="Proxima Nova"/>
                          <a:cs typeface="Proxima Nova"/>
                          <a:sym typeface="Proxima Nova"/>
                        </a:rPr>
                        <a:t>WQ</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3</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5</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6</a:t>
                      </a:r>
                      <a:endParaRPr b="1" sz="10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b="1" lang="en" sz="1000">
                          <a:latin typeface="Proxima Nova"/>
                          <a:ea typeface="Proxima Nova"/>
                          <a:cs typeface="Proxima Nova"/>
                          <a:sym typeface="Proxima Nova"/>
                        </a:rPr>
                        <a:t>EIF</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5</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7</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10</a:t>
                      </a:r>
                      <a:endParaRPr b="1" sz="10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b="1" lang="en" sz="1000">
                          <a:latin typeface="Proxima Nova"/>
                          <a:ea typeface="Proxima Nova"/>
                          <a:cs typeface="Proxima Nova"/>
                          <a:sym typeface="Proxima Nova"/>
                        </a:rPr>
                        <a:t>ILF</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7</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10</a:t>
                      </a:r>
                      <a:endParaRPr b="1"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b="1" lang="en" sz="1000">
                          <a:latin typeface="Proxima Nova"/>
                          <a:ea typeface="Proxima Nova"/>
                          <a:cs typeface="Proxima Nova"/>
                          <a:sym typeface="Proxima Nova"/>
                        </a:rPr>
                        <a:t>15</a:t>
                      </a:r>
                      <a:endParaRPr b="1" sz="1000">
                        <a:latin typeface="Proxima Nova"/>
                        <a:ea typeface="Proxima Nova"/>
                        <a:cs typeface="Proxima Nova"/>
                        <a:sym typeface="Proxima Nova"/>
                      </a:endParaRPr>
                    </a:p>
                  </a:txBody>
                  <a:tcPr marT="63500" marB="63500" marR="63500" marL="63500"/>
                </a:tc>
              </a:tr>
            </a:tbl>
          </a:graphicData>
        </a:graphic>
      </p:graphicFrame>
      <p:sp>
        <p:nvSpPr>
          <p:cNvPr id="81" name="Google Shape;81;p16"/>
          <p:cNvSpPr txBox="1"/>
          <p:nvPr/>
        </p:nvSpPr>
        <p:spPr>
          <a:xfrm>
            <a:off x="6277050" y="1938375"/>
            <a:ext cx="2490000" cy="20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Proxima Nova"/>
                <a:ea typeface="Proxima Nova"/>
                <a:cs typeface="Proxima Nova"/>
                <a:sym typeface="Proxima Nova"/>
              </a:rPr>
              <a:t>Account Creation = 800 LoC</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Dashboard = 2000 LoC </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Employee/Team Page = 1200 LoC</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Inventory = 600 LoC</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Login Page = 300 LoC</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Password Recovery Page = 900 LoC</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Job Details = 1300 LoC</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Total = 7100 LoC</a:t>
            </a:r>
            <a:endParaRPr>
              <a:latin typeface="Proxima Nova"/>
              <a:ea typeface="Proxima Nova"/>
              <a:cs typeface="Proxima Nova"/>
              <a:sym typeface="Proxima Nova"/>
            </a:endParaRPr>
          </a:p>
        </p:txBody>
      </p:sp>
      <p:sp>
        <p:nvSpPr>
          <p:cNvPr id="82" name="Google Shape;82;p16"/>
          <p:cNvSpPr txBox="1"/>
          <p:nvPr/>
        </p:nvSpPr>
        <p:spPr>
          <a:xfrm>
            <a:off x="3800314" y="1938375"/>
            <a:ext cx="2337600" cy="24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Proxima Nova"/>
                <a:ea typeface="Proxima Nova"/>
                <a:cs typeface="Proxima Nova"/>
                <a:sym typeface="Proxima Nova"/>
              </a:rPr>
              <a:t>Account Creation = 90 Hours</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Dashboard = 200 Hours</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Employee/Team Page = 120 Hours</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Inventory = 100 Hours </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Login Page = 70 Hours</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Password Recovery Page = 70 Hours </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Job Details = 80 Hours </a:t>
            </a:r>
            <a:endParaRPr sz="1000">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Total = 730 Hours</a:t>
            </a:r>
            <a:endParaRPr sz="10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00">
                <a:latin typeface="Proxima Nova"/>
                <a:ea typeface="Proxima Nova"/>
                <a:cs typeface="Proxima Nova"/>
                <a:sym typeface="Proxima Nova"/>
              </a:rPr>
              <a:t>Total = $54,750</a:t>
            </a:r>
            <a:endParaRPr>
              <a:latin typeface="Proxima Nova"/>
              <a:ea typeface="Proxima Nova"/>
              <a:cs typeface="Proxima Nova"/>
              <a:sym typeface="Proxima Nova"/>
            </a:endParaRPr>
          </a:p>
        </p:txBody>
      </p:sp>
      <p:sp>
        <p:nvSpPr>
          <p:cNvPr id="83" name="Google Shape;83;p16"/>
          <p:cNvSpPr txBox="1"/>
          <p:nvPr/>
        </p:nvSpPr>
        <p:spPr>
          <a:xfrm>
            <a:off x="311700" y="1152400"/>
            <a:ext cx="27147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Function Points</a:t>
            </a:r>
            <a:endParaRPr b="1" sz="1800">
              <a:latin typeface="Proxima Nova"/>
              <a:ea typeface="Proxima Nova"/>
              <a:cs typeface="Proxima Nova"/>
              <a:sym typeface="Proxima Nova"/>
            </a:endParaRPr>
          </a:p>
        </p:txBody>
      </p:sp>
      <p:sp>
        <p:nvSpPr>
          <p:cNvPr id="84" name="Google Shape;84;p16"/>
          <p:cNvSpPr txBox="1"/>
          <p:nvPr/>
        </p:nvSpPr>
        <p:spPr>
          <a:xfrm>
            <a:off x="3368175" y="1184800"/>
            <a:ext cx="25584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Process</a:t>
            </a:r>
            <a:r>
              <a:rPr b="1" lang="en" sz="1800">
                <a:latin typeface="Proxima Nova"/>
                <a:ea typeface="Proxima Nova"/>
                <a:cs typeface="Proxima Nova"/>
                <a:sym typeface="Proxima Nova"/>
              </a:rPr>
              <a:t>/Task</a:t>
            </a:r>
            <a:endParaRPr/>
          </a:p>
        </p:txBody>
      </p:sp>
      <p:sp>
        <p:nvSpPr>
          <p:cNvPr id="85" name="Google Shape;85;p16"/>
          <p:cNvSpPr txBox="1"/>
          <p:nvPr/>
        </p:nvSpPr>
        <p:spPr>
          <a:xfrm>
            <a:off x="5874775" y="1184800"/>
            <a:ext cx="26985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Lines Of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Budget and Resource Estimation</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442450" y="2755100"/>
            <a:ext cx="8520600" cy="170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final decision ended up being 760 hours total which would cost $57,000. We made this our final estimate because it was the closest to our Process/Task Estimates and out of all the estimates we believe that this will inform us that we have a lot of work to do.</a:t>
            </a:r>
            <a:endParaRPr/>
          </a:p>
        </p:txBody>
      </p:sp>
      <p:sp>
        <p:nvSpPr>
          <p:cNvPr id="92" name="Google Shape;92;p17"/>
          <p:cNvSpPr txBox="1"/>
          <p:nvPr/>
        </p:nvSpPr>
        <p:spPr>
          <a:xfrm>
            <a:off x="311700" y="1344625"/>
            <a:ext cx="27147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Function Points</a:t>
            </a:r>
            <a:endParaRPr b="1" sz="1800">
              <a:latin typeface="Proxima Nova"/>
              <a:ea typeface="Proxima Nova"/>
              <a:cs typeface="Proxima Nova"/>
              <a:sym typeface="Proxima Nova"/>
            </a:endParaRPr>
          </a:p>
        </p:txBody>
      </p:sp>
      <p:sp>
        <p:nvSpPr>
          <p:cNvPr id="93" name="Google Shape;93;p17"/>
          <p:cNvSpPr txBox="1"/>
          <p:nvPr/>
        </p:nvSpPr>
        <p:spPr>
          <a:xfrm>
            <a:off x="3368175" y="1344625"/>
            <a:ext cx="25584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Process/Task</a:t>
            </a:r>
            <a:endParaRPr/>
          </a:p>
        </p:txBody>
      </p:sp>
      <p:sp>
        <p:nvSpPr>
          <p:cNvPr id="94" name="Google Shape;94;p17"/>
          <p:cNvSpPr txBox="1"/>
          <p:nvPr/>
        </p:nvSpPr>
        <p:spPr>
          <a:xfrm>
            <a:off x="5926575" y="1344625"/>
            <a:ext cx="2698500" cy="6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Lines Of Code</a:t>
            </a:r>
            <a:endParaRPr/>
          </a:p>
        </p:txBody>
      </p:sp>
      <p:sp>
        <p:nvSpPr>
          <p:cNvPr id="95" name="Google Shape;95;p17"/>
          <p:cNvSpPr txBox="1"/>
          <p:nvPr/>
        </p:nvSpPr>
        <p:spPr>
          <a:xfrm>
            <a:off x="1006725" y="1717500"/>
            <a:ext cx="184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780 Hours</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Total = $58,500</a:t>
            </a:r>
            <a:endParaRPr>
              <a:latin typeface="Proxima Nova"/>
              <a:ea typeface="Proxima Nova"/>
              <a:cs typeface="Proxima Nova"/>
              <a:sym typeface="Proxima Nova"/>
            </a:endParaRPr>
          </a:p>
        </p:txBody>
      </p:sp>
      <p:sp>
        <p:nvSpPr>
          <p:cNvPr id="96" name="Google Shape;96;p17"/>
          <p:cNvSpPr txBox="1"/>
          <p:nvPr/>
        </p:nvSpPr>
        <p:spPr>
          <a:xfrm>
            <a:off x="4081275" y="1717500"/>
            <a:ext cx="184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790 Hours</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Total = $59,250</a:t>
            </a:r>
            <a:endParaRPr/>
          </a:p>
        </p:txBody>
      </p:sp>
      <p:sp>
        <p:nvSpPr>
          <p:cNvPr id="97" name="Google Shape;97;p17"/>
          <p:cNvSpPr txBox="1"/>
          <p:nvPr/>
        </p:nvSpPr>
        <p:spPr>
          <a:xfrm>
            <a:off x="6720725" y="1717500"/>
            <a:ext cx="184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8,000 LoC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Hardware/</a:t>
            </a:r>
            <a:r>
              <a:rPr lang="en"/>
              <a:t>Software</a:t>
            </a:r>
            <a:r>
              <a:rPr lang="en"/>
              <a:t> resources needs</a:t>
            </a:r>
            <a:endParaRPr/>
          </a:p>
        </p:txBody>
      </p:sp>
      <p:sp>
        <p:nvSpPr>
          <p:cNvPr id="103" name="Google Shape;103;p18"/>
          <p:cNvSpPr txBox="1"/>
          <p:nvPr>
            <p:ph idx="1" type="body"/>
          </p:nvPr>
        </p:nvSpPr>
        <p:spPr>
          <a:xfrm>
            <a:off x="311700" y="1152475"/>
            <a:ext cx="4260300" cy="3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GitHub</a:t>
            </a:r>
            <a:endParaRPr>
              <a:solidFill>
                <a:srgbClr val="666666"/>
              </a:solidFill>
            </a:endParaRPr>
          </a:p>
          <a:p>
            <a:pPr indent="0" lvl="0" marL="0" rtl="0" algn="l">
              <a:spcBef>
                <a:spcPts val="0"/>
              </a:spcBef>
              <a:spcAft>
                <a:spcPts val="0"/>
              </a:spcAft>
              <a:buNone/>
            </a:pPr>
            <a:r>
              <a:rPr lang="en">
                <a:solidFill>
                  <a:srgbClr val="666666"/>
                </a:solidFill>
              </a:rPr>
              <a:t>AWS</a:t>
            </a:r>
            <a:endParaRPr>
              <a:solidFill>
                <a:srgbClr val="666666"/>
              </a:solidFill>
            </a:endParaRPr>
          </a:p>
          <a:p>
            <a:pPr indent="0" lvl="0" marL="0" rtl="0" algn="l">
              <a:spcBef>
                <a:spcPts val="0"/>
              </a:spcBef>
              <a:spcAft>
                <a:spcPts val="0"/>
              </a:spcAft>
              <a:buNone/>
            </a:pPr>
            <a:r>
              <a:rPr lang="en">
                <a:solidFill>
                  <a:srgbClr val="666666"/>
                </a:solidFill>
              </a:rPr>
              <a:t>Discord</a:t>
            </a:r>
            <a:endParaRPr>
              <a:solidFill>
                <a:srgbClr val="666666"/>
              </a:solidFill>
            </a:endParaRPr>
          </a:p>
          <a:p>
            <a:pPr indent="0" lvl="0" marL="0" rtl="0" algn="l">
              <a:spcBef>
                <a:spcPts val="0"/>
              </a:spcBef>
              <a:spcAft>
                <a:spcPts val="0"/>
              </a:spcAft>
              <a:buNone/>
            </a:pPr>
            <a:r>
              <a:rPr lang="en">
                <a:solidFill>
                  <a:srgbClr val="666666"/>
                </a:solidFill>
              </a:rPr>
              <a:t>Visual Studio Code</a:t>
            </a:r>
            <a:endParaRPr>
              <a:solidFill>
                <a:srgbClr val="666666"/>
              </a:solidFill>
            </a:endParaRPr>
          </a:p>
          <a:p>
            <a:pPr indent="0" lvl="0" marL="0" rtl="0" algn="l">
              <a:spcBef>
                <a:spcPts val="0"/>
              </a:spcBef>
              <a:spcAft>
                <a:spcPts val="0"/>
              </a:spcAft>
              <a:buNone/>
            </a:pPr>
            <a:r>
              <a:rPr lang="en">
                <a:solidFill>
                  <a:srgbClr val="666666"/>
                </a:solidFill>
              </a:rPr>
              <a:t>Eclipse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104" name="Google Shape;104;p18"/>
          <p:cNvSpPr txBox="1"/>
          <p:nvPr/>
        </p:nvSpPr>
        <p:spPr>
          <a:xfrm>
            <a:off x="4610650" y="1158675"/>
            <a:ext cx="4221600" cy="3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Visual Studio </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Draw.io</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Azure Microsoft</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SQL</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C#</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.Net</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AngularJS</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3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 analysis/Management</a:t>
            </a:r>
            <a:endParaRPr/>
          </a:p>
        </p:txBody>
      </p:sp>
      <p:graphicFrame>
        <p:nvGraphicFramePr>
          <p:cNvPr id="110" name="Google Shape;110;p19"/>
          <p:cNvGraphicFramePr/>
          <p:nvPr/>
        </p:nvGraphicFramePr>
        <p:xfrm>
          <a:off x="264913" y="1002925"/>
          <a:ext cx="3000000" cy="3000000"/>
        </p:xfrm>
        <a:graphic>
          <a:graphicData uri="http://schemas.openxmlformats.org/drawingml/2006/table">
            <a:tbl>
              <a:tblPr>
                <a:noFill/>
                <a:tableStyleId>{B6458CC7-C33F-449D-A3F7-3CED67B61902}</a:tableStyleId>
              </a:tblPr>
              <a:tblGrid>
                <a:gridCol w="1495350"/>
                <a:gridCol w="984100"/>
                <a:gridCol w="971375"/>
                <a:gridCol w="2607225"/>
                <a:gridCol w="2556125"/>
              </a:tblGrid>
              <a:tr h="275850">
                <a:tc>
                  <a:txBody>
                    <a:bodyPr/>
                    <a:lstStyle/>
                    <a:p>
                      <a:pPr indent="0" lvl="0" marL="0" rtl="0" algn="ctr">
                        <a:spcBef>
                          <a:spcPts val="0"/>
                        </a:spcBef>
                        <a:spcAft>
                          <a:spcPts val="0"/>
                        </a:spcAft>
                        <a:buNone/>
                      </a:pPr>
                      <a:r>
                        <a:rPr lang="en" sz="1000">
                          <a:latin typeface="Proxima Nova"/>
                          <a:ea typeface="Proxima Nova"/>
                          <a:cs typeface="Proxima Nova"/>
                          <a:sym typeface="Proxima Nova"/>
                        </a:rPr>
                        <a:t>Name</a:t>
                      </a:r>
                      <a:endParaRPr sz="1000">
                        <a:latin typeface="Proxima Nova"/>
                        <a:ea typeface="Proxima Nova"/>
                        <a:cs typeface="Proxima Nova"/>
                        <a:sym typeface="Proxima Nova"/>
                      </a:endParaRPr>
                    </a:p>
                  </a:txBody>
                  <a:tcPr marT="63500" marB="63500" marR="63500" marL="63500">
                    <a:solidFill>
                      <a:schemeClr val="accent6"/>
                    </a:solidFill>
                  </a:tcPr>
                </a:tc>
                <a:tc>
                  <a:txBody>
                    <a:bodyPr/>
                    <a:lstStyle/>
                    <a:p>
                      <a:pPr indent="0" lvl="0" marL="0" rtl="0" algn="ctr">
                        <a:spcBef>
                          <a:spcPts val="0"/>
                        </a:spcBef>
                        <a:spcAft>
                          <a:spcPts val="0"/>
                        </a:spcAft>
                        <a:buNone/>
                      </a:pPr>
                      <a:r>
                        <a:rPr lang="en" sz="1000">
                          <a:latin typeface="Proxima Nova"/>
                          <a:ea typeface="Proxima Nova"/>
                          <a:cs typeface="Proxima Nova"/>
                          <a:sym typeface="Proxima Nova"/>
                        </a:rPr>
                        <a:t>Probability</a:t>
                      </a:r>
                      <a:endParaRPr sz="1000">
                        <a:latin typeface="Proxima Nova"/>
                        <a:ea typeface="Proxima Nova"/>
                        <a:cs typeface="Proxima Nova"/>
                        <a:sym typeface="Proxima Nova"/>
                      </a:endParaRPr>
                    </a:p>
                  </a:txBody>
                  <a:tcPr marT="63500" marB="63500" marR="63500" marL="63500">
                    <a:solidFill>
                      <a:schemeClr val="accent6"/>
                    </a:solidFill>
                  </a:tcPr>
                </a:tc>
                <a:tc>
                  <a:txBody>
                    <a:bodyPr/>
                    <a:lstStyle/>
                    <a:p>
                      <a:pPr indent="0" lvl="0" marL="0" rtl="0" algn="ctr">
                        <a:spcBef>
                          <a:spcPts val="0"/>
                        </a:spcBef>
                        <a:spcAft>
                          <a:spcPts val="0"/>
                        </a:spcAft>
                        <a:buNone/>
                      </a:pPr>
                      <a:r>
                        <a:rPr lang="en" sz="1000">
                          <a:latin typeface="Proxima Nova"/>
                          <a:ea typeface="Proxima Nova"/>
                          <a:cs typeface="Proxima Nova"/>
                          <a:sym typeface="Proxima Nova"/>
                        </a:rPr>
                        <a:t>Impact</a:t>
                      </a:r>
                      <a:endParaRPr sz="1000">
                        <a:latin typeface="Proxima Nova"/>
                        <a:ea typeface="Proxima Nova"/>
                        <a:cs typeface="Proxima Nova"/>
                        <a:sym typeface="Proxima Nova"/>
                      </a:endParaRPr>
                    </a:p>
                  </a:txBody>
                  <a:tcPr marT="63500" marB="63500" marR="63500" marL="63500">
                    <a:solidFill>
                      <a:schemeClr val="accent6"/>
                    </a:solidFill>
                  </a:tcPr>
                </a:tc>
                <a:tc>
                  <a:txBody>
                    <a:bodyPr/>
                    <a:lstStyle/>
                    <a:p>
                      <a:pPr indent="0" lvl="0" marL="0" rtl="0" algn="ctr">
                        <a:spcBef>
                          <a:spcPts val="0"/>
                        </a:spcBef>
                        <a:spcAft>
                          <a:spcPts val="0"/>
                        </a:spcAft>
                        <a:buNone/>
                      </a:pPr>
                      <a:r>
                        <a:rPr lang="en" sz="1000">
                          <a:latin typeface="Proxima Nova"/>
                          <a:ea typeface="Proxima Nova"/>
                          <a:cs typeface="Proxima Nova"/>
                          <a:sym typeface="Proxima Nova"/>
                        </a:rPr>
                        <a:t>Mitigation</a:t>
                      </a:r>
                      <a:endParaRPr sz="1000">
                        <a:latin typeface="Proxima Nova"/>
                        <a:ea typeface="Proxima Nova"/>
                        <a:cs typeface="Proxima Nova"/>
                        <a:sym typeface="Proxima Nova"/>
                      </a:endParaRPr>
                    </a:p>
                  </a:txBody>
                  <a:tcPr marT="63500" marB="63500" marR="63500" marL="63500">
                    <a:solidFill>
                      <a:schemeClr val="accent6"/>
                    </a:solidFill>
                  </a:tcPr>
                </a:tc>
                <a:tc>
                  <a:txBody>
                    <a:bodyPr/>
                    <a:lstStyle/>
                    <a:p>
                      <a:pPr indent="0" lvl="0" marL="0" rtl="0" algn="ctr">
                        <a:spcBef>
                          <a:spcPts val="0"/>
                        </a:spcBef>
                        <a:spcAft>
                          <a:spcPts val="0"/>
                        </a:spcAft>
                        <a:buNone/>
                      </a:pPr>
                      <a:r>
                        <a:rPr lang="en" sz="1000">
                          <a:latin typeface="Proxima Nova"/>
                          <a:ea typeface="Proxima Nova"/>
                          <a:cs typeface="Proxima Nova"/>
                          <a:sym typeface="Proxima Nova"/>
                        </a:rPr>
                        <a:t>Contingency Plan</a:t>
                      </a:r>
                      <a:endParaRPr sz="1000">
                        <a:latin typeface="Proxima Nova"/>
                        <a:ea typeface="Proxima Nova"/>
                        <a:cs typeface="Proxima Nova"/>
                        <a:sym typeface="Proxima Nova"/>
                      </a:endParaRPr>
                    </a:p>
                  </a:txBody>
                  <a:tcPr marT="63500" marB="63500" marR="63500" marL="63500">
                    <a:solidFill>
                      <a:schemeClr val="accent6"/>
                    </a:solidFill>
                  </a:tcPr>
                </a:tc>
              </a:tr>
              <a:tr h="654925">
                <a:tc>
                  <a:txBody>
                    <a:bodyPr/>
                    <a:lstStyle/>
                    <a:p>
                      <a:pPr indent="0" lvl="0" marL="0" rtl="0" algn="l">
                        <a:spcBef>
                          <a:spcPts val="0"/>
                        </a:spcBef>
                        <a:spcAft>
                          <a:spcPts val="0"/>
                        </a:spcAft>
                        <a:buNone/>
                      </a:pPr>
                      <a:r>
                        <a:rPr lang="en" sz="1000">
                          <a:latin typeface="Proxima Nova"/>
                          <a:ea typeface="Proxima Nova"/>
                          <a:cs typeface="Proxima Nova"/>
                          <a:sym typeface="Proxima Nova"/>
                        </a:rPr>
                        <a:t>Scheduling</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Good communication and multiple meeting times possible to include everyone</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If a person/people can't make it, keep them in the loop. Make certain everyone knows what they are responsible for.</a:t>
                      </a:r>
                      <a:endParaRPr sz="1000">
                        <a:latin typeface="Proxima Nova"/>
                        <a:ea typeface="Proxima Nova"/>
                        <a:cs typeface="Proxima Nova"/>
                        <a:sym typeface="Proxima Nova"/>
                      </a:endParaRPr>
                    </a:p>
                  </a:txBody>
                  <a:tcPr marT="63500" marB="63500" marR="63500" marL="63500"/>
                </a:tc>
              </a:tr>
              <a:tr h="654925">
                <a:tc>
                  <a:txBody>
                    <a:bodyPr/>
                    <a:lstStyle/>
                    <a:p>
                      <a:pPr indent="0" lvl="0" marL="0" rtl="0" algn="l">
                        <a:spcBef>
                          <a:spcPts val="0"/>
                        </a:spcBef>
                        <a:spcAft>
                          <a:spcPts val="0"/>
                        </a:spcAft>
                        <a:buNone/>
                      </a:pPr>
                      <a:r>
                        <a:rPr lang="en" sz="1000">
                          <a:latin typeface="Proxima Nova"/>
                          <a:ea typeface="Proxima Nova"/>
                          <a:cs typeface="Proxima Nova"/>
                          <a:sym typeface="Proxima Nova"/>
                        </a:rPr>
                        <a:t>Working on a project created by another team</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medium</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Figuring out how their code works along with integrating new code with theirs.</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Members will have to learn a new language to understand what the current functionality does.</a:t>
                      </a:r>
                      <a:endParaRPr sz="1000">
                        <a:latin typeface="Proxima Nova"/>
                        <a:ea typeface="Proxima Nova"/>
                        <a:cs typeface="Proxima Nova"/>
                        <a:sym typeface="Proxima Nova"/>
                      </a:endParaRPr>
                    </a:p>
                  </a:txBody>
                  <a:tcPr marT="63500" marB="63500" marR="63500" marL="63500"/>
                </a:tc>
              </a:tr>
              <a:tr h="925925">
                <a:tc>
                  <a:txBody>
                    <a:bodyPr/>
                    <a:lstStyle/>
                    <a:p>
                      <a:pPr indent="0" lvl="0" marL="0" rtl="0" algn="l">
                        <a:spcBef>
                          <a:spcPts val="0"/>
                        </a:spcBef>
                        <a:spcAft>
                          <a:spcPts val="0"/>
                        </a:spcAft>
                        <a:buNone/>
                      </a:pPr>
                      <a:r>
                        <a:rPr lang="en" sz="1000">
                          <a:latin typeface="Proxima Nova"/>
                          <a:ea typeface="Proxima Nova"/>
                          <a:cs typeface="Proxima Nova"/>
                          <a:sym typeface="Proxima Nova"/>
                        </a:rPr>
                        <a:t>New functionality arises</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Create an outline of what is in the scope of our work and what is not.</a:t>
                      </a:r>
                      <a:endParaRPr sz="1000">
                        <a:solidFill>
                          <a:srgbClr val="FF0000"/>
                        </a:solidFill>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Refer to the created document to see if the functionality is within scope. If it is not in scope, they can remove functionality that is within scope as a trade off.</a:t>
                      </a:r>
                      <a:endParaRPr sz="1000">
                        <a:latin typeface="Proxima Nova"/>
                        <a:ea typeface="Proxima Nova"/>
                        <a:cs typeface="Proxima Nova"/>
                        <a:sym typeface="Proxima Nova"/>
                      </a:endParaRPr>
                    </a:p>
                  </a:txBody>
                  <a:tcPr marT="63500" marB="63500" marR="63500" marL="63500"/>
                </a:tc>
              </a:tr>
              <a:tr h="383925">
                <a:tc>
                  <a:txBody>
                    <a:bodyPr/>
                    <a:lstStyle/>
                    <a:p>
                      <a:pPr indent="0" lvl="0" marL="0" rtl="0" algn="l">
                        <a:spcBef>
                          <a:spcPts val="0"/>
                        </a:spcBef>
                        <a:spcAft>
                          <a:spcPts val="0"/>
                        </a:spcAft>
                        <a:buNone/>
                      </a:pPr>
                      <a:r>
                        <a:rPr lang="en" sz="1000">
                          <a:latin typeface="Proxima Nova"/>
                          <a:ea typeface="Proxima Nova"/>
                          <a:cs typeface="Proxima Nova"/>
                          <a:sym typeface="Proxima Nova"/>
                        </a:rPr>
                        <a:t>Bad communication</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medium</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Send a follow-up email 24 hours after the initial email was sent.</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Take the assumption route until they respond.</a:t>
                      </a:r>
                      <a:endParaRPr sz="1000">
                        <a:latin typeface="Proxima Nova"/>
                        <a:ea typeface="Proxima Nova"/>
                        <a:cs typeface="Proxima Nova"/>
                        <a:sym typeface="Proxima Nova"/>
                      </a:endParaRPr>
                    </a:p>
                  </a:txBody>
                  <a:tcPr marT="63500" marB="63500" marR="63500" marL="63500"/>
                </a:tc>
              </a:tr>
              <a:tr h="790425">
                <a:tc>
                  <a:txBody>
                    <a:bodyPr/>
                    <a:lstStyle/>
                    <a:p>
                      <a:pPr indent="0" lvl="0" marL="0" rtl="0" algn="l">
                        <a:spcBef>
                          <a:spcPts val="0"/>
                        </a:spcBef>
                        <a:spcAft>
                          <a:spcPts val="0"/>
                        </a:spcAft>
                        <a:buNone/>
                      </a:pPr>
                      <a:r>
                        <a:rPr lang="en" sz="1000">
                          <a:latin typeface="Proxima Nova"/>
                          <a:ea typeface="Proxima Nova"/>
                          <a:cs typeface="Proxima Nova"/>
                          <a:sym typeface="Proxima Nova"/>
                        </a:rPr>
                        <a:t>Working with new technologies</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high</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medium</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Use Mob programming to figure out and tackle the new technology.</a:t>
                      </a:r>
                      <a:endParaRPr sz="10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 sz="1000">
                          <a:latin typeface="Proxima Nova"/>
                          <a:ea typeface="Proxima Nova"/>
                          <a:cs typeface="Proxima Nova"/>
                          <a:sym typeface="Proxima Nova"/>
                        </a:rPr>
                        <a:t>Try to find someone whom may be able to help with the said technology. If we cannot find anyone, we may send an email to the clients.</a:t>
                      </a:r>
                      <a:endParaRPr sz="1000">
                        <a:latin typeface="Proxima Nova"/>
                        <a:ea typeface="Proxima Nova"/>
                        <a:cs typeface="Proxima Nova"/>
                        <a:sym typeface="Proxima Nova"/>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377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000"/>
              </a:spcBef>
              <a:spcAft>
                <a:spcPts val="400"/>
              </a:spcAft>
              <a:buNone/>
            </a:pPr>
            <a:r>
              <a:rPr lang="en">
                <a:solidFill>
                  <a:srgbClr val="000000"/>
                </a:solidFill>
              </a:rPr>
              <a:t>Overview of Risk Mitigation, Monitoring, and Management</a:t>
            </a:r>
            <a:endParaRPr/>
          </a:p>
        </p:txBody>
      </p:sp>
      <p:sp>
        <p:nvSpPr>
          <p:cNvPr id="116" name="Google Shape;116;p20"/>
          <p:cNvSpPr txBox="1"/>
          <p:nvPr>
            <p:ph idx="1" type="body"/>
          </p:nvPr>
        </p:nvSpPr>
        <p:spPr>
          <a:xfrm>
            <a:off x="311700" y="2009175"/>
            <a:ext cx="8520600" cy="255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team will review risks at meetings and over discord. We shall decide if any actions need to be implemented in order to minimize and or handle the risk. Risk and the mitigation plan will be updated as needed. If a risk needs urgent attention, the team will communicate through discord to determine the best plan of action at that time. If the mitigation plan cannot be agreed upon by all members, the team lead will make the executive decision.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 and Process Models</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will be using an agile development approach to allow for greater ability to handle changes in the project. There will be five main phases to keep on track, Client selection and requirement gathering, Design, Prototype, I</a:t>
            </a:r>
            <a:r>
              <a:rPr lang="en"/>
              <a:t>mplementation</a:t>
            </a:r>
            <a:r>
              <a:rPr lang="en"/>
              <a:t>, and Testing and Client acceptance.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