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5129b68ef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129b68ef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5182114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5182114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f55a17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f55a17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f55a179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55a179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5129b68ef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129b68ef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5129b68ef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129b68ef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f55a179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55a179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f55a179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55a179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5129b68ef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129b68ef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65129b68ef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129b68ef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5182114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182114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5182114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182114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5129b68ef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129b68ef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5129b68ef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129b68ef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f55a179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55a179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5129b68ef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129b68ef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5129b68ef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129b68ef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SRS Presentation </a:t>
            </a:r>
            <a:endParaRPr/>
          </a:p>
        </p:txBody>
      </p:sp>
      <p:sp>
        <p:nvSpPr>
          <p:cNvPr id="60" name="Google Shape;60;p13"/>
          <p:cNvSpPr txBox="1"/>
          <p:nvPr>
            <p:ph idx="1" type="subTitle"/>
          </p:nvPr>
        </p:nvSpPr>
        <p:spPr>
          <a:xfrm>
            <a:off x="671250" y="3174875"/>
            <a:ext cx="7801500" cy="11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By: Team 1</a:t>
            </a:r>
            <a:endParaRPr u="sng"/>
          </a:p>
          <a:p>
            <a:pPr indent="0" lvl="0" marL="0" rtl="0" algn="ctr">
              <a:spcBef>
                <a:spcPts val="0"/>
              </a:spcBef>
              <a:spcAft>
                <a:spcPts val="0"/>
              </a:spcAft>
              <a:buNone/>
            </a:pPr>
            <a:r>
              <a:rPr lang="en"/>
              <a:t>Ryan Ross</a:t>
            </a:r>
            <a:endParaRPr/>
          </a:p>
          <a:p>
            <a:pPr indent="0" lvl="0" marL="0" rtl="0" algn="ctr">
              <a:spcBef>
                <a:spcPts val="0"/>
              </a:spcBef>
              <a:spcAft>
                <a:spcPts val="0"/>
              </a:spcAft>
              <a:buNone/>
            </a:pPr>
            <a:r>
              <a:rPr lang="en"/>
              <a:t>Cam Kozan</a:t>
            </a:r>
            <a:endParaRPr/>
          </a:p>
          <a:p>
            <a:pPr indent="0" lvl="0" marL="0" rtl="0" algn="ctr">
              <a:spcBef>
                <a:spcPts val="0"/>
              </a:spcBef>
              <a:spcAft>
                <a:spcPts val="0"/>
              </a:spcAft>
              <a:buNone/>
            </a:pPr>
            <a:r>
              <a:rPr lang="en"/>
              <a:t>Zaid Alsafi</a:t>
            </a:r>
            <a:endParaRPr/>
          </a:p>
          <a:p>
            <a:pPr indent="0" lvl="0" marL="0" rtl="0" algn="ctr">
              <a:spcBef>
                <a:spcPts val="0"/>
              </a:spcBef>
              <a:spcAft>
                <a:spcPts val="0"/>
              </a:spcAft>
              <a:buNone/>
            </a:pPr>
            <a:r>
              <a:rPr lang="en"/>
              <a:t>Alex Navarre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74000" y="408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Hardware, Software, and Inverse requirements</a:t>
            </a:r>
            <a:endParaRPr/>
          </a:p>
        </p:txBody>
      </p:sp>
      <p:sp>
        <p:nvSpPr>
          <p:cNvPr id="115" name="Google Shape;115;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a:p>
            <a:pPr indent="-342900" lvl="0" marL="457200" rtl="0" algn="l">
              <a:spcBef>
                <a:spcPts val="1600"/>
              </a:spcBef>
              <a:spcAft>
                <a:spcPts val="0"/>
              </a:spcAft>
              <a:buSzPts val="1800"/>
              <a:buChar char="●"/>
            </a:pPr>
            <a:r>
              <a:rPr lang="en"/>
              <a:t>N.A.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Inverse</a:t>
            </a:r>
            <a:endParaRPr/>
          </a:p>
          <a:p>
            <a:pPr indent="-342900" lvl="0" marL="457200" rtl="0" algn="l">
              <a:spcBef>
                <a:spcPts val="1600"/>
              </a:spcBef>
              <a:spcAft>
                <a:spcPts val="0"/>
              </a:spcAft>
              <a:buSzPts val="1800"/>
              <a:buChar char="●"/>
            </a:pPr>
            <a:r>
              <a:rPr lang="en"/>
              <a:t>Interface is not going to calculate employee scores</a:t>
            </a:r>
            <a:endParaRPr/>
          </a:p>
        </p:txBody>
      </p:sp>
      <p:sp>
        <p:nvSpPr>
          <p:cNvPr id="116" name="Google Shape;116;p22"/>
          <p:cNvSpPr txBox="1"/>
          <p:nvPr/>
        </p:nvSpPr>
        <p:spPr>
          <a:xfrm>
            <a:off x="45720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Software</a:t>
            </a:r>
            <a:endParaRPr sz="1800">
              <a:solidFill>
                <a:schemeClr val="accent3"/>
              </a:solidFill>
              <a:latin typeface="Average"/>
              <a:ea typeface="Average"/>
              <a:cs typeface="Average"/>
              <a:sym typeface="Average"/>
            </a:endParaRPr>
          </a:p>
          <a:p>
            <a:pPr indent="-342900" lvl="0" marL="457200" rtl="0" algn="l">
              <a:lnSpc>
                <a:spcPct val="115000"/>
              </a:lnSpc>
              <a:spcBef>
                <a:spcPts val="160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AWS Software</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.Net Framework</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HTML</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JavaScript</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C#</a:t>
            </a:r>
            <a:endParaRPr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AnglerJS</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74000" y="408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122" name="Google Shape;122;p23"/>
          <p:cNvSpPr txBox="1"/>
          <p:nvPr>
            <p:ph idx="1" type="body"/>
          </p:nvPr>
        </p:nvSpPr>
        <p:spPr>
          <a:xfrm>
            <a:off x="311700" y="1152475"/>
            <a:ext cx="8622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method of testing is black-box testing. Some of the categories of testing we will be doing are as follow:</a:t>
            </a:r>
            <a:endParaRPr/>
          </a:p>
          <a:p>
            <a:pPr indent="-342900" lvl="0" marL="914400" rtl="0" algn="l">
              <a:spcBef>
                <a:spcPts val="1600"/>
              </a:spcBef>
              <a:spcAft>
                <a:spcPts val="0"/>
              </a:spcAft>
              <a:buSzPts val="1800"/>
              <a:buChar char="●"/>
            </a:pPr>
            <a:r>
              <a:rPr lang="en"/>
              <a:t>Database Access</a:t>
            </a:r>
            <a:endParaRPr/>
          </a:p>
          <a:p>
            <a:pPr indent="-342900" lvl="0" marL="914400" rtl="0" algn="l">
              <a:spcBef>
                <a:spcPts val="0"/>
              </a:spcBef>
              <a:spcAft>
                <a:spcPts val="0"/>
              </a:spcAft>
              <a:buSzPts val="1800"/>
              <a:buChar char="●"/>
            </a:pPr>
            <a:r>
              <a:rPr lang="en"/>
              <a:t>Integration</a:t>
            </a:r>
            <a:endParaRPr/>
          </a:p>
          <a:p>
            <a:pPr indent="-342900" lvl="0" marL="914400" rtl="0" algn="l">
              <a:spcBef>
                <a:spcPts val="0"/>
              </a:spcBef>
              <a:spcAft>
                <a:spcPts val="0"/>
              </a:spcAft>
              <a:buSzPts val="1800"/>
              <a:buChar char="●"/>
            </a:pPr>
            <a:r>
              <a:rPr lang="en"/>
              <a:t>User Acceptance</a:t>
            </a:r>
            <a:endParaRPr/>
          </a:p>
          <a:p>
            <a:pPr indent="-342900" lvl="0" marL="914400" rtl="0" algn="l">
              <a:spcBef>
                <a:spcPts val="0"/>
              </a:spcBef>
              <a:spcAft>
                <a:spcPts val="0"/>
              </a:spcAft>
              <a:buSzPts val="1800"/>
              <a:buChar char="●"/>
            </a:pPr>
            <a:r>
              <a:rPr lang="en"/>
              <a:t>Login Views</a:t>
            </a:r>
            <a:endParaRPr/>
          </a:p>
          <a:p>
            <a:pPr indent="-342900" lvl="0" marL="914400" rtl="0" algn="l">
              <a:spcBef>
                <a:spcPts val="0"/>
              </a:spcBef>
              <a:spcAft>
                <a:spcPts val="0"/>
              </a:spcAft>
              <a:buSzPts val="1800"/>
              <a:buChar char="●"/>
            </a:pPr>
            <a:r>
              <a:rPr lang="en"/>
              <a:t>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Traceability Matrix</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4"/>
          <p:cNvPicPr preferRelativeResize="0"/>
          <p:nvPr/>
        </p:nvPicPr>
        <p:blipFill>
          <a:blip r:embed="rId3">
            <a:alphaModFix/>
          </a:blip>
          <a:stretch>
            <a:fillRect/>
          </a:stretch>
        </p:blipFill>
        <p:spPr>
          <a:xfrm>
            <a:off x="1430775" y="1808163"/>
            <a:ext cx="5943600" cy="21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Analysis Metrics to be Used</a:t>
            </a:r>
            <a:endParaRPr/>
          </a:p>
        </p:txBody>
      </p:sp>
      <p:sp>
        <p:nvSpPr>
          <p:cNvPr id="135" name="Google Shape;135;p25"/>
          <p:cNvSpPr txBox="1"/>
          <p:nvPr>
            <p:ph idx="1" type="body"/>
          </p:nvPr>
        </p:nvSpPr>
        <p:spPr>
          <a:xfrm>
            <a:off x="271750" y="1142475"/>
            <a:ext cx="8520600" cy="34164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Clr>
                <a:srgbClr val="D9D9D9"/>
              </a:buClr>
              <a:buSzPts val="1800"/>
              <a:buChar char="●"/>
            </a:pPr>
            <a:r>
              <a:rPr lang="en">
                <a:solidFill>
                  <a:srgbClr val="D9D9D9"/>
                </a:solidFill>
              </a:rPr>
              <a:t>LOC</a:t>
            </a:r>
            <a:endParaRPr>
              <a:solidFill>
                <a:srgbClr val="D9D9D9"/>
              </a:solidFill>
            </a:endParaRPr>
          </a:p>
          <a:p>
            <a:pPr indent="-342900" lvl="0" marL="914400" rtl="0" algn="l">
              <a:spcBef>
                <a:spcPts val="0"/>
              </a:spcBef>
              <a:spcAft>
                <a:spcPts val="0"/>
              </a:spcAft>
              <a:buClr>
                <a:srgbClr val="D9D9D9"/>
              </a:buClr>
              <a:buSzPts val="1800"/>
              <a:buChar char="●"/>
            </a:pPr>
            <a:r>
              <a:rPr lang="en">
                <a:solidFill>
                  <a:srgbClr val="D9D9D9"/>
                </a:solidFill>
              </a:rPr>
              <a:t>Function Points</a:t>
            </a:r>
            <a:endParaRPr>
              <a:solidFill>
                <a:srgbClr val="D9D9D9"/>
              </a:solidFill>
            </a:endParaRPr>
          </a:p>
          <a:p>
            <a:pPr indent="-342900" lvl="0" marL="914400" rtl="0" algn="l">
              <a:spcBef>
                <a:spcPts val="0"/>
              </a:spcBef>
              <a:spcAft>
                <a:spcPts val="0"/>
              </a:spcAft>
              <a:buClr>
                <a:srgbClr val="D9D9D9"/>
              </a:buClr>
              <a:buSzPts val="1800"/>
              <a:buChar char="●"/>
            </a:pPr>
            <a:r>
              <a:rPr lang="en">
                <a:solidFill>
                  <a:srgbClr val="D9D9D9"/>
                </a:solidFill>
              </a:rPr>
              <a:t>Hours</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Phases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Requirements &amp; Specifications</a:t>
            </a:r>
            <a:endParaRPr/>
          </a:p>
          <a:p>
            <a:pPr indent="-342900" lvl="0" marL="457200" rtl="0" algn="l">
              <a:spcBef>
                <a:spcPts val="0"/>
              </a:spcBef>
              <a:spcAft>
                <a:spcPts val="0"/>
              </a:spcAft>
              <a:buSzPts val="1800"/>
              <a:buChar char="●"/>
            </a:pPr>
            <a:r>
              <a:rPr lang="en"/>
              <a:t>Storyboard</a:t>
            </a:r>
            <a:endParaRPr/>
          </a:p>
          <a:p>
            <a:pPr indent="-342900" lvl="0" marL="457200" rtl="0" algn="l">
              <a:spcBef>
                <a:spcPts val="0"/>
              </a:spcBef>
              <a:spcAft>
                <a:spcPts val="0"/>
              </a:spcAft>
              <a:buSzPts val="1800"/>
              <a:buChar char="●"/>
            </a:pPr>
            <a:r>
              <a:rPr lang="en"/>
              <a:t>Back-End Integration</a:t>
            </a:r>
            <a:endParaRPr/>
          </a:p>
          <a:p>
            <a:pPr indent="-342900" lvl="0" marL="457200" rtl="0" algn="l">
              <a:spcBef>
                <a:spcPts val="0"/>
              </a:spcBef>
              <a:spcAft>
                <a:spcPts val="0"/>
              </a:spcAft>
              <a:buSzPts val="1800"/>
              <a:buChar char="●"/>
            </a:pPr>
            <a:r>
              <a:rPr lang="en"/>
              <a:t>Implementation</a:t>
            </a:r>
            <a:endParaRPr/>
          </a:p>
          <a:p>
            <a:pPr indent="-342900" lvl="0" marL="457200" rtl="0" algn="l">
              <a:spcBef>
                <a:spcPts val="0"/>
              </a:spcBef>
              <a:spcAft>
                <a:spcPts val="0"/>
              </a:spcAft>
              <a:buSzPts val="1800"/>
              <a:buChar char="●"/>
            </a:pPr>
            <a:r>
              <a:rPr lang="en"/>
              <a:t>Working Prototype</a:t>
            </a:r>
            <a:endParaRPr/>
          </a:p>
          <a:p>
            <a:pPr indent="-342900" lvl="0" marL="457200" rtl="0" algn="l">
              <a:spcBef>
                <a:spcPts val="0"/>
              </a:spcBef>
              <a:spcAft>
                <a:spcPts val="0"/>
              </a:spcAft>
              <a:buSzPts val="1800"/>
              <a:buChar char="●"/>
            </a:pPr>
            <a:r>
              <a:rPr lang="en"/>
              <a:t>Client Sign-off</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Deliverables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Project Outline</a:t>
            </a:r>
            <a:endParaRPr/>
          </a:p>
          <a:p>
            <a:pPr indent="-342900" lvl="0" marL="457200" rtl="0" algn="l">
              <a:spcBef>
                <a:spcPts val="0"/>
              </a:spcBef>
              <a:spcAft>
                <a:spcPts val="0"/>
              </a:spcAft>
              <a:buSzPts val="1800"/>
              <a:buChar char="●"/>
            </a:pPr>
            <a:r>
              <a:rPr lang="en"/>
              <a:t>Group Member Availability Chart</a:t>
            </a:r>
            <a:endParaRPr/>
          </a:p>
          <a:p>
            <a:pPr indent="-342900" lvl="0" marL="457200" rtl="0" algn="l">
              <a:spcBef>
                <a:spcPts val="0"/>
              </a:spcBef>
              <a:spcAft>
                <a:spcPts val="0"/>
              </a:spcAft>
              <a:buSzPts val="1800"/>
              <a:buChar char="●"/>
            </a:pPr>
            <a:r>
              <a:rPr lang="en"/>
              <a:t>Weekly Status Report</a:t>
            </a:r>
            <a:endParaRPr/>
          </a:p>
          <a:p>
            <a:pPr indent="-342900" lvl="0" marL="457200" rtl="0" algn="l">
              <a:spcBef>
                <a:spcPts val="0"/>
              </a:spcBef>
              <a:spcAft>
                <a:spcPts val="0"/>
              </a:spcAft>
              <a:buSzPts val="1800"/>
              <a:buChar char="●"/>
            </a:pPr>
            <a:r>
              <a:rPr lang="en"/>
              <a:t>Bi-weekly Phone Conference</a:t>
            </a:r>
            <a:endParaRPr/>
          </a:p>
          <a:p>
            <a:pPr indent="-342900" lvl="0" marL="457200" rtl="0" algn="l">
              <a:spcBef>
                <a:spcPts val="0"/>
              </a:spcBef>
              <a:spcAft>
                <a:spcPts val="0"/>
              </a:spcAft>
              <a:buSzPts val="1800"/>
              <a:buChar char="●"/>
            </a:pPr>
            <a:r>
              <a:rPr lang="en"/>
              <a:t>Time Sheets</a:t>
            </a:r>
            <a:endParaRPr/>
          </a:p>
          <a:p>
            <a:pPr indent="-342900" lvl="0" marL="457200" rtl="0" algn="l">
              <a:spcBef>
                <a:spcPts val="0"/>
              </a:spcBef>
              <a:spcAft>
                <a:spcPts val="0"/>
              </a:spcAft>
              <a:buSzPts val="1800"/>
              <a:buChar char="●"/>
            </a:pPr>
            <a:r>
              <a:rPr lang="en"/>
              <a:t>Localized Prototype</a:t>
            </a:r>
            <a:endParaRPr/>
          </a:p>
          <a:p>
            <a:pPr indent="-342900" lvl="0" marL="457200" rtl="0" algn="l">
              <a:spcBef>
                <a:spcPts val="0"/>
              </a:spcBef>
              <a:spcAft>
                <a:spcPts val="0"/>
              </a:spcAft>
              <a:buSzPts val="1800"/>
              <a:buChar char="●"/>
            </a:pPr>
            <a:r>
              <a:rPr lang="en"/>
              <a:t>Full Prototype</a:t>
            </a:r>
            <a:endParaRPr/>
          </a:p>
          <a:p>
            <a:pPr indent="-342900" lvl="0" marL="457200" rtl="0" algn="l">
              <a:spcBef>
                <a:spcPts val="0"/>
              </a:spcBef>
              <a:spcAft>
                <a:spcPts val="0"/>
              </a:spcAft>
              <a:buSzPts val="1800"/>
              <a:buChar char="●"/>
            </a:pPr>
            <a:r>
              <a:rPr lang="en"/>
              <a:t>End Product </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Screen - Login</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1804388" y="1130925"/>
            <a:ext cx="5535223" cy="3459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Screen - User dashboard</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9"/>
          <p:cNvPicPr preferRelativeResize="0"/>
          <p:nvPr/>
        </p:nvPicPr>
        <p:blipFill>
          <a:blip r:embed="rId3">
            <a:alphaModFix/>
          </a:blip>
          <a:stretch>
            <a:fillRect/>
          </a:stretch>
        </p:blipFill>
        <p:spPr>
          <a:xfrm>
            <a:off x="1924238" y="1205825"/>
            <a:ext cx="5295528" cy="3309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 and Objectives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 webpage for companies to present easily digestible data for their employees to view and track metrics. The purpose of this is to create a friendly and competitive environment where workers will be motivated to change and develop better behaviors and practices determined by the company.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Context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rPr>
              <a:t>We are to create a webpage where employers and employees that can view statistics about their performance. The webpage will display a dashboard that allows users to view statistics and provide a login panel. Users will see a different view depending on their account level. An employee will see data about their own performance. A manager will be able to see the statistics of the employees under them. The Admin will be able to see the statistics of the managers and their teams below them, along with seeing the overall stats of the company. The admin will be allowed to change the weight of each field to adjust the leaderboard based on the significance of the weight.</a:t>
            </a:r>
            <a:endParaRPr>
              <a:solidFill>
                <a:srgbClr val="D9D9D9"/>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a:t>
            </a:r>
            <a:r>
              <a:rPr lang="en"/>
              <a:t>Constraints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D9D9D9"/>
                </a:solidFill>
              </a:rPr>
              <a:t>Time</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Availability of the Team and owner</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Accessibility of previous project artifacts</a:t>
            </a:r>
            <a:endParaRPr>
              <a:solidFill>
                <a:srgbClr val="D9D9D9"/>
              </a:solidFill>
            </a:endParaRPr>
          </a:p>
          <a:p>
            <a:pPr indent="-342900" lvl="0" marL="457200" rtl="0" algn="l">
              <a:spcBef>
                <a:spcPts val="0"/>
              </a:spcBef>
              <a:spcAft>
                <a:spcPts val="0"/>
              </a:spcAft>
              <a:buClr>
                <a:srgbClr val="D9D9D9"/>
              </a:buClr>
              <a:buSzPts val="1800"/>
              <a:buChar char="●"/>
            </a:pPr>
            <a:r>
              <a:rPr lang="en">
                <a:solidFill>
                  <a:srgbClr val="D9D9D9"/>
                </a:solidFill>
              </a:rPr>
              <a:t>Limited knowledge of used technology</a:t>
            </a:r>
            <a:endParaRPr>
              <a:solidFill>
                <a:srgbClr val="D9D9D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will be three different user interface views: Administrator, Manager, &amp; Employee</a:t>
            </a:r>
            <a:endParaRPr sz="1400"/>
          </a:p>
          <a:p>
            <a:pPr indent="-317500" lvl="1" marL="914400" rtl="0" algn="l">
              <a:spcBef>
                <a:spcPts val="0"/>
              </a:spcBef>
              <a:spcAft>
                <a:spcPts val="0"/>
              </a:spcAft>
              <a:buSzPts val="1400"/>
              <a:buChar char="○"/>
            </a:pPr>
            <a:r>
              <a:rPr lang="en"/>
              <a:t>Administrator: Displays full access to Manager and Employee views</a:t>
            </a:r>
            <a:endParaRPr/>
          </a:p>
          <a:p>
            <a:pPr indent="-317500" lvl="2" marL="1371600" rtl="0" algn="l">
              <a:spcBef>
                <a:spcPts val="1600"/>
              </a:spcBef>
              <a:spcAft>
                <a:spcPts val="0"/>
              </a:spcAft>
              <a:buSzPts val="1400"/>
              <a:buChar char="■"/>
            </a:pPr>
            <a:r>
              <a:rPr lang="en"/>
              <a:t>Allows the user to edit weights and costs for tools</a:t>
            </a:r>
            <a:endParaRPr/>
          </a:p>
          <a:p>
            <a:pPr indent="-317500" lvl="2" marL="1371600" rtl="0" algn="l">
              <a:spcBef>
                <a:spcPts val="1600"/>
              </a:spcBef>
              <a:spcAft>
                <a:spcPts val="0"/>
              </a:spcAft>
              <a:buSzPts val="1400"/>
              <a:buChar char="■"/>
            </a:pPr>
            <a:r>
              <a:rPr lang="en"/>
              <a:t>Displays all manager and employee scores and statistics</a:t>
            </a:r>
            <a:endParaRPr/>
          </a:p>
          <a:p>
            <a:pPr indent="-317500" lvl="1" marL="914400" rtl="0" algn="l">
              <a:spcBef>
                <a:spcPts val="1600"/>
              </a:spcBef>
              <a:spcAft>
                <a:spcPts val="0"/>
              </a:spcAft>
              <a:buSzPts val="1400"/>
              <a:buChar char="○"/>
            </a:pPr>
            <a:r>
              <a:rPr lang="en"/>
              <a:t>Manager: Allows user to edit individual employee scores</a:t>
            </a:r>
            <a:endParaRPr/>
          </a:p>
          <a:p>
            <a:pPr indent="-317500" lvl="1" marL="914400" rtl="0" algn="l">
              <a:spcBef>
                <a:spcPts val="1600"/>
              </a:spcBef>
              <a:spcAft>
                <a:spcPts val="0"/>
              </a:spcAft>
              <a:buSzPts val="1400"/>
              <a:buChar char="○"/>
            </a:pPr>
            <a:r>
              <a:rPr lang="en"/>
              <a:t>Employee: Only displays individual score and leaderboard</a:t>
            </a:r>
            <a:endParaRPr/>
          </a:p>
          <a:p>
            <a:pPr indent="-342900" lvl="0" marL="457200" rtl="0" algn="l">
              <a:spcBef>
                <a:spcPts val="1600"/>
              </a:spcBef>
              <a:spcAft>
                <a:spcPts val="0"/>
              </a:spcAft>
              <a:buSzPts val="1800"/>
              <a:buChar char="●"/>
            </a:pPr>
            <a:r>
              <a:rPr lang="en" sz="1400"/>
              <a:t>User interface will be displayed using a webpage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Complete Data Model</a:t>
            </a:r>
            <a:endParaRPr/>
          </a:p>
        </p:txBody>
      </p:sp>
      <p:pic>
        <p:nvPicPr>
          <p:cNvPr id="90" name="Google Shape;90;p18"/>
          <p:cNvPicPr preferRelativeResize="0"/>
          <p:nvPr/>
        </p:nvPicPr>
        <p:blipFill>
          <a:blip r:embed="rId3">
            <a:alphaModFix/>
          </a:blip>
          <a:stretch>
            <a:fillRect/>
          </a:stretch>
        </p:blipFill>
        <p:spPr>
          <a:xfrm>
            <a:off x="1884175" y="1145075"/>
            <a:ext cx="5283399" cy="3851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State Transition Diagram</a:t>
            </a:r>
            <a:endParaRPr/>
          </a:p>
        </p:txBody>
      </p:sp>
      <p:sp>
        <p:nvSpPr>
          <p:cNvPr id="96" name="Google Shape;96;p19"/>
          <p:cNvSpPr txBox="1"/>
          <p:nvPr>
            <p:ph idx="1" type="body"/>
          </p:nvPr>
        </p:nvSpPr>
        <p:spPr>
          <a:xfrm>
            <a:off x="311700" y="114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1828362" y="1104738"/>
            <a:ext cx="5487276" cy="349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Functional Model and Descriptions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017725"/>
            <a:ext cx="8520600" cy="390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Record and store employee tool data</a:t>
            </a:r>
            <a:endParaRPr/>
          </a:p>
          <a:p>
            <a:pPr indent="-342900" lvl="0" marL="457200" rtl="0" algn="l">
              <a:spcBef>
                <a:spcPts val="0"/>
              </a:spcBef>
              <a:spcAft>
                <a:spcPts val="0"/>
              </a:spcAft>
              <a:buSzPts val="1800"/>
              <a:buChar char="●"/>
            </a:pPr>
            <a:r>
              <a:rPr lang="en"/>
              <a:t>Record and store truck data</a:t>
            </a:r>
            <a:endParaRPr/>
          </a:p>
          <a:p>
            <a:pPr indent="-342900" lvl="0" marL="457200" rtl="0" algn="l">
              <a:spcBef>
                <a:spcPts val="0"/>
              </a:spcBef>
              <a:spcAft>
                <a:spcPts val="0"/>
              </a:spcAft>
              <a:buSzPts val="1800"/>
              <a:buChar char="●"/>
            </a:pPr>
            <a:r>
              <a:rPr lang="en"/>
              <a:t>Retrieve data from outside database</a:t>
            </a:r>
            <a:endParaRPr/>
          </a:p>
          <a:p>
            <a:pPr indent="-342900" lvl="0" marL="457200" rtl="0" algn="l">
              <a:spcBef>
                <a:spcPts val="0"/>
              </a:spcBef>
              <a:spcAft>
                <a:spcPts val="0"/>
              </a:spcAft>
              <a:buSzPts val="1800"/>
              <a:buChar char="●"/>
            </a:pPr>
            <a:r>
              <a:rPr lang="en"/>
              <a:t>Track employee performance metrics</a:t>
            </a:r>
            <a:endParaRPr/>
          </a:p>
          <a:p>
            <a:pPr indent="-342900" lvl="0" marL="457200" rtl="0" algn="l">
              <a:spcBef>
                <a:spcPts val="0"/>
              </a:spcBef>
              <a:spcAft>
                <a:spcPts val="0"/>
              </a:spcAft>
              <a:buSzPts val="1800"/>
              <a:buChar char="●"/>
            </a:pPr>
            <a:r>
              <a:rPr lang="en"/>
              <a:t>Provide visual representation for data</a:t>
            </a:r>
            <a:endParaRPr/>
          </a:p>
          <a:p>
            <a:pPr indent="-342900" lvl="0" marL="457200" rtl="0" algn="l">
              <a:spcBef>
                <a:spcPts val="0"/>
              </a:spcBef>
              <a:spcAft>
                <a:spcPts val="0"/>
              </a:spcAft>
              <a:buSzPts val="1800"/>
              <a:buChar char="●"/>
            </a:pPr>
            <a:r>
              <a:rPr lang="en"/>
              <a:t>Display information using a webpage</a:t>
            </a:r>
            <a:endParaRPr/>
          </a:p>
          <a:p>
            <a:pPr indent="-342900" lvl="0" marL="457200" rtl="0" algn="l">
              <a:spcBef>
                <a:spcPts val="0"/>
              </a:spcBef>
              <a:spcAft>
                <a:spcPts val="0"/>
              </a:spcAft>
              <a:buSzPts val="1800"/>
              <a:buChar char="●"/>
            </a:pPr>
            <a:r>
              <a:rPr lang="en"/>
              <a:t>Login system with hierarchy</a:t>
            </a:r>
            <a:endParaRPr/>
          </a:p>
          <a:p>
            <a:pPr indent="-342900" lvl="0" marL="457200" rtl="0" algn="l">
              <a:spcBef>
                <a:spcPts val="0"/>
              </a:spcBef>
              <a:spcAft>
                <a:spcPts val="0"/>
              </a:spcAft>
              <a:buSzPts val="1800"/>
              <a:buChar char="●"/>
            </a:pPr>
            <a:r>
              <a:rPr lang="en"/>
              <a:t>Provide different user views depending on login credentials</a:t>
            </a:r>
            <a:endParaRPr/>
          </a:p>
          <a:p>
            <a:pPr indent="-342900" lvl="0" marL="457200" rtl="0" algn="l">
              <a:spcBef>
                <a:spcPts val="0"/>
              </a:spcBef>
              <a:spcAft>
                <a:spcPts val="0"/>
              </a:spcAft>
              <a:buSzPts val="1800"/>
              <a:buChar char="●"/>
            </a:pPr>
            <a:r>
              <a:rPr lang="en"/>
              <a:t>Admin adjusts the weight of the employee metrics fields</a:t>
            </a:r>
            <a:endParaRPr/>
          </a:p>
          <a:p>
            <a:pPr indent="-342900" lvl="0" marL="457200" rtl="0" algn="l">
              <a:spcBef>
                <a:spcPts val="0"/>
              </a:spcBef>
              <a:spcAft>
                <a:spcPts val="0"/>
              </a:spcAft>
              <a:buSzPts val="1800"/>
              <a:buChar char="●"/>
            </a:pPr>
            <a:r>
              <a:rPr lang="en"/>
              <a:t>Display leaderboard</a:t>
            </a:r>
            <a:endParaRPr/>
          </a:p>
          <a:p>
            <a:pPr indent="-342900" lvl="0" marL="457200" rtl="0" algn="l">
              <a:spcBef>
                <a:spcPts val="0"/>
              </a:spcBef>
              <a:spcAft>
                <a:spcPts val="0"/>
              </a:spcAft>
              <a:buSzPts val="1800"/>
              <a:buChar char="●"/>
            </a:pPr>
            <a:r>
              <a:rPr lang="en"/>
              <a:t>User is able to view their own profile</a:t>
            </a:r>
            <a:endParaRPr/>
          </a:p>
          <a:p>
            <a:pPr indent="-342900" lvl="0" marL="457200" rtl="0" algn="l">
              <a:spcBef>
                <a:spcPts val="0"/>
              </a:spcBef>
              <a:spcAft>
                <a:spcPts val="0"/>
              </a:spcAft>
              <a:buSzPts val="1800"/>
              <a:buChar char="●"/>
            </a:pPr>
            <a:r>
              <a:rPr lang="en"/>
              <a:t>Allow user to test different scores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Behavioral Model and Description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Database should not exceed AWS storage capacity</a:t>
            </a:r>
            <a:endParaRPr/>
          </a:p>
          <a:p>
            <a:pPr indent="-342900" lvl="0" marL="457200" rtl="0" algn="l">
              <a:spcBef>
                <a:spcPts val="0"/>
              </a:spcBef>
              <a:spcAft>
                <a:spcPts val="0"/>
              </a:spcAft>
              <a:buSzPts val="1800"/>
              <a:buChar char="●"/>
            </a:pPr>
            <a:r>
              <a:rPr lang="en"/>
              <a:t>User interface should refresh in a timely manner</a:t>
            </a:r>
            <a:endParaRPr/>
          </a:p>
          <a:p>
            <a:pPr indent="-342900" lvl="0" marL="457200" rtl="0" algn="l">
              <a:spcBef>
                <a:spcPts val="0"/>
              </a:spcBef>
              <a:spcAft>
                <a:spcPts val="0"/>
              </a:spcAft>
              <a:buSzPts val="1800"/>
              <a:buChar char="●"/>
            </a:pPr>
            <a:r>
              <a:rPr lang="en"/>
              <a:t>Database should retrieve information from companies twice a day</a:t>
            </a:r>
            <a:endParaRPr/>
          </a:p>
          <a:p>
            <a:pPr indent="-342900" lvl="0" marL="457200" rtl="0" algn="l">
              <a:spcBef>
                <a:spcPts val="0"/>
              </a:spcBef>
              <a:spcAft>
                <a:spcPts val="0"/>
              </a:spcAft>
              <a:buSzPts val="1800"/>
              <a:buChar char="●"/>
            </a:pPr>
            <a:r>
              <a:rPr lang="en"/>
              <a:t>The leaderboards should show all users that is within the company in a timely manner.</a:t>
            </a:r>
            <a:endParaRPr/>
          </a:p>
          <a:p>
            <a:pPr indent="-342900" lvl="0" marL="457200" rtl="0" algn="l">
              <a:spcBef>
                <a:spcPts val="0"/>
              </a:spcBef>
              <a:spcAft>
                <a:spcPts val="0"/>
              </a:spcAft>
              <a:buSzPts val="1800"/>
              <a:buChar char="●"/>
            </a:pPr>
            <a:r>
              <a:rPr lang="en"/>
              <a:t>The admin is able to change the weights of the data field through a percentage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