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11"/>
    <p:restoredTop sz="94644"/>
  </p:normalViewPr>
  <p:slideViewPr>
    <p:cSldViewPr snapToGrid="0">
      <p:cViewPr varScale="1">
        <p:scale>
          <a:sx n="82" d="100"/>
          <a:sy n="82" d="100"/>
        </p:scale>
        <p:origin x="176" y="1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0052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595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d33fec4cc_0_6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5d33fec4cc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702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d33fec4cc_0_6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d33fec4cc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956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d33fec4cc_0_7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d33fec4cc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6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d33fec4cc_0_7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d33fec4cc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02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d3404b8b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d3404b8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22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3404b8b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3404b8b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65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d33fec4cc_0_7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d33fec4cc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-SQL Injection : </a:t>
            </a:r>
            <a:r>
              <a:rPr lang="en" sz="1150">
                <a:solidFill>
                  <a:srgbClr val="242729"/>
                </a:solidFill>
                <a:highlight>
                  <a:srgbClr val="FFFFFF"/>
                </a:highlight>
              </a:rPr>
              <a:t>Parameterized queries remove the possibility of "dirty" input changing the meaning of the query. That is, if the input contains SQL, it can't become part of what is executed because the SQL is never injected into the resulting statement.</a:t>
            </a:r>
            <a:endParaRPr sz="1150">
              <a:solidFill>
                <a:srgbClr val="242729"/>
              </a:solidFill>
              <a:highlight>
                <a:srgbClr val="FFFFFF"/>
              </a:highlight>
            </a:endParaRPr>
          </a:p>
          <a:p>
            <a:pPr marL="0" lvl="0" indent="0" algn="l" rtl="0">
              <a:spcBef>
                <a:spcPts val="0"/>
              </a:spcBef>
              <a:spcAft>
                <a:spcPts val="0"/>
              </a:spcAft>
              <a:buNone/>
            </a:pPr>
            <a:endParaRPr sz="1150">
              <a:solidFill>
                <a:srgbClr val="242729"/>
              </a:solidFill>
              <a:highlight>
                <a:srgbClr val="FFFFFF"/>
              </a:highlight>
            </a:endParaRPr>
          </a:p>
          <a:p>
            <a:pPr marL="0" lvl="0" indent="0" algn="l" rtl="0">
              <a:spcBef>
                <a:spcPts val="0"/>
              </a:spcBef>
              <a:spcAft>
                <a:spcPts val="0"/>
              </a:spcAft>
              <a:buNone/>
            </a:pPr>
            <a:r>
              <a:rPr lang="en" sz="1150">
                <a:solidFill>
                  <a:srgbClr val="242729"/>
                </a:solidFill>
                <a:highlight>
                  <a:srgbClr val="FFFFFF"/>
                </a:highlight>
              </a:rPr>
              <a:t>One of the things that needs to be tested for performance is the server response time which depends on the host the client decides to use.</a:t>
            </a:r>
            <a:endParaRPr sz="1150">
              <a:solidFill>
                <a:srgbClr val="242729"/>
              </a:solidFill>
              <a:highlight>
                <a:srgbClr val="FFFFFF"/>
              </a:highlight>
            </a:endParaRPr>
          </a:p>
          <a:p>
            <a:pPr marL="0" lvl="0" indent="0" algn="l" rtl="0">
              <a:spcBef>
                <a:spcPts val="0"/>
              </a:spcBef>
              <a:spcAft>
                <a:spcPts val="0"/>
              </a:spcAft>
              <a:buNone/>
            </a:pPr>
            <a:endParaRPr sz="1150">
              <a:solidFill>
                <a:srgbClr val="242729"/>
              </a:solidFill>
              <a:highlight>
                <a:srgbClr val="FFFFFF"/>
              </a:highlight>
            </a:endParaRPr>
          </a:p>
          <a:p>
            <a:pPr marL="0" lvl="0" indent="0" algn="l" rtl="0">
              <a:spcBef>
                <a:spcPts val="0"/>
              </a:spcBef>
              <a:spcAft>
                <a:spcPts val="0"/>
              </a:spcAft>
              <a:buNone/>
            </a:pPr>
            <a:r>
              <a:rPr lang="en" sz="1150">
                <a:solidFill>
                  <a:srgbClr val="242729"/>
                </a:solidFill>
                <a:highlight>
                  <a:srgbClr val="FFFFFF"/>
                </a:highlight>
              </a:rPr>
              <a:t>We will also be testing algorithm efficiency.</a:t>
            </a:r>
            <a:endParaRPr sz="1150">
              <a:solidFill>
                <a:srgbClr val="242729"/>
              </a:solidFill>
              <a:highlight>
                <a:srgbClr val="FFFFFF"/>
              </a:highlight>
            </a:endParaRPr>
          </a:p>
          <a:p>
            <a:pPr marL="0" lvl="0" indent="0" algn="l" rtl="0">
              <a:spcBef>
                <a:spcPts val="0"/>
              </a:spcBef>
              <a:spcAft>
                <a:spcPts val="0"/>
              </a:spcAft>
              <a:buNone/>
            </a:pPr>
            <a:r>
              <a:rPr lang="en" sz="1150">
                <a:solidFill>
                  <a:srgbClr val="242729"/>
                </a:solidFill>
                <a:highlight>
                  <a:srgbClr val="FFFFFF"/>
                </a:highlight>
              </a:rPr>
              <a:t>If we can make our algorithm more efficient, then the response time will be faster.</a:t>
            </a:r>
            <a:endParaRPr sz="1150">
              <a:solidFill>
                <a:srgbClr val="242729"/>
              </a:solidFill>
              <a:highlight>
                <a:srgbClr val="FFFFFF"/>
              </a:highlight>
            </a:endParaRPr>
          </a:p>
        </p:txBody>
      </p:sp>
    </p:spTree>
    <p:extLst>
      <p:ext uri="{BB962C8B-B14F-4D97-AF65-F5344CB8AC3E}">
        <p14:creationId xmlns:p14="http://schemas.microsoft.com/office/powerpoint/2010/main" val="2145174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d33fec4cc_0_7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d33fec4cc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70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Test Specification</a:t>
            </a:r>
            <a:endParaRPr/>
          </a:p>
        </p:txBody>
      </p:sp>
      <p:sp>
        <p:nvSpPr>
          <p:cNvPr id="57" name="Google Shape;57;p13"/>
          <p:cNvSpPr txBox="1">
            <a:spLocks noGrp="1"/>
          </p:cNvSpPr>
          <p:nvPr>
            <p:ph type="subTitle" idx="1"/>
          </p:nvPr>
        </p:nvSpPr>
        <p:spPr>
          <a:xfrm>
            <a:off x="311700" y="3165827"/>
            <a:ext cx="8520600" cy="13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Ali Tarraf</a:t>
            </a:r>
            <a:endParaRPr/>
          </a:p>
          <a:p>
            <a:pPr marL="0" lvl="0" indent="0" algn="ctr" rtl="0">
              <a:spcBef>
                <a:spcPts val="0"/>
              </a:spcBef>
              <a:spcAft>
                <a:spcPts val="0"/>
              </a:spcAft>
              <a:buNone/>
            </a:pPr>
            <a:r>
              <a:rPr lang="en"/>
              <a:t>Ali Al-mugoter</a:t>
            </a:r>
            <a:endParaRPr/>
          </a:p>
          <a:p>
            <a:pPr marL="0" lvl="0" indent="0" algn="ctr" rtl="0">
              <a:spcBef>
                <a:spcPts val="0"/>
              </a:spcBef>
              <a:spcAft>
                <a:spcPts val="0"/>
              </a:spcAft>
              <a:buNone/>
            </a:pPr>
            <a:r>
              <a:rPr lang="en"/>
              <a:t>Steve Karim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Code Pro"/>
                <a:ea typeface="Source Code Pro"/>
                <a:cs typeface="Source Code Pro"/>
                <a:sym typeface="Source Code Pro"/>
              </a:rPr>
              <a:t>The project is to develop a web application for the gamification of big data. The data that will be analyzed is data received from an inventory software, which keeps inventory of equipment that is used by teams. These teams should utilize the inventory software whenever they have jobs. Check if inventory is being returned. The data will be analyzed, and a scoring system will rank the teams, based on how much they utilized the software and if their equipment was returned. This will increase productivity.</a:t>
            </a:r>
            <a:endParaRPr>
              <a:latin typeface="Source Code Pro"/>
              <a:ea typeface="Source Code Pro"/>
              <a:cs typeface="Source Code Pro"/>
              <a:sym typeface="Source Code Pro"/>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Testing Strategy</a:t>
            </a:r>
            <a:endParaRPr/>
          </a:p>
          <a:p>
            <a:pPr marL="0" lvl="0" indent="0" algn="l" rtl="0">
              <a:spcBef>
                <a:spcPts val="0"/>
              </a:spcBef>
              <a:spcAft>
                <a:spcPts val="0"/>
              </a:spcAft>
              <a:buNone/>
            </a:pP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Unit Testing </a:t>
            </a:r>
            <a:endParaRPr/>
          </a:p>
          <a:p>
            <a:pPr marL="914400" lvl="1" indent="-317500" algn="l" rtl="0">
              <a:spcBef>
                <a:spcPts val="0"/>
              </a:spcBef>
              <a:spcAft>
                <a:spcPts val="0"/>
              </a:spcAft>
              <a:buSzPts val="1400"/>
              <a:buChar char="○"/>
            </a:pPr>
            <a:r>
              <a:rPr lang="en"/>
              <a:t>Web Application</a:t>
            </a:r>
            <a:endParaRPr/>
          </a:p>
          <a:p>
            <a:pPr marL="914400" lvl="1" indent="-317500" algn="l" rtl="0">
              <a:spcBef>
                <a:spcPts val="0"/>
              </a:spcBef>
              <a:spcAft>
                <a:spcPts val="0"/>
              </a:spcAft>
              <a:buSzPts val="1400"/>
              <a:buChar char="○"/>
            </a:pPr>
            <a:r>
              <a:rPr lang="en"/>
              <a:t>Database</a:t>
            </a:r>
            <a:endParaRPr/>
          </a:p>
          <a:p>
            <a:pPr marL="457200" lvl="0" indent="-342900" algn="l" rtl="0">
              <a:spcBef>
                <a:spcPts val="0"/>
              </a:spcBef>
              <a:spcAft>
                <a:spcPts val="0"/>
              </a:spcAft>
              <a:buSzPts val="1800"/>
              <a:buChar char="●"/>
            </a:pPr>
            <a:r>
              <a:rPr lang="en"/>
              <a:t>Integration Testing</a:t>
            </a:r>
            <a:endParaRPr/>
          </a:p>
          <a:p>
            <a:pPr marL="914400" lvl="1" indent="-317500" algn="l" rtl="0">
              <a:spcBef>
                <a:spcPts val="0"/>
              </a:spcBef>
              <a:spcAft>
                <a:spcPts val="0"/>
              </a:spcAft>
              <a:buSzPts val="1400"/>
              <a:buChar char="○"/>
            </a:pPr>
            <a:r>
              <a:rPr lang="en"/>
              <a:t>Web Application</a:t>
            </a:r>
            <a:endParaRPr/>
          </a:p>
          <a:p>
            <a:pPr marL="914400" lvl="1" indent="-317500" algn="l" rtl="0">
              <a:spcBef>
                <a:spcPts val="0"/>
              </a:spcBef>
              <a:spcAft>
                <a:spcPts val="0"/>
              </a:spcAft>
              <a:buSzPts val="1400"/>
              <a:buChar char="○"/>
            </a:pPr>
            <a:r>
              <a:rPr lang="en"/>
              <a:t>Database</a:t>
            </a:r>
            <a:endParaRPr/>
          </a:p>
          <a:p>
            <a:pPr marL="457200" lvl="0" indent="-342900" algn="l" rtl="0">
              <a:spcBef>
                <a:spcPts val="0"/>
              </a:spcBef>
              <a:spcAft>
                <a:spcPts val="0"/>
              </a:spcAft>
              <a:buSzPts val="1800"/>
              <a:buChar char="●"/>
            </a:pPr>
            <a:r>
              <a:rPr lang="en"/>
              <a:t>Validation Testing - Test software as whole</a:t>
            </a:r>
            <a:endParaRPr/>
          </a:p>
          <a:p>
            <a:pPr marL="914400" lvl="1" indent="-317500" algn="l" rtl="0">
              <a:spcBef>
                <a:spcPts val="0"/>
              </a:spcBef>
              <a:spcAft>
                <a:spcPts val="0"/>
              </a:spcAft>
              <a:buSzPts val="1400"/>
              <a:buChar char="○"/>
            </a:pPr>
            <a:r>
              <a:rPr lang="en"/>
              <a:t>Web Application</a:t>
            </a:r>
            <a:endParaRPr/>
          </a:p>
          <a:p>
            <a:pPr marL="914400" lvl="1" indent="-317500" algn="l" rtl="0">
              <a:spcBef>
                <a:spcPts val="0"/>
              </a:spcBef>
              <a:spcAft>
                <a:spcPts val="0"/>
              </a:spcAft>
              <a:buSzPts val="1400"/>
              <a:buChar char="○"/>
            </a:pPr>
            <a:r>
              <a:rPr lang="en"/>
              <a:t>Database</a:t>
            </a:r>
            <a:endParaRPr/>
          </a:p>
          <a:p>
            <a:pPr marL="457200" lvl="0" indent="-342900" algn="l" rtl="0">
              <a:spcBef>
                <a:spcPts val="0"/>
              </a:spcBef>
              <a:spcAft>
                <a:spcPts val="0"/>
              </a:spcAft>
              <a:buSzPts val="1800"/>
              <a:buChar char="●"/>
            </a:pPr>
            <a:r>
              <a:rPr lang="en"/>
              <a:t>High-order Testing</a:t>
            </a:r>
            <a:endParaRPr/>
          </a:p>
          <a:p>
            <a:pPr marL="914400" lvl="1" indent="-317500" algn="l" rtl="0">
              <a:spcBef>
                <a:spcPts val="0"/>
              </a:spcBef>
              <a:spcAft>
                <a:spcPts val="0"/>
              </a:spcAft>
              <a:buSzPts val="1400"/>
              <a:buChar char="○"/>
            </a:pPr>
            <a:r>
              <a:rPr lang="en"/>
              <a:t>Web Application</a:t>
            </a:r>
            <a:endParaRPr/>
          </a:p>
          <a:p>
            <a:pPr marL="914400" lvl="1" indent="-317500" algn="l" rtl="0">
              <a:spcBef>
                <a:spcPts val="0"/>
              </a:spcBef>
              <a:spcAft>
                <a:spcPts val="0"/>
              </a:spcAft>
              <a:buSzPts val="1400"/>
              <a:buChar char="○"/>
            </a:pPr>
            <a:r>
              <a:rPr lang="en"/>
              <a:t>Database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Unit Testing </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Vertical slicing </a:t>
            </a:r>
            <a:endParaRPr/>
          </a:p>
          <a:p>
            <a:pPr marL="457200" lvl="0" indent="-342900" algn="l" rtl="0">
              <a:spcBef>
                <a:spcPts val="0"/>
              </a:spcBef>
              <a:spcAft>
                <a:spcPts val="0"/>
              </a:spcAft>
              <a:buSzPts val="1800"/>
              <a:buChar char="-"/>
            </a:pPr>
            <a:r>
              <a:rPr lang="en"/>
              <a:t>3 main parts </a:t>
            </a:r>
            <a:endParaRPr/>
          </a:p>
          <a:p>
            <a:pPr marL="914400" lvl="1" indent="-317500" algn="l" rtl="0">
              <a:spcBef>
                <a:spcPts val="0"/>
              </a:spcBef>
              <a:spcAft>
                <a:spcPts val="0"/>
              </a:spcAft>
              <a:buSzPts val="1400"/>
              <a:buChar char="-"/>
            </a:pPr>
            <a:r>
              <a:rPr lang="en"/>
              <a:t>Front-end:</a:t>
            </a:r>
            <a:endParaRPr/>
          </a:p>
          <a:p>
            <a:pPr marL="1371600" lvl="2" indent="-317500" algn="l" rtl="0">
              <a:spcBef>
                <a:spcPts val="0"/>
              </a:spcBef>
              <a:spcAft>
                <a:spcPts val="0"/>
              </a:spcAft>
              <a:buSzPts val="1400"/>
              <a:buChar char="-"/>
            </a:pPr>
            <a:r>
              <a:rPr lang="en"/>
              <a:t>Test related components</a:t>
            </a:r>
            <a:endParaRPr/>
          </a:p>
          <a:p>
            <a:pPr marL="1371600" lvl="2" indent="-317500" algn="l" rtl="0">
              <a:spcBef>
                <a:spcPts val="0"/>
              </a:spcBef>
              <a:spcAft>
                <a:spcPts val="0"/>
              </a:spcAft>
              <a:buSzPts val="1400"/>
              <a:buChar char="-"/>
            </a:pPr>
            <a:r>
              <a:rPr lang="en"/>
              <a:t>Test service </a:t>
            </a:r>
            <a:endParaRPr/>
          </a:p>
          <a:p>
            <a:pPr marL="1371600" lvl="2" indent="-317500" algn="l" rtl="0">
              <a:spcBef>
                <a:spcPts val="0"/>
              </a:spcBef>
              <a:spcAft>
                <a:spcPts val="0"/>
              </a:spcAft>
              <a:buSzPts val="1400"/>
              <a:buChar char="-"/>
            </a:pPr>
            <a:r>
              <a:rPr lang="en"/>
              <a:t>Test UI </a:t>
            </a:r>
            <a:endParaRPr/>
          </a:p>
          <a:p>
            <a:pPr marL="914400" lvl="1" indent="-317500" algn="l" rtl="0">
              <a:spcBef>
                <a:spcPts val="0"/>
              </a:spcBef>
              <a:spcAft>
                <a:spcPts val="0"/>
              </a:spcAft>
              <a:buSzPts val="1400"/>
              <a:buChar char="-"/>
            </a:pPr>
            <a:r>
              <a:rPr lang="en"/>
              <a:t>Backend </a:t>
            </a:r>
            <a:endParaRPr/>
          </a:p>
          <a:p>
            <a:pPr marL="1371600" lvl="2" indent="-317500" algn="l" rtl="0">
              <a:spcBef>
                <a:spcPts val="0"/>
              </a:spcBef>
              <a:spcAft>
                <a:spcPts val="0"/>
              </a:spcAft>
              <a:buSzPts val="1400"/>
              <a:buChar char="-"/>
            </a:pPr>
            <a:r>
              <a:rPr lang="en"/>
              <a:t>Test API request/ Controller </a:t>
            </a:r>
            <a:endParaRPr/>
          </a:p>
          <a:p>
            <a:pPr marL="1371600" lvl="2" indent="-317500" algn="l" rtl="0">
              <a:spcBef>
                <a:spcPts val="0"/>
              </a:spcBef>
              <a:spcAft>
                <a:spcPts val="0"/>
              </a:spcAft>
              <a:buSzPts val="1400"/>
              <a:buChar char="-"/>
            </a:pPr>
            <a:r>
              <a:rPr lang="en"/>
              <a:t>Test related Query/Command classes</a:t>
            </a:r>
            <a:endParaRPr/>
          </a:p>
          <a:p>
            <a:pPr marL="914400" lvl="1" indent="-317500" algn="l" rtl="0">
              <a:spcBef>
                <a:spcPts val="0"/>
              </a:spcBef>
              <a:spcAft>
                <a:spcPts val="0"/>
              </a:spcAft>
              <a:buSzPts val="1400"/>
              <a:buChar char="-"/>
            </a:pPr>
            <a:r>
              <a:rPr lang="en"/>
              <a:t>Database</a:t>
            </a:r>
            <a:endParaRPr/>
          </a:p>
          <a:p>
            <a:pPr marL="1371600" lvl="2" indent="-317500" algn="l" rtl="0">
              <a:spcBef>
                <a:spcPts val="0"/>
              </a:spcBef>
              <a:spcAft>
                <a:spcPts val="0"/>
              </a:spcAft>
              <a:buSzPts val="1400"/>
              <a:buChar char="-"/>
            </a:pPr>
            <a:r>
              <a:rPr lang="en"/>
              <a:t>Test related tables </a:t>
            </a:r>
            <a:endParaRPr/>
          </a:p>
          <a:p>
            <a:pPr marL="1371600" lvl="2" indent="-317500" algn="l" rtl="0">
              <a:spcBef>
                <a:spcPts val="0"/>
              </a:spcBef>
              <a:spcAft>
                <a:spcPts val="0"/>
              </a:spcAft>
              <a:buSzPts val="1400"/>
              <a:buChar char="-"/>
            </a:pPr>
            <a:r>
              <a:rPr lang="en"/>
              <a:t>Check for fields added/updated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52200" y="39775"/>
            <a:ext cx="3154151" cy="1817601"/>
          </a:xfrm>
          <a:prstGeom prst="rect">
            <a:avLst/>
          </a:prstGeom>
          <a:noFill/>
          <a:ln>
            <a:noFill/>
          </a:ln>
        </p:spPr>
      </p:pic>
      <p:pic>
        <p:nvPicPr>
          <p:cNvPr id="81" name="Google Shape;81;p17"/>
          <p:cNvPicPr preferRelativeResize="0"/>
          <p:nvPr/>
        </p:nvPicPr>
        <p:blipFill>
          <a:blip r:embed="rId4">
            <a:alphaModFix/>
          </a:blip>
          <a:stretch>
            <a:fillRect/>
          </a:stretch>
        </p:blipFill>
        <p:spPr>
          <a:xfrm>
            <a:off x="3500700" y="39775"/>
            <a:ext cx="3888898" cy="2378351"/>
          </a:xfrm>
          <a:prstGeom prst="rect">
            <a:avLst/>
          </a:prstGeom>
          <a:noFill/>
          <a:ln>
            <a:noFill/>
          </a:ln>
        </p:spPr>
      </p:pic>
      <p:pic>
        <p:nvPicPr>
          <p:cNvPr id="82" name="Google Shape;82;p17"/>
          <p:cNvPicPr preferRelativeResize="0"/>
          <p:nvPr/>
        </p:nvPicPr>
        <p:blipFill>
          <a:blip r:embed="rId5">
            <a:alphaModFix/>
          </a:blip>
          <a:stretch>
            <a:fillRect/>
          </a:stretch>
        </p:blipFill>
        <p:spPr>
          <a:xfrm>
            <a:off x="152400" y="2570525"/>
            <a:ext cx="3713577" cy="2253826"/>
          </a:xfrm>
          <a:prstGeom prst="rect">
            <a:avLst/>
          </a:prstGeom>
          <a:noFill/>
          <a:ln>
            <a:noFill/>
          </a:ln>
        </p:spPr>
      </p:pic>
      <p:pic>
        <p:nvPicPr>
          <p:cNvPr id="83" name="Google Shape;83;p17"/>
          <p:cNvPicPr preferRelativeResize="0"/>
          <p:nvPr/>
        </p:nvPicPr>
        <p:blipFill>
          <a:blip r:embed="rId6">
            <a:alphaModFix/>
          </a:blip>
          <a:stretch>
            <a:fillRect/>
          </a:stretch>
        </p:blipFill>
        <p:spPr>
          <a:xfrm>
            <a:off x="4344027" y="2571751"/>
            <a:ext cx="3665187" cy="242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295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Integration Testing</a:t>
            </a:r>
            <a:endParaRPr/>
          </a:p>
        </p:txBody>
      </p:sp>
      <p:sp>
        <p:nvSpPr>
          <p:cNvPr id="89" name="Google Shape;89;p18"/>
          <p:cNvSpPr txBox="1">
            <a:spLocks noGrp="1"/>
          </p:cNvSpPr>
          <p:nvPr>
            <p:ph type="body" idx="1"/>
          </p:nvPr>
        </p:nvSpPr>
        <p:spPr>
          <a:xfrm>
            <a:off x="311700" y="967975"/>
            <a:ext cx="8520600" cy="3218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Testing procedure for integration</a:t>
            </a:r>
            <a:endParaRPr/>
          </a:p>
          <a:p>
            <a:pPr marL="914400" lvl="1" indent="-317500" algn="l" rtl="0">
              <a:spcBef>
                <a:spcPts val="0"/>
              </a:spcBef>
              <a:spcAft>
                <a:spcPts val="0"/>
              </a:spcAft>
              <a:buSzPts val="1400"/>
              <a:buChar char="○"/>
            </a:pPr>
            <a:r>
              <a:rPr lang="en"/>
              <a:t>For integration testing we will be testing each component before committing the remote branch to the master branch. When a functionality is complete and has been tested on the remote branch, it will be reviewed by two other team members. Once both members approve the code, it will be pushed to the master branch and tested to see if the functionality integrates properly with the software.</a:t>
            </a:r>
            <a:endParaRPr/>
          </a:p>
          <a:p>
            <a:pPr marL="457200" lvl="0" indent="-342900" algn="l" rtl="0">
              <a:spcBef>
                <a:spcPts val="0"/>
              </a:spcBef>
              <a:spcAft>
                <a:spcPts val="0"/>
              </a:spcAft>
              <a:buSzPts val="1800"/>
              <a:buChar char="●"/>
            </a:pPr>
            <a:r>
              <a:rPr lang="en"/>
              <a:t>Stubs and drivers required</a:t>
            </a:r>
            <a:endParaRPr/>
          </a:p>
          <a:p>
            <a:pPr marL="914400" lvl="1" indent="-317500" algn="l" rtl="0">
              <a:spcBef>
                <a:spcPts val="0"/>
              </a:spcBef>
              <a:spcAft>
                <a:spcPts val="0"/>
              </a:spcAft>
              <a:buSzPts val="1400"/>
              <a:buChar char="○"/>
            </a:pPr>
            <a:r>
              <a:rPr lang="en"/>
              <a:t>Each component will be tested with a test function (stubs) which will be used to test the component without having all the functions of the software available.</a:t>
            </a:r>
            <a:endParaRPr/>
          </a:p>
          <a:p>
            <a:pPr marL="457200" lvl="0" indent="-342900" algn="l" rtl="0">
              <a:spcBef>
                <a:spcPts val="0"/>
              </a:spcBef>
              <a:spcAft>
                <a:spcPts val="0"/>
              </a:spcAft>
              <a:buSzPts val="1800"/>
              <a:buChar char="●"/>
            </a:pPr>
            <a:r>
              <a:rPr lang="en"/>
              <a:t>Test cases and their purpose</a:t>
            </a:r>
            <a:endParaRPr/>
          </a:p>
          <a:p>
            <a:pPr marL="914400" lvl="1" indent="-317500" algn="l" rtl="0">
              <a:spcBef>
                <a:spcPts val="0"/>
              </a:spcBef>
              <a:spcAft>
                <a:spcPts val="0"/>
              </a:spcAft>
              <a:buSzPts val="1400"/>
              <a:buChar char="○"/>
            </a:pPr>
            <a:r>
              <a:rPr lang="en"/>
              <a:t>Every component has a set of test cases that will be tested before and after integration.</a:t>
            </a: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Validation Testing</a:t>
            </a:r>
            <a:endParaRPr/>
          </a:p>
        </p:txBody>
      </p:sp>
      <p:sp>
        <p:nvSpPr>
          <p:cNvPr id="95" name="Google Shape;95;p19"/>
          <p:cNvSpPr txBox="1">
            <a:spLocks noGrp="1"/>
          </p:cNvSpPr>
          <p:nvPr>
            <p:ph type="body" idx="1"/>
          </p:nvPr>
        </p:nvSpPr>
        <p:spPr>
          <a:xfrm>
            <a:off x="311700" y="1152475"/>
            <a:ext cx="8520600" cy="36513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t>For validation testing we will work with the client to ensure the software is up to the their requirements. We will go through every feature with them and have them test out the software the way they will use it.</a:t>
            </a:r>
            <a:endParaRPr/>
          </a:p>
          <a:p>
            <a:pPr marL="457200" marR="0" lvl="0" indent="-342900" algn="l" rtl="0">
              <a:lnSpc>
                <a:spcPct val="115000"/>
              </a:lnSpc>
              <a:spcBef>
                <a:spcPts val="0"/>
              </a:spcBef>
              <a:spcAft>
                <a:spcPts val="0"/>
              </a:spcAft>
              <a:buSzPts val="1800"/>
              <a:buChar char="●"/>
            </a:pPr>
            <a:r>
              <a:rPr lang="en"/>
              <a:t>Black box testing will be used for our validation testing, since the client does not have the ability to see what's happening in the backend. Data will be inputted and the output will be analyzed for accuracy.</a:t>
            </a:r>
            <a:endParaRPr/>
          </a:p>
          <a:p>
            <a:pPr marL="457200" lvl="0" indent="-342900" algn="l" rtl="0">
              <a:spcBef>
                <a:spcPts val="0"/>
              </a:spcBef>
              <a:spcAft>
                <a:spcPts val="0"/>
              </a:spcAft>
              <a:buSzPts val="1800"/>
              <a:buChar char="●"/>
            </a:pPr>
            <a:r>
              <a:rPr lang="en"/>
              <a:t>We meet once every 2 weeks to showcase the progress to the client, this allows us to get immediate feedback and adjust the project.</a:t>
            </a:r>
            <a:endParaRPr/>
          </a:p>
          <a:p>
            <a:pPr marL="914400" lvl="1" indent="-317500" algn="l" rtl="0">
              <a:spcBef>
                <a:spcPts val="0"/>
              </a:spcBef>
              <a:spcAft>
                <a:spcPts val="0"/>
              </a:spcAft>
              <a:buSzPts val="1400"/>
              <a:buChar char="○"/>
            </a:pPr>
            <a:r>
              <a:rPr lang="en"/>
              <a:t>Examples</a:t>
            </a:r>
            <a:endParaRPr/>
          </a:p>
          <a:p>
            <a:pPr marL="1371600" lvl="2" indent="-317500" algn="l" rtl="0">
              <a:spcBef>
                <a:spcPts val="0"/>
              </a:spcBef>
              <a:spcAft>
                <a:spcPts val="0"/>
              </a:spcAft>
              <a:buSzPts val="1400"/>
              <a:buChar char="■"/>
            </a:pPr>
            <a:r>
              <a:rPr lang="en"/>
              <a:t>Database sharding</a:t>
            </a:r>
            <a:endParaRPr/>
          </a:p>
          <a:p>
            <a:pPr marL="1371600" lvl="2" indent="-317500" algn="l" rtl="0">
              <a:spcBef>
                <a:spcPts val="0"/>
              </a:spcBef>
              <a:spcAft>
                <a:spcPts val="0"/>
              </a:spcAft>
              <a:buSzPts val="1400"/>
              <a:buChar char="■"/>
            </a:pPr>
            <a:r>
              <a:rPr lang="en"/>
              <a:t>Score &amp; weighted Score</a:t>
            </a:r>
            <a:endParaRPr/>
          </a:p>
          <a:p>
            <a:pPr marL="1371600" lvl="2" indent="-317500" algn="l" rtl="0">
              <a:spcBef>
                <a:spcPts val="0"/>
              </a:spcBef>
              <a:spcAft>
                <a:spcPts val="0"/>
              </a:spcAft>
              <a:buSzPts val="1400"/>
              <a:buChar char="■"/>
            </a:pPr>
            <a:r>
              <a:rPr lang="en"/>
              <a:t>Using emails for account creation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Higher-Order testing</a:t>
            </a:r>
            <a:endParaRPr/>
          </a:p>
        </p:txBody>
      </p:sp>
      <p:sp>
        <p:nvSpPr>
          <p:cNvPr id="101" name="Google Shape;101;p20"/>
          <p:cNvSpPr txBox="1">
            <a:spLocks noGrp="1"/>
          </p:cNvSpPr>
          <p:nvPr>
            <p:ph type="body" idx="1"/>
          </p:nvPr>
        </p:nvSpPr>
        <p:spPr>
          <a:xfrm>
            <a:off x="311700" y="1152475"/>
            <a:ext cx="8520600" cy="37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high-order testing procedure is specified below. For high-order testing we will be using different test methods (Stress Testing, Performance Testing, and Security Testing) to test different conditions.</a:t>
            </a:r>
            <a:endParaRPr/>
          </a:p>
          <a:p>
            <a:pPr marL="457200" lvl="0" indent="-342900" algn="l" rtl="0">
              <a:spcBef>
                <a:spcPts val="1600"/>
              </a:spcBef>
              <a:spcAft>
                <a:spcPts val="0"/>
              </a:spcAft>
              <a:buSzPts val="1800"/>
              <a:buChar char="●"/>
            </a:pPr>
            <a:r>
              <a:rPr lang="en"/>
              <a:t>Security testing</a:t>
            </a:r>
            <a:endParaRPr/>
          </a:p>
          <a:p>
            <a:pPr marL="914400" lvl="1" indent="-317500" algn="l" rtl="0">
              <a:spcBef>
                <a:spcPts val="0"/>
              </a:spcBef>
              <a:spcAft>
                <a:spcPts val="0"/>
              </a:spcAft>
              <a:buSzPts val="1400"/>
              <a:buChar char="○"/>
            </a:pPr>
            <a:r>
              <a:rPr lang="en"/>
              <a:t>For security testing we will be testing the two-level user authentication at login as well as SQL injection testing.</a:t>
            </a:r>
            <a:endParaRPr/>
          </a:p>
          <a:p>
            <a:pPr marL="457200" lvl="0" indent="-342900" algn="l" rtl="0">
              <a:spcBef>
                <a:spcPts val="0"/>
              </a:spcBef>
              <a:spcAft>
                <a:spcPts val="0"/>
              </a:spcAft>
              <a:buSzPts val="1800"/>
              <a:buChar char="●"/>
            </a:pPr>
            <a:r>
              <a:rPr lang="en"/>
              <a:t>Stress testing</a:t>
            </a:r>
            <a:endParaRPr/>
          </a:p>
          <a:p>
            <a:pPr marL="914400" lvl="1" indent="-317500" algn="l" rtl="0">
              <a:spcBef>
                <a:spcPts val="0"/>
              </a:spcBef>
              <a:spcAft>
                <a:spcPts val="0"/>
              </a:spcAft>
              <a:buSzPts val="1400"/>
              <a:buChar char="○"/>
            </a:pPr>
            <a:r>
              <a:rPr lang="en"/>
              <a:t>For stress testing we will be testing at varying frequencies with abnormal data inputs in large sums to validate the breaking point of the software.</a:t>
            </a:r>
            <a:endParaRPr/>
          </a:p>
          <a:p>
            <a:pPr marL="457200" lvl="0" indent="-342900" algn="l" rtl="0">
              <a:spcBef>
                <a:spcPts val="0"/>
              </a:spcBef>
              <a:spcAft>
                <a:spcPts val="0"/>
              </a:spcAft>
              <a:buSzPts val="1800"/>
              <a:buChar char="●"/>
            </a:pPr>
            <a:r>
              <a:rPr lang="en"/>
              <a:t>Performance testing</a:t>
            </a:r>
            <a:endParaRPr/>
          </a:p>
          <a:p>
            <a:pPr marL="914400" lvl="1" indent="-317500" algn="l" rtl="0">
              <a:spcBef>
                <a:spcPts val="0"/>
              </a:spcBef>
              <a:spcAft>
                <a:spcPts val="0"/>
              </a:spcAft>
              <a:buSzPts val="1400"/>
              <a:buChar char="○"/>
            </a:pPr>
            <a:r>
              <a:rPr lang="en"/>
              <a:t>For performance testing we will be testing the range of performance to know the softwares compatibility and functionality.</a:t>
            </a: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 Cases</a:t>
            </a:r>
            <a:endParaRPr/>
          </a:p>
          <a:p>
            <a:pPr marL="0" lvl="0" indent="0" algn="l" rtl="0">
              <a:spcBef>
                <a:spcPts val="0"/>
              </a:spcBef>
              <a:spcAft>
                <a:spcPts val="0"/>
              </a:spcAft>
              <a:buNone/>
            </a:pPr>
            <a:endParaRPr/>
          </a:p>
        </p:txBody>
      </p:sp>
      <p:sp>
        <p:nvSpPr>
          <p:cNvPr id="107" name="Google Shape;10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8" name="Google Shape;108;p21"/>
          <p:cNvPicPr preferRelativeResize="0"/>
          <p:nvPr/>
        </p:nvPicPr>
        <p:blipFill>
          <a:blip r:embed="rId3">
            <a:alphaModFix/>
          </a:blip>
          <a:stretch>
            <a:fillRect/>
          </a:stretch>
        </p:blipFill>
        <p:spPr>
          <a:xfrm>
            <a:off x="311700" y="508875"/>
            <a:ext cx="8520601" cy="4566951"/>
          </a:xfrm>
          <a:prstGeom prst="rect">
            <a:avLst/>
          </a:prstGeom>
          <a:noFill/>
          <a:ln>
            <a:noFill/>
          </a:ln>
        </p:spPr>
      </p:pic>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629</Words>
  <Application>Microsoft Macintosh PowerPoint</Application>
  <PresentationFormat>On-screen Show (16:9)</PresentationFormat>
  <Paragraphs>62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Proxima Nova</vt:lpstr>
      <vt:lpstr>Arial</vt:lpstr>
      <vt:lpstr>Source Code Pro</vt:lpstr>
      <vt:lpstr>Alfa Slab One</vt:lpstr>
      <vt:lpstr>Gameday</vt:lpstr>
      <vt:lpstr>Test Specification</vt:lpstr>
      <vt:lpstr>Introduction</vt:lpstr>
      <vt:lpstr>Testing Strategy </vt:lpstr>
      <vt:lpstr>Unit Testing </vt:lpstr>
      <vt:lpstr>PowerPoint Presentation</vt:lpstr>
      <vt:lpstr>Integration Testing</vt:lpstr>
      <vt:lpstr>Validation Testing</vt:lpstr>
      <vt:lpstr>Higher-Order testing</vt:lpstr>
      <vt:lpstr>Test Cases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Specification</dc:title>
  <cp:lastModifiedBy>Tarraf, Ali</cp:lastModifiedBy>
  <cp:revision>1</cp:revision>
  <dcterms:modified xsi:type="dcterms:W3CDTF">2019-07-14T23:45:06Z</dcterms:modified>
</cp:coreProperties>
</file>