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300" r:id="rId3"/>
    <p:sldId id="301" r:id="rId4"/>
    <p:sldId id="302" r:id="rId5"/>
    <p:sldId id="303" r:id="rId6"/>
    <p:sldId id="304" r:id="rId7"/>
    <p:sldId id="305" r:id="rId8"/>
    <p:sldId id="28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92" d="100"/>
          <a:sy n="92" d="100"/>
        </p:scale>
        <p:origin x="34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1CD3-67CD-4FDC-A6ED-8F0277602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D97DB-9B0A-4FDA-B3D7-22349D0E6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BDA710-26AB-4886-BBB5-A3882DBE8041}"/>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627B957A-9931-4CD9-8DC7-27E855D03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5FB3B-A5D3-4F72-85D5-11906E2DAB42}"/>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37367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768C-006D-4C89-BC10-A9CAF48ABF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BBD456-20CA-4A98-BC05-3793C3C6FD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94687-88DA-47CE-967D-7C0A6D0DE4AF}"/>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172F8305-4F01-4183-AB84-081522F90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5D00E-412F-4175-AF56-781EFA04DFAA}"/>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282967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8EE91-01CE-4DC5-8F1B-07F2DFC687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1C44ED-EC7D-4FC3-9B6D-5D9854CE83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8B480-445A-4141-84EE-0E2CE363B034}"/>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23815842-2E6E-458D-8B8A-B06F6CD2A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96F34-0B21-40E0-87C1-22985D84A564}"/>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156125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E031-2FE9-44F6-BDE9-B2CB5368ED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77EE4-57C4-4C9D-A6B4-499D4D8A26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A51F2-E788-4C61-9D3D-C8149881E986}"/>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3FD3A549-C92B-4DC4-A51F-F7236BDFB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160B2-76D6-4374-B3F0-23F1A5CACCEF}"/>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8469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99AB-465C-4605-A5D1-EA5E4E32B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172E36-BDEA-421E-8B97-E194043F8D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FB95FD-6073-4A25-AEA9-5F1C1081C11F}"/>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97BE70E3-3DF8-42B3-BC1B-C66439BF4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87846-98C6-4B97-825C-A8A3636DE71F}"/>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10309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2399-7F26-44EB-B2FF-B9054BA48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3DDA0-AEC5-401F-A7D2-9115EB6DCB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4907AA-2D30-4E36-B250-41ED41848F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5565F8-2F9F-4302-97A3-F09D1F3C5117}"/>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6" name="Footer Placeholder 5">
            <a:extLst>
              <a:ext uri="{FF2B5EF4-FFF2-40B4-BE49-F238E27FC236}">
                <a16:creationId xmlns:a16="http://schemas.microsoft.com/office/drawing/2014/main" id="{85FB7927-759C-4220-A2D6-55F5FB57D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8CED1-EDCF-4725-A037-F29FD13A7DB0}"/>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99738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ACB1-414D-49E8-9EF4-778477756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7B1AA9-20EE-49D1-9458-2922C3268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82B80A-C4D7-4D94-8E9C-8C921724E5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26531-43FD-40BC-BF7C-77ECA361A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4C5F5E-6E5C-4362-9AAB-7ABD671ED6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A8244-F705-497B-8A07-A27171387084}"/>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8" name="Footer Placeholder 7">
            <a:extLst>
              <a:ext uri="{FF2B5EF4-FFF2-40B4-BE49-F238E27FC236}">
                <a16:creationId xmlns:a16="http://schemas.microsoft.com/office/drawing/2014/main" id="{84ADA92E-0458-400A-9855-84D9DF9C03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203DA-4295-40AD-8B90-5DA1DC07DEC9}"/>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421078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F1B1-1A0E-4F50-983E-BDF92008A4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884BA7-70B1-4058-8AE1-841C75B14290}"/>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4" name="Footer Placeholder 3">
            <a:extLst>
              <a:ext uri="{FF2B5EF4-FFF2-40B4-BE49-F238E27FC236}">
                <a16:creationId xmlns:a16="http://schemas.microsoft.com/office/drawing/2014/main" id="{3E31B71F-7EEE-45AD-840E-1F928DC0CB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F08F9-80C7-4ADE-9972-8CEE23ABD8EA}"/>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298390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191904-08A6-4A07-817E-7F865C11BBCB}"/>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3" name="Footer Placeholder 2">
            <a:extLst>
              <a:ext uri="{FF2B5EF4-FFF2-40B4-BE49-F238E27FC236}">
                <a16:creationId xmlns:a16="http://schemas.microsoft.com/office/drawing/2014/main" id="{367893B3-64B9-4B84-AA9D-D539F20B8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0E713-4593-4314-83FD-74C19CB549EE}"/>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42904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65BE-A600-40DB-BC52-CA457E030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CC1807-844E-4287-BC63-EF8A9D97E9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D3F02-F0E8-450C-8AC6-78283E4E9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A35949-D493-4556-8141-9AEE493D1B9B}"/>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6" name="Footer Placeholder 5">
            <a:extLst>
              <a:ext uri="{FF2B5EF4-FFF2-40B4-BE49-F238E27FC236}">
                <a16:creationId xmlns:a16="http://schemas.microsoft.com/office/drawing/2014/main" id="{D66D0F60-188C-4738-86F0-DC0F79A45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73D41-CF99-4BB1-9328-687F97132393}"/>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87778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522B-4340-4341-B3A0-474C8ECC13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31C398-CD65-4B09-BA20-469B9D130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576C1-3FA4-48CF-82A7-A65594592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31FB2-9518-4598-A0FF-42E86EC126A6}"/>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6" name="Footer Placeholder 5">
            <a:extLst>
              <a:ext uri="{FF2B5EF4-FFF2-40B4-BE49-F238E27FC236}">
                <a16:creationId xmlns:a16="http://schemas.microsoft.com/office/drawing/2014/main" id="{772B4A87-56E0-49EC-A8BA-83FC01653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64D11-B07A-41E5-9123-383D6324EBCE}"/>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102680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9B03D-00C9-4D2D-83FE-18FE98CB3B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6E963-0AD0-45CE-A092-73DF465EF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32A11A-588B-48CE-A598-2F74B1B33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C884C9CE-9AB8-46C6-8791-2C8601992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404DA7-C4F7-49E2-A0DC-BEFD65A64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B3AB1-2049-4F80-A169-02C1B291D21B}" type="slidenum">
              <a:rPr lang="en-US" smtClean="0"/>
              <a:t>‹#›</a:t>
            </a:fld>
            <a:endParaRPr lang="en-US"/>
          </a:p>
        </p:txBody>
      </p:sp>
    </p:spTree>
    <p:extLst>
      <p:ext uri="{BB962C8B-B14F-4D97-AF65-F5344CB8AC3E}">
        <p14:creationId xmlns:p14="http://schemas.microsoft.com/office/powerpoint/2010/main" val="876212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81D8-A3C3-42D0-BBB5-3F1A2F4A2797}"/>
              </a:ext>
            </a:extLst>
          </p:cNvPr>
          <p:cNvSpPr>
            <a:spLocks noGrp="1"/>
          </p:cNvSpPr>
          <p:nvPr>
            <p:ph type="ctrTitle"/>
          </p:nvPr>
        </p:nvSpPr>
        <p:spPr>
          <a:xfrm>
            <a:off x="6746628" y="1783959"/>
            <a:ext cx="5348390" cy="2889114"/>
          </a:xfrm>
        </p:spPr>
        <p:txBody>
          <a:bodyPr anchor="b">
            <a:normAutofit/>
          </a:bodyPr>
          <a:lstStyle/>
          <a:p>
            <a:r>
              <a:rPr lang="en-US" dirty="0">
                <a:solidFill>
                  <a:schemeClr val="bg1"/>
                </a:solidFill>
              </a:rPr>
              <a:t>Med- Fi Prototyping of </a:t>
            </a:r>
            <a:r>
              <a:rPr lang="en-US" dirty="0" err="1">
                <a:solidFill>
                  <a:schemeClr val="bg1"/>
                </a:solidFill>
              </a:rPr>
              <a:t>Prestine</a:t>
            </a:r>
            <a:r>
              <a:rPr lang="en-US" dirty="0">
                <a:solidFill>
                  <a:schemeClr val="bg1"/>
                </a:solidFill>
              </a:rPr>
              <a:t> </a:t>
            </a:r>
            <a:r>
              <a:rPr lang="en-US" dirty="0" err="1">
                <a:solidFill>
                  <a:schemeClr val="bg1"/>
                </a:solidFill>
              </a:rPr>
              <a:t>Papes</a:t>
            </a:r>
            <a:endParaRPr lang="en-US" dirty="0">
              <a:solidFill>
                <a:schemeClr val="bg1"/>
              </a:solidFill>
            </a:endParaRPr>
          </a:p>
        </p:txBody>
      </p:sp>
      <p:sp>
        <p:nvSpPr>
          <p:cNvPr id="3" name="Subtitle 2">
            <a:extLst>
              <a:ext uri="{FF2B5EF4-FFF2-40B4-BE49-F238E27FC236}">
                <a16:creationId xmlns:a16="http://schemas.microsoft.com/office/drawing/2014/main" id="{D7F05642-61B0-4518-A18F-1E530B037C2C}"/>
              </a:ext>
            </a:extLst>
          </p:cNvPr>
          <p:cNvSpPr>
            <a:spLocks noGrp="1"/>
          </p:cNvSpPr>
          <p:nvPr>
            <p:ph type="subTitle" idx="1"/>
          </p:nvPr>
        </p:nvSpPr>
        <p:spPr>
          <a:xfrm>
            <a:off x="6746627" y="4750893"/>
            <a:ext cx="4645250" cy="1147863"/>
          </a:xfrm>
        </p:spPr>
        <p:txBody>
          <a:bodyPr anchor="t">
            <a:normAutofit fontScale="77500" lnSpcReduction="20000"/>
          </a:bodyPr>
          <a:lstStyle/>
          <a:p>
            <a:endParaRPr lang="en-US" dirty="0"/>
          </a:p>
          <a:p>
            <a:r>
              <a:rPr lang="en-US" sz="2800" dirty="0">
                <a:solidFill>
                  <a:schemeClr val="bg1"/>
                </a:solidFill>
              </a:rPr>
              <a:t> Sebastian St Johnston, </a:t>
            </a:r>
            <a:r>
              <a:rPr lang="en-US" sz="2800" dirty="0" err="1">
                <a:solidFill>
                  <a:schemeClr val="bg1"/>
                </a:solidFill>
              </a:rPr>
              <a:t>Nischal</a:t>
            </a:r>
            <a:r>
              <a:rPr lang="en-US" sz="2800" dirty="0">
                <a:solidFill>
                  <a:schemeClr val="bg1"/>
                </a:solidFill>
              </a:rPr>
              <a:t> </a:t>
            </a:r>
            <a:r>
              <a:rPr lang="en-US" sz="2800" dirty="0" err="1">
                <a:solidFill>
                  <a:schemeClr val="bg1"/>
                </a:solidFill>
              </a:rPr>
              <a:t>Malla</a:t>
            </a:r>
            <a:r>
              <a:rPr lang="en-US" sz="2800" dirty="0">
                <a:solidFill>
                  <a:schemeClr val="bg1"/>
                </a:solidFill>
              </a:rPr>
              <a:t>, Alexandros Neofytou, </a:t>
            </a:r>
            <a:r>
              <a:rPr lang="en-US" sz="2800" dirty="0" err="1">
                <a:solidFill>
                  <a:schemeClr val="bg1"/>
                </a:solidFill>
              </a:rPr>
              <a:t>Jounaid</a:t>
            </a:r>
            <a:r>
              <a:rPr lang="en-US" sz="2800" dirty="0">
                <a:solidFill>
                  <a:schemeClr val="bg1"/>
                </a:solidFill>
              </a:rPr>
              <a:t> </a:t>
            </a:r>
            <a:r>
              <a:rPr lang="en-US" sz="2800" dirty="0" err="1">
                <a:solidFill>
                  <a:schemeClr val="bg1"/>
                </a:solidFill>
              </a:rPr>
              <a:t>Ruhomaun</a:t>
            </a:r>
            <a:r>
              <a:rPr lang="en-US" sz="2800" dirty="0">
                <a:solidFill>
                  <a:schemeClr val="bg1"/>
                </a:solidFill>
              </a:rPr>
              <a:t>, Christo Wilson </a:t>
            </a:r>
          </a:p>
        </p:txBody>
      </p:sp>
      <p:pic>
        <p:nvPicPr>
          <p:cNvPr id="5" name="Picture 4">
            <a:extLst>
              <a:ext uri="{FF2B5EF4-FFF2-40B4-BE49-F238E27FC236}">
                <a16:creationId xmlns:a16="http://schemas.microsoft.com/office/drawing/2014/main" id="{DD414792-4955-4812-9C0F-061FFD4E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61472"/>
            <a:ext cx="4047843" cy="3966885"/>
          </a:xfrm>
          <a:prstGeom prst="rect">
            <a:avLst/>
          </a:prstGeom>
        </p:spPr>
      </p:pic>
    </p:spTree>
    <p:extLst>
      <p:ext uri="{BB962C8B-B14F-4D97-AF65-F5344CB8AC3E}">
        <p14:creationId xmlns:p14="http://schemas.microsoft.com/office/powerpoint/2010/main" val="402181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414792-4955-4812-9C0F-061FFD4E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61472"/>
            <a:ext cx="4047843" cy="3966885"/>
          </a:xfrm>
          <a:prstGeom prst="rect">
            <a:avLst/>
          </a:prstGeom>
        </p:spPr>
      </p:pic>
      <p:sp>
        <p:nvSpPr>
          <p:cNvPr id="6" name="TextBox 5">
            <a:extLst>
              <a:ext uri="{FF2B5EF4-FFF2-40B4-BE49-F238E27FC236}">
                <a16:creationId xmlns:a16="http://schemas.microsoft.com/office/drawing/2014/main" id="{E0B75E46-7D85-4083-8ADA-A22250B436D0}"/>
              </a:ext>
            </a:extLst>
          </p:cNvPr>
          <p:cNvSpPr txBox="1"/>
          <p:nvPr/>
        </p:nvSpPr>
        <p:spPr>
          <a:xfrm>
            <a:off x="6096000" y="0"/>
            <a:ext cx="6024132" cy="7909858"/>
          </a:xfrm>
          <a:prstGeom prst="rect">
            <a:avLst/>
          </a:prstGeom>
          <a:noFill/>
        </p:spPr>
        <p:txBody>
          <a:bodyPr wrap="square" rtlCol="0">
            <a:spAutoFit/>
          </a:bodyPr>
          <a:lstStyle/>
          <a:p>
            <a:r>
              <a:rPr lang="en-US" sz="2800" b="1" dirty="0"/>
              <a:t>Overview</a:t>
            </a:r>
          </a:p>
          <a:p>
            <a:endParaRPr lang="en-US" sz="3600" b="1" dirty="0"/>
          </a:p>
          <a:p>
            <a:r>
              <a:rPr lang="en-US" sz="2400" u="sng" dirty="0"/>
              <a:t>Value Proposition</a:t>
            </a:r>
          </a:p>
          <a:p>
            <a:endParaRPr lang="en-US" sz="2400" dirty="0"/>
          </a:p>
          <a:p>
            <a:r>
              <a:rPr lang="en-US" sz="2000" dirty="0"/>
              <a:t>“Only The Finest Wallpapers” </a:t>
            </a:r>
          </a:p>
          <a:p>
            <a:endParaRPr lang="en-US" sz="2400" u="sng" dirty="0"/>
          </a:p>
          <a:p>
            <a:r>
              <a:rPr lang="en-US" sz="2400" u="sng" dirty="0"/>
              <a:t>Problem</a:t>
            </a:r>
          </a:p>
          <a:p>
            <a:endParaRPr lang="en-US" sz="2800" u="sng" dirty="0"/>
          </a:p>
          <a:p>
            <a:r>
              <a:rPr lang="en-US" sz="2000" dirty="0"/>
              <a:t>Wallpaper websites nowadays are not satisfying the many users that use them. The addition of adds, as well as the many limited features that these have, decrease the lack of usability  that users want.</a:t>
            </a:r>
          </a:p>
          <a:p>
            <a:endParaRPr lang="en-US" sz="2400" u="sng" dirty="0"/>
          </a:p>
          <a:p>
            <a:r>
              <a:rPr lang="en-US" sz="2400" u="sng" dirty="0"/>
              <a:t>Solution</a:t>
            </a:r>
          </a:p>
          <a:p>
            <a:endParaRPr lang="en-US" sz="2800" u="sng" dirty="0"/>
          </a:p>
          <a:p>
            <a:r>
              <a:rPr lang="en-US" sz="2000" dirty="0"/>
              <a:t>Pristine Papers does all that by receiving feedback from different types of users to incorporate all that in such a wallpaper site.</a:t>
            </a:r>
          </a:p>
          <a:p>
            <a:endParaRPr lang="en-US" sz="2400" u="sng" dirty="0"/>
          </a:p>
          <a:p>
            <a:endParaRPr lang="en-US" sz="2400" u="sng" dirty="0"/>
          </a:p>
          <a:p>
            <a:endParaRPr lang="en-US" sz="3600" b="1" dirty="0"/>
          </a:p>
        </p:txBody>
      </p:sp>
    </p:spTree>
    <p:extLst>
      <p:ext uri="{BB962C8B-B14F-4D97-AF65-F5344CB8AC3E}">
        <p14:creationId xmlns:p14="http://schemas.microsoft.com/office/powerpoint/2010/main" val="4927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A0E78F-2ABF-45C8-A634-2889900F0CE8}"/>
              </a:ext>
            </a:extLst>
          </p:cNvPr>
          <p:cNvSpPr txBox="1"/>
          <p:nvPr/>
        </p:nvSpPr>
        <p:spPr>
          <a:xfrm>
            <a:off x="3633537" y="0"/>
            <a:ext cx="4924926" cy="707886"/>
          </a:xfrm>
          <a:prstGeom prst="rect">
            <a:avLst/>
          </a:prstGeom>
          <a:noFill/>
        </p:spPr>
        <p:txBody>
          <a:bodyPr wrap="square" rtlCol="0">
            <a:spAutoFit/>
          </a:bodyPr>
          <a:lstStyle/>
          <a:p>
            <a:pPr algn="ctr"/>
            <a:r>
              <a:rPr lang="en-US" sz="4000" dirty="0"/>
              <a:t>Revised Interface</a:t>
            </a:r>
          </a:p>
        </p:txBody>
      </p:sp>
      <p:sp>
        <p:nvSpPr>
          <p:cNvPr id="3" name="Rectangle 2">
            <a:extLst>
              <a:ext uri="{FF2B5EF4-FFF2-40B4-BE49-F238E27FC236}">
                <a16:creationId xmlns:a16="http://schemas.microsoft.com/office/drawing/2014/main" id="{2358CAA8-C73D-4073-8AD1-F2210F7C5359}"/>
              </a:ext>
            </a:extLst>
          </p:cNvPr>
          <p:cNvSpPr/>
          <p:nvPr/>
        </p:nvSpPr>
        <p:spPr>
          <a:xfrm>
            <a:off x="2530395" y="758046"/>
            <a:ext cx="7131210" cy="707886"/>
          </a:xfrm>
          <a:prstGeom prst="rect">
            <a:avLst/>
          </a:prstGeom>
        </p:spPr>
        <p:txBody>
          <a:bodyPr wrap="square">
            <a:spAutoFit/>
          </a:bodyPr>
          <a:lstStyle/>
          <a:p>
            <a:pPr algn="ctr"/>
            <a:r>
              <a:rPr lang="en-US" sz="2000" dirty="0"/>
              <a:t>Website logo in the wallpaper image page links back to the homepage (desktop view)</a:t>
            </a:r>
          </a:p>
        </p:txBody>
      </p:sp>
      <p:pic>
        <p:nvPicPr>
          <p:cNvPr id="7" name="Picture 6">
            <a:extLst>
              <a:ext uri="{FF2B5EF4-FFF2-40B4-BE49-F238E27FC236}">
                <a16:creationId xmlns:a16="http://schemas.microsoft.com/office/drawing/2014/main" id="{168844AD-4E75-4021-9017-2CC7F2BFB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86" y="1756265"/>
            <a:ext cx="5472199" cy="3152619"/>
          </a:xfrm>
          <a:prstGeom prst="rect">
            <a:avLst/>
          </a:prstGeom>
        </p:spPr>
      </p:pic>
      <p:pic>
        <p:nvPicPr>
          <p:cNvPr id="9" name="Picture 8">
            <a:extLst>
              <a:ext uri="{FF2B5EF4-FFF2-40B4-BE49-F238E27FC236}">
                <a16:creationId xmlns:a16="http://schemas.microsoft.com/office/drawing/2014/main" id="{E64D126E-E628-4AD5-A504-A1CE26AD7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808" y="1756266"/>
            <a:ext cx="5684926" cy="3152618"/>
          </a:xfrm>
          <a:prstGeom prst="rect">
            <a:avLst/>
          </a:prstGeom>
        </p:spPr>
      </p:pic>
      <p:sp>
        <p:nvSpPr>
          <p:cNvPr id="10" name="Oval 9">
            <a:extLst>
              <a:ext uri="{FF2B5EF4-FFF2-40B4-BE49-F238E27FC236}">
                <a16:creationId xmlns:a16="http://schemas.microsoft.com/office/drawing/2014/main" id="{A61A1328-18FE-4921-AD5B-950A1FA15BDC}"/>
              </a:ext>
            </a:extLst>
          </p:cNvPr>
          <p:cNvSpPr/>
          <p:nvPr/>
        </p:nvSpPr>
        <p:spPr>
          <a:xfrm>
            <a:off x="349135" y="1953491"/>
            <a:ext cx="523702" cy="5237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8C825E1-997B-4F6D-973D-C4475DEA87F7}"/>
              </a:ext>
            </a:extLst>
          </p:cNvPr>
          <p:cNvCxnSpPr/>
          <p:nvPr/>
        </p:nvCxnSpPr>
        <p:spPr>
          <a:xfrm>
            <a:off x="5685905" y="2685010"/>
            <a:ext cx="692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68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A0E78F-2ABF-45C8-A634-2889900F0CE8}"/>
              </a:ext>
            </a:extLst>
          </p:cNvPr>
          <p:cNvSpPr txBox="1"/>
          <p:nvPr/>
        </p:nvSpPr>
        <p:spPr>
          <a:xfrm>
            <a:off x="3633537" y="0"/>
            <a:ext cx="492492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Revised Interface</a:t>
            </a:r>
          </a:p>
        </p:txBody>
      </p:sp>
      <p:sp>
        <p:nvSpPr>
          <p:cNvPr id="3" name="Rectangle 2">
            <a:extLst>
              <a:ext uri="{FF2B5EF4-FFF2-40B4-BE49-F238E27FC236}">
                <a16:creationId xmlns:a16="http://schemas.microsoft.com/office/drawing/2014/main" id="{2358CAA8-C73D-4073-8AD1-F2210F7C5359}"/>
              </a:ext>
            </a:extLst>
          </p:cNvPr>
          <p:cNvSpPr/>
          <p:nvPr/>
        </p:nvSpPr>
        <p:spPr>
          <a:xfrm>
            <a:off x="2530395" y="758046"/>
            <a:ext cx="7131210"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Website logo in the wallpaper image page links back to the homepage (mobile view)</a:t>
            </a:r>
          </a:p>
        </p:txBody>
      </p:sp>
      <p:cxnSp>
        <p:nvCxnSpPr>
          <p:cNvPr id="12" name="Straight Arrow Connector 11">
            <a:extLst>
              <a:ext uri="{FF2B5EF4-FFF2-40B4-BE49-F238E27FC236}">
                <a16:creationId xmlns:a16="http://schemas.microsoft.com/office/drawing/2014/main" id="{78C825E1-997B-4F6D-973D-C4475DEA87F7}"/>
              </a:ext>
            </a:extLst>
          </p:cNvPr>
          <p:cNvCxnSpPr>
            <a:cxnSpLocks/>
          </p:cNvCxnSpPr>
          <p:nvPr/>
        </p:nvCxnSpPr>
        <p:spPr>
          <a:xfrm>
            <a:off x="4962698" y="2851264"/>
            <a:ext cx="1629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CC63A12-201D-40AD-8A0B-E0974B3DA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172" y="1516092"/>
            <a:ext cx="2019475" cy="3772227"/>
          </a:xfrm>
          <a:prstGeom prst="rect">
            <a:avLst/>
          </a:prstGeom>
        </p:spPr>
      </p:pic>
      <p:pic>
        <p:nvPicPr>
          <p:cNvPr id="8" name="Picture 7">
            <a:extLst>
              <a:ext uri="{FF2B5EF4-FFF2-40B4-BE49-F238E27FC236}">
                <a16:creationId xmlns:a16="http://schemas.microsoft.com/office/drawing/2014/main" id="{BFBB94E4-8DE4-477C-80E1-FA01E91E0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6153" y="1542886"/>
            <a:ext cx="2103302" cy="3772227"/>
          </a:xfrm>
          <a:prstGeom prst="rect">
            <a:avLst/>
          </a:prstGeom>
        </p:spPr>
      </p:pic>
      <p:sp>
        <p:nvSpPr>
          <p:cNvPr id="11" name="Oval 10">
            <a:extLst>
              <a:ext uri="{FF2B5EF4-FFF2-40B4-BE49-F238E27FC236}">
                <a16:creationId xmlns:a16="http://schemas.microsoft.com/office/drawing/2014/main" id="{0748E4AF-1476-4918-83C0-CA5844A5CD22}"/>
              </a:ext>
            </a:extLst>
          </p:cNvPr>
          <p:cNvSpPr/>
          <p:nvPr/>
        </p:nvSpPr>
        <p:spPr>
          <a:xfrm>
            <a:off x="2851266" y="1853738"/>
            <a:ext cx="482138" cy="42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01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A0E78F-2ABF-45C8-A634-2889900F0CE8}"/>
              </a:ext>
            </a:extLst>
          </p:cNvPr>
          <p:cNvSpPr txBox="1"/>
          <p:nvPr/>
        </p:nvSpPr>
        <p:spPr>
          <a:xfrm>
            <a:off x="3633537" y="0"/>
            <a:ext cx="492492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Revised Interface</a:t>
            </a:r>
          </a:p>
        </p:txBody>
      </p:sp>
      <p:sp>
        <p:nvSpPr>
          <p:cNvPr id="3" name="Rectangle 2">
            <a:extLst>
              <a:ext uri="{FF2B5EF4-FFF2-40B4-BE49-F238E27FC236}">
                <a16:creationId xmlns:a16="http://schemas.microsoft.com/office/drawing/2014/main" id="{2358CAA8-C73D-4073-8AD1-F2210F7C5359}"/>
              </a:ext>
            </a:extLst>
          </p:cNvPr>
          <p:cNvSpPr/>
          <p:nvPr/>
        </p:nvSpPr>
        <p:spPr>
          <a:xfrm>
            <a:off x="2530395" y="758046"/>
            <a:ext cx="7131210"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Website logo in the wallpaper image page links back to the homepage (desktop view)</a:t>
            </a:r>
          </a:p>
        </p:txBody>
      </p:sp>
      <p:pic>
        <p:nvPicPr>
          <p:cNvPr id="6" name="Picture 5">
            <a:extLst>
              <a:ext uri="{FF2B5EF4-FFF2-40B4-BE49-F238E27FC236}">
                <a16:creationId xmlns:a16="http://schemas.microsoft.com/office/drawing/2014/main" id="{4240360F-FD99-46FC-8FDD-4C1CC818C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48" y="1987602"/>
            <a:ext cx="4814348" cy="3423980"/>
          </a:xfrm>
          <a:prstGeom prst="rect">
            <a:avLst/>
          </a:prstGeom>
        </p:spPr>
      </p:pic>
      <p:pic>
        <p:nvPicPr>
          <p:cNvPr id="9" name="Picture 8">
            <a:extLst>
              <a:ext uri="{FF2B5EF4-FFF2-40B4-BE49-F238E27FC236}">
                <a16:creationId xmlns:a16="http://schemas.microsoft.com/office/drawing/2014/main" id="{F1AAC0F2-3968-44C7-B606-F172D9E18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678" y="1987602"/>
            <a:ext cx="5017824" cy="3423979"/>
          </a:xfrm>
          <a:prstGeom prst="rect">
            <a:avLst/>
          </a:prstGeom>
        </p:spPr>
      </p:pic>
      <p:sp>
        <p:nvSpPr>
          <p:cNvPr id="10" name="Oval 9">
            <a:extLst>
              <a:ext uri="{FF2B5EF4-FFF2-40B4-BE49-F238E27FC236}">
                <a16:creationId xmlns:a16="http://schemas.microsoft.com/office/drawing/2014/main" id="{A4B1036D-DBC2-4FC7-B5B9-E5619772E3F4}"/>
              </a:ext>
            </a:extLst>
          </p:cNvPr>
          <p:cNvSpPr/>
          <p:nvPr/>
        </p:nvSpPr>
        <p:spPr>
          <a:xfrm>
            <a:off x="232823" y="1921100"/>
            <a:ext cx="507010" cy="5394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CE5ED1E-9E74-4180-AC0E-06EE071DB188}"/>
              </a:ext>
            </a:extLst>
          </p:cNvPr>
          <p:cNvCxnSpPr>
            <a:cxnSpLocks/>
          </p:cNvCxnSpPr>
          <p:nvPr/>
        </p:nvCxnSpPr>
        <p:spPr>
          <a:xfrm>
            <a:off x="5297978" y="3624348"/>
            <a:ext cx="1102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90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B75E46-7D85-4083-8ADA-A22250B436D0}"/>
              </a:ext>
            </a:extLst>
          </p:cNvPr>
          <p:cNvSpPr txBox="1"/>
          <p:nvPr/>
        </p:nvSpPr>
        <p:spPr>
          <a:xfrm>
            <a:off x="0" y="0"/>
            <a:ext cx="12120132" cy="45858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Prototype Overview -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342900" lvl="0" indent="-342900">
              <a:buFont typeface="Arial" panose="020B0604020202020204" pitchFamily="34" charset="0"/>
              <a:buChar char="•"/>
            </a:pPr>
            <a:r>
              <a:rPr lang="en-US" sz="2400" dirty="0"/>
              <a:t>We used proto.io to design the individual screens of the wallpaper website.</a:t>
            </a:r>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Based on these, we applied the same concept to design our med-fi prototype </a:t>
            </a:r>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We used the Marvel to the med- fi prototype that are based on the prototypes designed in proto, the low-fi sketches and the user requirements that were found through the different surveys.</a:t>
            </a:r>
            <a:endParaRPr kumimoji="0" lang="en-US" sz="24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687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B75E46-7D85-4083-8ADA-A22250B436D0}"/>
              </a:ext>
            </a:extLst>
          </p:cNvPr>
          <p:cNvSpPr txBox="1"/>
          <p:nvPr/>
        </p:nvSpPr>
        <p:spPr>
          <a:xfrm>
            <a:off x="0" y="0"/>
            <a:ext cx="12120132" cy="49552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Prototype Overview - Limitations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342900" lvl="0" indent="-342900">
              <a:buFont typeface="Arial" panose="020B0604020202020204" pitchFamily="34" charset="0"/>
              <a:buChar char="•"/>
            </a:pPr>
            <a:r>
              <a:rPr lang="en-US" sz="2400" dirty="0">
                <a:solidFill>
                  <a:prstClr val="black"/>
                </a:solidFill>
                <a:latin typeface="Calibri" panose="020F0502020204030204"/>
              </a:rPr>
              <a:t>We couldn't actually embed the Disqus platform inside the med fi demo in the  Marvel Application as it is not possible and we just use an image of it to show how the actual website will be designed and we just link that image to the Disqus website to demonstrate the concept of our idea. </a:t>
            </a:r>
          </a:p>
          <a:p>
            <a:pPr marL="342900" lvl="0" indent="-342900">
              <a:buFont typeface="Arial" panose="020B0604020202020204" pitchFamily="34" charset="0"/>
              <a:buChar char="•"/>
            </a:pPr>
            <a:endParaRPr kumimoji="0" lang="en-US" sz="2400" b="0" i="0" strike="noStrike" kern="1200" cap="none" spc="0" normalizeH="0" baseline="0" noProof="0" dirty="0">
              <a:ln>
                <a:noFill/>
              </a:ln>
              <a:solidFill>
                <a:prstClr val="black"/>
              </a:solidFill>
              <a:effectLst/>
              <a:uLnTx/>
              <a:uFillTx/>
              <a:latin typeface="Calibri" panose="020F0502020204030204"/>
              <a:ea typeface="+mn-ea"/>
              <a:cs typeface="+mn-cs"/>
            </a:endParaRPr>
          </a:p>
          <a:p>
            <a:pPr marL="342900" indent="-342900">
              <a:buFont typeface="Arial" panose="020B0604020202020204" pitchFamily="34" charset="0"/>
              <a:buChar char="•"/>
            </a:pPr>
            <a:r>
              <a:rPr lang="en-US" sz="2400" dirty="0"/>
              <a:t>We couldn’t apply the actual colors that the website will have and the places where they are going to be implemented due to limitations of the Marvel application (only allows one color font as background inside each window). </a:t>
            </a:r>
          </a:p>
          <a:p>
            <a:pPr lvl="0"/>
            <a:endParaRPr kumimoji="0" lang="en-US" sz="2400" b="0" i="0"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92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1820778" y="2044005"/>
            <a:ext cx="8550443" cy="37856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Calibri Light" panose="020F0302020204030204" pitchFamily="34" charset="0"/>
                <a:cs typeface="Calibri Light" panose="020F0302020204030204" pitchFamily="34" charset="0"/>
              </a:rPr>
              <a:t>Thank you</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6000" dirty="0">
              <a:solidFill>
                <a:schemeClr val="bg1"/>
              </a:solidFill>
              <a:latin typeface="Calibri Light" panose="020F0302020204030204" pitchFamily="34" charset="0"/>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Calibri Light" panose="020F0302020204030204" pitchFamily="34" charset="0"/>
                <a:cs typeface="Calibri Light" panose="020F0302020204030204" pitchFamily="34" charset="0"/>
              </a:rPr>
              <a:t>Any Questions?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6000" b="0" i="0" u="none" strike="noStrike" kern="1200" cap="none" spc="0" normalizeH="0" baseline="0" noProof="0" dirty="0">
              <a:ln>
                <a:noFill/>
              </a:ln>
              <a:solidFill>
                <a:schemeClr val="bg1"/>
              </a:solidFill>
              <a:effectLst/>
              <a:uLnTx/>
              <a:uFillTx/>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Tree>
    <p:extLst>
      <p:ext uri="{BB962C8B-B14F-4D97-AF65-F5344CB8AC3E}">
        <p14:creationId xmlns:p14="http://schemas.microsoft.com/office/powerpoint/2010/main" val="3632361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320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Med- Fi Prototyping of Prestine Papes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Needfinding of Pristine Papers</dc:title>
  <dc:creator>Christos Tsagkaridis</dc:creator>
  <cp:lastModifiedBy>Christos Tsagkaridis</cp:lastModifiedBy>
  <cp:revision>77</cp:revision>
  <dcterms:created xsi:type="dcterms:W3CDTF">2019-03-23T16:06:17Z</dcterms:created>
  <dcterms:modified xsi:type="dcterms:W3CDTF">2019-03-27T09:58:29Z</dcterms:modified>
</cp:coreProperties>
</file>