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88" r:id="rId17"/>
    <p:sldId id="280" r:id="rId18"/>
    <p:sldId id="281" r:id="rId19"/>
    <p:sldId id="282" r:id="rId20"/>
    <p:sldId id="283" r:id="rId21"/>
    <p:sldId id="284" r:id="rId22"/>
    <p:sldId id="285" r:id="rId23"/>
    <p:sldId id="28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92" d="100"/>
          <a:sy n="92" d="100"/>
        </p:scale>
        <p:origin x="34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1CD3-67CD-4FDC-A6ED-8F0277602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D97DB-9B0A-4FDA-B3D7-22349D0E6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BDA710-26AB-4886-BBB5-A3882DBE8041}"/>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627B957A-9931-4CD9-8DC7-27E855D03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5FB3B-A5D3-4F72-85D5-11906E2DAB42}"/>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37367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768C-006D-4C89-BC10-A9CAF48ABF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BBD456-20CA-4A98-BC05-3793C3C6FD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94687-88DA-47CE-967D-7C0A6D0DE4AF}"/>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172F8305-4F01-4183-AB84-081522F90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5D00E-412F-4175-AF56-781EFA04DFAA}"/>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282967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8EE91-01CE-4DC5-8F1B-07F2DFC687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1C44ED-EC7D-4FC3-9B6D-5D9854CE83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8B480-445A-4141-84EE-0E2CE363B034}"/>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23815842-2E6E-458D-8B8A-B06F6CD2A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96F34-0B21-40E0-87C1-22985D84A564}"/>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156125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E031-2FE9-44F6-BDE9-B2CB5368ED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77EE4-57C4-4C9D-A6B4-499D4D8A26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A51F2-E788-4C61-9D3D-C8149881E986}"/>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3FD3A549-C92B-4DC4-A51F-F7236BDFB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160B2-76D6-4374-B3F0-23F1A5CACCEF}"/>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8469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99AB-465C-4605-A5D1-EA5E4E32B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172E36-BDEA-421E-8B97-E194043F8D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FB95FD-6073-4A25-AEA9-5F1C1081C11F}"/>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97BE70E3-3DF8-42B3-BC1B-C66439BF4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87846-98C6-4B97-825C-A8A3636DE71F}"/>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10309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2399-7F26-44EB-B2FF-B9054BA48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3DDA0-AEC5-401F-A7D2-9115EB6DCB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4907AA-2D30-4E36-B250-41ED41848F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5565F8-2F9F-4302-97A3-F09D1F3C5117}"/>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6" name="Footer Placeholder 5">
            <a:extLst>
              <a:ext uri="{FF2B5EF4-FFF2-40B4-BE49-F238E27FC236}">
                <a16:creationId xmlns:a16="http://schemas.microsoft.com/office/drawing/2014/main" id="{85FB7927-759C-4220-A2D6-55F5FB57D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8CED1-EDCF-4725-A037-F29FD13A7DB0}"/>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99738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ACB1-414D-49E8-9EF4-778477756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7B1AA9-20EE-49D1-9458-2922C3268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82B80A-C4D7-4D94-8E9C-8C921724E5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26531-43FD-40BC-BF7C-77ECA361A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4C5F5E-6E5C-4362-9AAB-7ABD671ED6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A8244-F705-497B-8A07-A27171387084}"/>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8" name="Footer Placeholder 7">
            <a:extLst>
              <a:ext uri="{FF2B5EF4-FFF2-40B4-BE49-F238E27FC236}">
                <a16:creationId xmlns:a16="http://schemas.microsoft.com/office/drawing/2014/main" id="{84ADA92E-0458-400A-9855-84D9DF9C03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203DA-4295-40AD-8B90-5DA1DC07DEC9}"/>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421078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F1B1-1A0E-4F50-983E-BDF92008A4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884BA7-70B1-4058-8AE1-841C75B14290}"/>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4" name="Footer Placeholder 3">
            <a:extLst>
              <a:ext uri="{FF2B5EF4-FFF2-40B4-BE49-F238E27FC236}">
                <a16:creationId xmlns:a16="http://schemas.microsoft.com/office/drawing/2014/main" id="{3E31B71F-7EEE-45AD-840E-1F928DC0CB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F08F9-80C7-4ADE-9972-8CEE23ABD8EA}"/>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298390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191904-08A6-4A07-817E-7F865C11BBCB}"/>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3" name="Footer Placeholder 2">
            <a:extLst>
              <a:ext uri="{FF2B5EF4-FFF2-40B4-BE49-F238E27FC236}">
                <a16:creationId xmlns:a16="http://schemas.microsoft.com/office/drawing/2014/main" id="{367893B3-64B9-4B84-AA9D-D539F20B8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0E713-4593-4314-83FD-74C19CB549EE}"/>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342904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65BE-A600-40DB-BC52-CA457E030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CC1807-844E-4287-BC63-EF8A9D97E9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D3F02-F0E8-450C-8AC6-78283E4E9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A35949-D493-4556-8141-9AEE493D1B9B}"/>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6" name="Footer Placeholder 5">
            <a:extLst>
              <a:ext uri="{FF2B5EF4-FFF2-40B4-BE49-F238E27FC236}">
                <a16:creationId xmlns:a16="http://schemas.microsoft.com/office/drawing/2014/main" id="{D66D0F60-188C-4738-86F0-DC0F79A45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73D41-CF99-4BB1-9328-687F97132393}"/>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87778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522B-4340-4341-B3A0-474C8ECC13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31C398-CD65-4B09-BA20-469B9D130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576C1-3FA4-48CF-82A7-A65594592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31FB2-9518-4598-A0FF-42E86EC126A6}"/>
              </a:ext>
            </a:extLst>
          </p:cNvPr>
          <p:cNvSpPr>
            <a:spLocks noGrp="1"/>
          </p:cNvSpPr>
          <p:nvPr>
            <p:ph type="dt" sz="half" idx="10"/>
          </p:nvPr>
        </p:nvSpPr>
        <p:spPr/>
        <p:txBody>
          <a:bodyPr/>
          <a:lstStyle/>
          <a:p>
            <a:fld id="{7B7DB3A8-4847-4A66-B524-202297AFD145}" type="datetimeFigureOut">
              <a:rPr lang="en-US" smtClean="0"/>
              <a:t>27-Mar-19</a:t>
            </a:fld>
            <a:endParaRPr lang="en-US"/>
          </a:p>
        </p:txBody>
      </p:sp>
      <p:sp>
        <p:nvSpPr>
          <p:cNvPr id="6" name="Footer Placeholder 5">
            <a:extLst>
              <a:ext uri="{FF2B5EF4-FFF2-40B4-BE49-F238E27FC236}">
                <a16:creationId xmlns:a16="http://schemas.microsoft.com/office/drawing/2014/main" id="{772B4A87-56E0-49EC-A8BA-83FC01653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64D11-B07A-41E5-9123-383D6324EBCE}"/>
              </a:ext>
            </a:extLst>
          </p:cNvPr>
          <p:cNvSpPr>
            <a:spLocks noGrp="1"/>
          </p:cNvSpPr>
          <p:nvPr>
            <p:ph type="sldNum" sz="quarter" idx="12"/>
          </p:nvPr>
        </p:nvSpPr>
        <p:spPr/>
        <p:txBody>
          <a:bodyPr/>
          <a:lstStyle/>
          <a:p>
            <a:fld id="{00FB3AB1-2049-4F80-A169-02C1B291D21B}" type="slidenum">
              <a:rPr lang="en-US" smtClean="0"/>
              <a:t>‹#›</a:t>
            </a:fld>
            <a:endParaRPr lang="en-US"/>
          </a:p>
        </p:txBody>
      </p:sp>
    </p:spTree>
    <p:extLst>
      <p:ext uri="{BB962C8B-B14F-4D97-AF65-F5344CB8AC3E}">
        <p14:creationId xmlns:p14="http://schemas.microsoft.com/office/powerpoint/2010/main" val="102680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9B03D-00C9-4D2D-83FE-18FE98CB3B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6E963-0AD0-45CE-A092-73DF465EF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32A11A-588B-48CE-A598-2F74B1B33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DB3A8-4847-4A66-B524-202297AFD145}" type="datetimeFigureOut">
              <a:rPr lang="en-US" smtClean="0"/>
              <a:t>27-Mar-19</a:t>
            </a:fld>
            <a:endParaRPr lang="en-US"/>
          </a:p>
        </p:txBody>
      </p:sp>
      <p:sp>
        <p:nvSpPr>
          <p:cNvPr id="5" name="Footer Placeholder 4">
            <a:extLst>
              <a:ext uri="{FF2B5EF4-FFF2-40B4-BE49-F238E27FC236}">
                <a16:creationId xmlns:a16="http://schemas.microsoft.com/office/drawing/2014/main" id="{C884C9CE-9AB8-46C6-8791-2C8601992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404DA7-C4F7-49E2-A0DC-BEFD65A64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B3AB1-2049-4F80-A169-02C1B291D21B}" type="slidenum">
              <a:rPr lang="en-US" smtClean="0"/>
              <a:t>‹#›</a:t>
            </a:fld>
            <a:endParaRPr lang="en-US"/>
          </a:p>
        </p:txBody>
      </p:sp>
    </p:spTree>
    <p:extLst>
      <p:ext uri="{BB962C8B-B14F-4D97-AF65-F5344CB8AC3E}">
        <p14:creationId xmlns:p14="http://schemas.microsoft.com/office/powerpoint/2010/main" val="876212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81D8-A3C3-42D0-BBB5-3F1A2F4A2797}"/>
              </a:ext>
            </a:extLst>
          </p:cNvPr>
          <p:cNvSpPr>
            <a:spLocks noGrp="1"/>
          </p:cNvSpPr>
          <p:nvPr>
            <p:ph type="ctrTitle"/>
          </p:nvPr>
        </p:nvSpPr>
        <p:spPr>
          <a:xfrm>
            <a:off x="6746628" y="1783959"/>
            <a:ext cx="5348390" cy="2889114"/>
          </a:xfrm>
        </p:spPr>
        <p:txBody>
          <a:bodyPr anchor="b">
            <a:normAutofit/>
          </a:bodyPr>
          <a:lstStyle/>
          <a:p>
            <a:r>
              <a:rPr lang="en-US" dirty="0">
                <a:solidFill>
                  <a:schemeClr val="bg1"/>
                </a:solidFill>
              </a:rPr>
              <a:t>Needfinding of </a:t>
            </a:r>
            <a:r>
              <a:rPr lang="en-US" dirty="0" err="1">
                <a:solidFill>
                  <a:schemeClr val="bg1"/>
                </a:solidFill>
              </a:rPr>
              <a:t>Prestine</a:t>
            </a:r>
            <a:r>
              <a:rPr lang="en-US" dirty="0">
                <a:solidFill>
                  <a:schemeClr val="bg1"/>
                </a:solidFill>
              </a:rPr>
              <a:t> </a:t>
            </a:r>
            <a:r>
              <a:rPr lang="en-US" dirty="0" err="1">
                <a:solidFill>
                  <a:schemeClr val="bg1"/>
                </a:solidFill>
              </a:rPr>
              <a:t>Papes</a:t>
            </a:r>
            <a:endParaRPr lang="en-US" dirty="0">
              <a:solidFill>
                <a:schemeClr val="bg1"/>
              </a:solidFill>
            </a:endParaRPr>
          </a:p>
        </p:txBody>
      </p:sp>
      <p:sp>
        <p:nvSpPr>
          <p:cNvPr id="3" name="Subtitle 2">
            <a:extLst>
              <a:ext uri="{FF2B5EF4-FFF2-40B4-BE49-F238E27FC236}">
                <a16:creationId xmlns:a16="http://schemas.microsoft.com/office/drawing/2014/main" id="{D7F05642-61B0-4518-A18F-1E530B037C2C}"/>
              </a:ext>
            </a:extLst>
          </p:cNvPr>
          <p:cNvSpPr>
            <a:spLocks noGrp="1"/>
          </p:cNvSpPr>
          <p:nvPr>
            <p:ph type="subTitle" idx="1"/>
          </p:nvPr>
        </p:nvSpPr>
        <p:spPr>
          <a:xfrm>
            <a:off x="6746627" y="4750893"/>
            <a:ext cx="4645250" cy="1147863"/>
          </a:xfrm>
        </p:spPr>
        <p:txBody>
          <a:bodyPr anchor="t">
            <a:normAutofit fontScale="77500" lnSpcReduction="20000"/>
          </a:bodyPr>
          <a:lstStyle/>
          <a:p>
            <a:endParaRPr lang="en-US" dirty="0"/>
          </a:p>
          <a:p>
            <a:r>
              <a:rPr lang="en-US" sz="2800" dirty="0">
                <a:solidFill>
                  <a:schemeClr val="bg1"/>
                </a:solidFill>
              </a:rPr>
              <a:t> Sebastian St Johnston, </a:t>
            </a:r>
            <a:r>
              <a:rPr lang="en-US" sz="2800" dirty="0" err="1">
                <a:solidFill>
                  <a:schemeClr val="bg1"/>
                </a:solidFill>
              </a:rPr>
              <a:t>Nischal</a:t>
            </a:r>
            <a:r>
              <a:rPr lang="en-US" sz="2800" dirty="0">
                <a:solidFill>
                  <a:schemeClr val="bg1"/>
                </a:solidFill>
              </a:rPr>
              <a:t> </a:t>
            </a:r>
            <a:r>
              <a:rPr lang="en-US" sz="2800" dirty="0" err="1">
                <a:solidFill>
                  <a:schemeClr val="bg1"/>
                </a:solidFill>
              </a:rPr>
              <a:t>Malla</a:t>
            </a:r>
            <a:r>
              <a:rPr lang="en-US" sz="2800" dirty="0">
                <a:solidFill>
                  <a:schemeClr val="bg1"/>
                </a:solidFill>
              </a:rPr>
              <a:t>, Alexandros </a:t>
            </a:r>
            <a:r>
              <a:rPr lang="en-US" sz="2800" dirty="0" err="1">
                <a:solidFill>
                  <a:schemeClr val="bg1"/>
                </a:solidFill>
              </a:rPr>
              <a:t>Neofytou</a:t>
            </a:r>
            <a:r>
              <a:rPr lang="en-US" sz="2800" dirty="0">
                <a:solidFill>
                  <a:schemeClr val="bg1"/>
                </a:solidFill>
              </a:rPr>
              <a:t>, </a:t>
            </a:r>
            <a:r>
              <a:rPr lang="en-US" sz="2800" dirty="0" err="1">
                <a:solidFill>
                  <a:schemeClr val="bg1"/>
                </a:solidFill>
              </a:rPr>
              <a:t>Jounaid</a:t>
            </a:r>
            <a:r>
              <a:rPr lang="en-US" sz="2800" dirty="0">
                <a:solidFill>
                  <a:schemeClr val="bg1"/>
                </a:solidFill>
              </a:rPr>
              <a:t> </a:t>
            </a:r>
            <a:r>
              <a:rPr lang="en-US" sz="2800" dirty="0" err="1">
                <a:solidFill>
                  <a:schemeClr val="bg1"/>
                </a:solidFill>
              </a:rPr>
              <a:t>Ruhomaun</a:t>
            </a:r>
            <a:r>
              <a:rPr lang="en-US" sz="2800" dirty="0">
                <a:solidFill>
                  <a:schemeClr val="bg1"/>
                </a:solidFill>
              </a:rPr>
              <a:t>, Christo Wilson </a:t>
            </a:r>
          </a:p>
        </p:txBody>
      </p:sp>
      <p:pic>
        <p:nvPicPr>
          <p:cNvPr id="5" name="Picture 4">
            <a:extLst>
              <a:ext uri="{FF2B5EF4-FFF2-40B4-BE49-F238E27FC236}">
                <a16:creationId xmlns:a16="http://schemas.microsoft.com/office/drawing/2014/main" id="{DD414792-4955-4812-9C0F-061FFD4EA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761472"/>
            <a:ext cx="4047843" cy="3966885"/>
          </a:xfrm>
          <a:prstGeom prst="rect">
            <a:avLst/>
          </a:prstGeom>
        </p:spPr>
      </p:pic>
    </p:spTree>
    <p:extLst>
      <p:ext uri="{BB962C8B-B14F-4D97-AF65-F5344CB8AC3E}">
        <p14:creationId xmlns:p14="http://schemas.microsoft.com/office/powerpoint/2010/main" val="402181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0" y="0"/>
            <a:ext cx="12192000"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Empath Map Design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pic>
        <p:nvPicPr>
          <p:cNvPr id="5" name="Picture 4">
            <a:extLst>
              <a:ext uri="{FF2B5EF4-FFF2-40B4-BE49-F238E27FC236}">
                <a16:creationId xmlns:a16="http://schemas.microsoft.com/office/drawing/2014/main" id="{F2E19C88-31BD-45C7-B26B-297CFBE6EC42}"/>
              </a:ext>
            </a:extLst>
          </p:cNvPr>
          <p:cNvPicPr>
            <a:picLocks noChangeAspect="1"/>
          </p:cNvPicPr>
          <p:nvPr/>
        </p:nvPicPr>
        <p:blipFill rotWithShape="1">
          <a:blip r:embed="rId3">
            <a:extLst>
              <a:ext uri="{28A0092B-C50C-407E-A947-70E740481C1C}">
                <a14:useLocalDpi xmlns:a14="http://schemas.microsoft.com/office/drawing/2010/main" val="0"/>
              </a:ext>
            </a:extLst>
          </a:blip>
          <a:srcRect l="20167" t="28165" r="71767" b="43139"/>
          <a:stretch/>
        </p:blipFill>
        <p:spPr>
          <a:xfrm>
            <a:off x="5659582" y="931734"/>
            <a:ext cx="872836" cy="1255222"/>
          </a:xfrm>
          <a:prstGeom prst="rect">
            <a:avLst/>
          </a:prstGeom>
        </p:spPr>
      </p:pic>
      <p:sp>
        <p:nvSpPr>
          <p:cNvPr id="3" name="TextBox 2">
            <a:extLst>
              <a:ext uri="{FF2B5EF4-FFF2-40B4-BE49-F238E27FC236}">
                <a16:creationId xmlns:a16="http://schemas.microsoft.com/office/drawing/2014/main" id="{C49C5474-DBC1-41AB-8FCE-4D74B9155ABD}"/>
              </a:ext>
            </a:extLst>
          </p:cNvPr>
          <p:cNvSpPr txBox="1"/>
          <p:nvPr/>
        </p:nvSpPr>
        <p:spPr>
          <a:xfrm>
            <a:off x="0" y="2261062"/>
            <a:ext cx="12192000"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“I always spend time looking through google for particular wallpapers, but I feel a dedicated wallpaper website would be beneficial for me to save time” B.A.</a:t>
            </a:r>
          </a:p>
          <a:p>
            <a:pPr marL="285750" indent="-285750">
              <a:buFont typeface="Arial" panose="020B0604020202020204" pitchFamily="34" charset="0"/>
              <a:buChar char="•"/>
            </a:pPr>
            <a:r>
              <a:rPr lang="en-US" sz="2000" dirty="0"/>
              <a:t>“(I would like to) customize a wallpaper (e.g. choose pattern, choose color, choose resolution)” D.D.</a:t>
            </a:r>
          </a:p>
          <a:p>
            <a:pPr marL="285750" indent="-285750">
              <a:buFont typeface="Arial" panose="020B0604020202020204" pitchFamily="34" charset="0"/>
              <a:buChar char="•"/>
            </a:pPr>
            <a:r>
              <a:rPr lang="en-US" sz="2000" dirty="0"/>
              <a:t>“(I dislike) graphic intensive wallpapers that show battery” L.R.</a:t>
            </a:r>
          </a:p>
          <a:p>
            <a:pPr marL="285750" indent="-285750">
              <a:buFont typeface="Arial" panose="020B0604020202020204" pitchFamily="34" charset="0"/>
              <a:buChar char="•"/>
            </a:pPr>
            <a:r>
              <a:rPr lang="en-US" sz="2000" dirty="0"/>
              <a:t>“(I avoid) completely plane ones, hinders me from getting motivated” M.N.</a:t>
            </a:r>
          </a:p>
          <a:p>
            <a:pPr marL="285750" indent="-285750">
              <a:buFont typeface="Arial" panose="020B0604020202020204" pitchFamily="34" charset="0"/>
              <a:buChar char="•"/>
            </a:pPr>
            <a:r>
              <a:rPr lang="en-US" sz="2000" dirty="0"/>
              <a:t>“Current wallpaper website make you skip onto pages instead of infinite scrolling.” O.J.</a:t>
            </a:r>
          </a:p>
          <a:p>
            <a:pPr marL="285750" indent="-285750">
              <a:buFont typeface="Arial" panose="020B0604020202020204" pitchFamily="34" charset="0"/>
              <a:buChar char="•"/>
            </a:pPr>
            <a:r>
              <a:rPr lang="en-US" sz="2000" dirty="0"/>
              <a:t>“(I would like an) AI that can learn what type of wallpapers you like from previous settings and give you suggestions”. A.T.</a:t>
            </a:r>
          </a:p>
          <a:p>
            <a:pPr marL="285750" indent="-285750">
              <a:buFont typeface="Arial" panose="020B0604020202020204" pitchFamily="34" charset="0"/>
              <a:buChar char="•"/>
            </a:pPr>
            <a:r>
              <a:rPr lang="en-US" sz="2000" dirty="0"/>
              <a:t>“(I would like) suggested wallpapers based on what you’ve viewed before. D.D.</a:t>
            </a:r>
          </a:p>
          <a:p>
            <a:pPr marL="285750" indent="-285750">
              <a:buFont typeface="Arial" panose="020B0604020202020204" pitchFamily="34" charset="0"/>
              <a:buChar char="•"/>
            </a:pPr>
            <a:r>
              <a:rPr lang="en-US" sz="2000" dirty="0"/>
              <a:t>(“I avoid) anything that catches too much attention”. O.J.</a:t>
            </a:r>
          </a:p>
          <a:p>
            <a:pPr marL="285750" indent="-285750">
              <a:buFont typeface="Arial" panose="020B0604020202020204" pitchFamily="34" charset="0"/>
              <a:buChar char="•"/>
            </a:pPr>
            <a:r>
              <a:rPr lang="en-US" sz="2000" dirty="0"/>
              <a:t>“(I would like to) be able to receive automatic suggestions for wallpapers”. A.T.</a:t>
            </a:r>
          </a:p>
          <a:p>
            <a:pPr marL="285750" indent="-285750">
              <a:buFont typeface="Arial" panose="020B0604020202020204" pitchFamily="34" charset="0"/>
              <a:buChar char="•"/>
            </a:pPr>
            <a:r>
              <a:rPr lang="en-US" sz="2000" dirty="0"/>
              <a:t>“Many (wallpaper websites) do not enable you to comment your views on a particular wallpaper”. B.A.</a:t>
            </a:r>
          </a:p>
          <a:p>
            <a:endParaRPr lang="en-US" dirty="0"/>
          </a:p>
        </p:txBody>
      </p:sp>
    </p:spTree>
    <p:extLst>
      <p:ext uri="{BB962C8B-B14F-4D97-AF65-F5344CB8AC3E}">
        <p14:creationId xmlns:p14="http://schemas.microsoft.com/office/powerpoint/2010/main" val="398344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0" y="0"/>
            <a:ext cx="12192000"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Empath Map Design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pic>
        <p:nvPicPr>
          <p:cNvPr id="5" name="Picture 4">
            <a:extLst>
              <a:ext uri="{FF2B5EF4-FFF2-40B4-BE49-F238E27FC236}">
                <a16:creationId xmlns:a16="http://schemas.microsoft.com/office/drawing/2014/main" id="{F2E19C88-31BD-45C7-B26B-297CFBE6EC42}"/>
              </a:ext>
            </a:extLst>
          </p:cNvPr>
          <p:cNvPicPr>
            <a:picLocks noChangeAspect="1"/>
          </p:cNvPicPr>
          <p:nvPr/>
        </p:nvPicPr>
        <p:blipFill rotWithShape="1">
          <a:blip r:embed="rId3">
            <a:extLst>
              <a:ext uri="{28A0092B-C50C-407E-A947-70E740481C1C}">
                <a14:useLocalDpi xmlns:a14="http://schemas.microsoft.com/office/drawing/2010/main" val="0"/>
              </a:ext>
            </a:extLst>
          </a:blip>
          <a:srcRect l="20167" t="28165" r="71767" b="43139"/>
          <a:stretch/>
        </p:blipFill>
        <p:spPr>
          <a:xfrm>
            <a:off x="5659582" y="931734"/>
            <a:ext cx="872836" cy="1255222"/>
          </a:xfrm>
          <a:prstGeom prst="rect">
            <a:avLst/>
          </a:prstGeom>
        </p:spPr>
      </p:pic>
      <p:sp>
        <p:nvSpPr>
          <p:cNvPr id="3" name="TextBox 2">
            <a:extLst>
              <a:ext uri="{FF2B5EF4-FFF2-40B4-BE49-F238E27FC236}">
                <a16:creationId xmlns:a16="http://schemas.microsoft.com/office/drawing/2014/main" id="{C49C5474-DBC1-41AB-8FCE-4D74B9155ABD}"/>
              </a:ext>
            </a:extLst>
          </p:cNvPr>
          <p:cNvSpPr txBox="1"/>
          <p:nvPr/>
        </p:nvSpPr>
        <p:spPr>
          <a:xfrm>
            <a:off x="0" y="2261062"/>
            <a:ext cx="12192000" cy="132343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“(I dislike) anything that catches too much attention”. L.R.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 dislike) ones with people or dark colors at it puts me off” D.D.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“I think I would like abstract wallpapers”. O.J.</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“They (wallpaper websites) do not let you upload your own to share your ideas”. A.T.</a:t>
            </a:r>
          </a:p>
        </p:txBody>
      </p:sp>
    </p:spTree>
    <p:extLst>
      <p:ext uri="{BB962C8B-B14F-4D97-AF65-F5344CB8AC3E}">
        <p14:creationId xmlns:p14="http://schemas.microsoft.com/office/powerpoint/2010/main" val="391323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0" y="0"/>
            <a:ext cx="12192000"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Empath Map Design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pic>
        <p:nvPicPr>
          <p:cNvPr id="5" name="Picture 4">
            <a:extLst>
              <a:ext uri="{FF2B5EF4-FFF2-40B4-BE49-F238E27FC236}">
                <a16:creationId xmlns:a16="http://schemas.microsoft.com/office/drawing/2014/main" id="{F2E19C88-31BD-45C7-B26B-297CFBE6EC42}"/>
              </a:ext>
            </a:extLst>
          </p:cNvPr>
          <p:cNvPicPr>
            <a:picLocks noChangeAspect="1"/>
          </p:cNvPicPr>
          <p:nvPr/>
        </p:nvPicPr>
        <p:blipFill rotWithShape="1">
          <a:blip r:embed="rId3">
            <a:extLst>
              <a:ext uri="{28A0092B-C50C-407E-A947-70E740481C1C}">
                <a14:useLocalDpi xmlns:a14="http://schemas.microsoft.com/office/drawing/2010/main" val="0"/>
              </a:ext>
            </a:extLst>
          </a:blip>
          <a:srcRect l="72484" t="30255" r="20986" b="42949"/>
          <a:stretch/>
        </p:blipFill>
        <p:spPr>
          <a:xfrm>
            <a:off x="5742709" y="839585"/>
            <a:ext cx="706582" cy="1172095"/>
          </a:xfrm>
          <a:prstGeom prst="rect">
            <a:avLst/>
          </a:prstGeom>
        </p:spPr>
      </p:pic>
      <p:sp>
        <p:nvSpPr>
          <p:cNvPr id="6" name="TextBox 5">
            <a:extLst>
              <a:ext uri="{FF2B5EF4-FFF2-40B4-BE49-F238E27FC236}">
                <a16:creationId xmlns:a16="http://schemas.microsoft.com/office/drawing/2014/main" id="{DAE25F04-DD45-49D7-A809-218FFB89D9BF}"/>
              </a:ext>
            </a:extLst>
          </p:cNvPr>
          <p:cNvSpPr txBox="1"/>
          <p:nvPr/>
        </p:nvSpPr>
        <p:spPr>
          <a:xfrm>
            <a:off x="0" y="2169622"/>
            <a:ext cx="121920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Uses wallpapers over flat colors. A.T.</a:t>
            </a:r>
          </a:p>
          <a:p>
            <a:pPr marL="342900" indent="-342900">
              <a:buFont typeface="Arial" panose="020B0604020202020204" pitchFamily="34" charset="0"/>
              <a:buChar char="•"/>
            </a:pPr>
            <a:r>
              <a:rPr lang="en-US" sz="2000" dirty="0"/>
              <a:t>Changes wallpaper every 30 days. D.D</a:t>
            </a:r>
          </a:p>
          <a:p>
            <a:pPr marL="342900" indent="-342900">
              <a:buFont typeface="Arial" panose="020B0604020202020204" pitchFamily="34" charset="0"/>
              <a:buChar char="•"/>
            </a:pPr>
            <a:r>
              <a:rPr lang="en-US" sz="2000" dirty="0"/>
              <a:t>Makes sure downloads are secure. B.A.</a:t>
            </a:r>
          </a:p>
          <a:p>
            <a:pPr marL="342900" indent="-342900">
              <a:buFont typeface="Arial" panose="020B0604020202020204" pitchFamily="34" charset="0"/>
              <a:buChar char="•"/>
            </a:pPr>
            <a:r>
              <a:rPr lang="en-US" sz="2000" dirty="0"/>
              <a:t>Sometimes use wallpaper websites NOT for wallpapers. O.J.</a:t>
            </a:r>
          </a:p>
          <a:p>
            <a:pPr marL="342900" indent="-342900">
              <a:buFont typeface="Arial" panose="020B0604020202020204" pitchFamily="34" charset="0"/>
              <a:buChar char="•"/>
            </a:pPr>
            <a:r>
              <a:rPr lang="en-US" sz="2000" dirty="0"/>
              <a:t>Chooses abstract/space and nature/ minimalistic category wallpapers. M.N.</a:t>
            </a:r>
          </a:p>
          <a:p>
            <a:pPr marL="342900" indent="-342900">
              <a:buFont typeface="Arial" panose="020B0604020202020204" pitchFamily="34" charset="0"/>
              <a:buChar char="•"/>
            </a:pPr>
            <a:r>
              <a:rPr lang="en-US" sz="2000" dirty="0"/>
              <a:t>Uses mainly google image and reddit to find wallpapers. L.R.</a:t>
            </a:r>
          </a:p>
          <a:p>
            <a:pPr marL="342900" indent="-342900">
              <a:buFont typeface="Arial" panose="020B0604020202020204" pitchFamily="34" charset="0"/>
              <a:buChar char="•"/>
            </a:pPr>
            <a:r>
              <a:rPr lang="en-US" sz="2000" dirty="0"/>
              <a:t>Shares art online. D.D.</a:t>
            </a:r>
          </a:p>
          <a:p>
            <a:pPr marL="342900" indent="-342900">
              <a:buFont typeface="Arial" panose="020B0604020202020204" pitchFamily="34" charset="0"/>
              <a:buChar char="•"/>
            </a:pPr>
            <a:r>
              <a:rPr lang="en-US" sz="2000" dirty="0"/>
              <a:t>Considers resolution when selecting wallpaper. M.N</a:t>
            </a:r>
          </a:p>
        </p:txBody>
      </p:sp>
    </p:spTree>
    <p:extLst>
      <p:ext uri="{BB962C8B-B14F-4D97-AF65-F5344CB8AC3E}">
        <p14:creationId xmlns:p14="http://schemas.microsoft.com/office/powerpoint/2010/main" val="68099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0" y="0"/>
            <a:ext cx="12192000"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Empath Map Design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pic>
        <p:nvPicPr>
          <p:cNvPr id="5" name="Picture 4">
            <a:extLst>
              <a:ext uri="{FF2B5EF4-FFF2-40B4-BE49-F238E27FC236}">
                <a16:creationId xmlns:a16="http://schemas.microsoft.com/office/drawing/2014/main" id="{F2E19C88-31BD-45C7-B26B-297CFBE6EC42}"/>
              </a:ext>
            </a:extLst>
          </p:cNvPr>
          <p:cNvPicPr>
            <a:picLocks noChangeAspect="1"/>
          </p:cNvPicPr>
          <p:nvPr/>
        </p:nvPicPr>
        <p:blipFill rotWithShape="1">
          <a:blip r:embed="rId3">
            <a:extLst>
              <a:ext uri="{28A0092B-C50C-407E-A947-70E740481C1C}">
                <a14:useLocalDpi xmlns:a14="http://schemas.microsoft.com/office/drawing/2010/main" val="0"/>
              </a:ext>
            </a:extLst>
          </a:blip>
          <a:srcRect l="20175" t="63322" r="71343" b="9693"/>
          <a:stretch/>
        </p:blipFill>
        <p:spPr>
          <a:xfrm>
            <a:off x="5651269" y="779672"/>
            <a:ext cx="889462" cy="1180407"/>
          </a:xfrm>
          <a:prstGeom prst="rect">
            <a:avLst/>
          </a:prstGeom>
        </p:spPr>
      </p:pic>
      <p:sp>
        <p:nvSpPr>
          <p:cNvPr id="3" name="TextBox 2">
            <a:extLst>
              <a:ext uri="{FF2B5EF4-FFF2-40B4-BE49-F238E27FC236}">
                <a16:creationId xmlns:a16="http://schemas.microsoft.com/office/drawing/2014/main" id="{E3D9400F-B77A-49A5-BF86-2C42F250C541}"/>
              </a:ext>
            </a:extLst>
          </p:cNvPr>
          <p:cNvSpPr txBox="1"/>
          <p:nvPr/>
        </p:nvSpPr>
        <p:spPr>
          <a:xfrm>
            <a:off x="0" y="2111433"/>
            <a:ext cx="121920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Facebook and reddit have the best user interfaces. A.T.</a:t>
            </a:r>
          </a:p>
          <a:p>
            <a:pPr marL="342900" indent="-342900">
              <a:buFont typeface="Arial" panose="020B0604020202020204" pitchFamily="34" charset="0"/>
              <a:buChar char="•"/>
            </a:pPr>
            <a:r>
              <a:rPr lang="en-US" sz="2000" dirty="0"/>
              <a:t>I expect a NFSW filter. D.D.</a:t>
            </a:r>
          </a:p>
          <a:p>
            <a:pPr marL="342900" indent="-342900">
              <a:buFont typeface="Arial" panose="020B0604020202020204" pitchFamily="34" charset="0"/>
              <a:buChar char="•"/>
            </a:pPr>
            <a:r>
              <a:rPr lang="en-US" sz="2000" dirty="0"/>
              <a:t>I prefer reddit upvoting system B.A.</a:t>
            </a:r>
          </a:p>
          <a:p>
            <a:pPr marL="342900" indent="-342900">
              <a:buFont typeface="Arial" panose="020B0604020202020204" pitchFamily="34" charset="0"/>
              <a:buChar char="•"/>
            </a:pPr>
            <a:r>
              <a:rPr lang="en-US" sz="2000" dirty="0"/>
              <a:t>Current wallpaper websites don’t let me discuss the wallpapers. M.N.</a:t>
            </a:r>
          </a:p>
          <a:p>
            <a:pPr marL="342900" indent="-342900">
              <a:buFont typeface="Arial" panose="020B0604020202020204" pitchFamily="34" charset="0"/>
              <a:buChar char="•"/>
            </a:pPr>
            <a:r>
              <a:rPr lang="en-US" sz="2000" dirty="0"/>
              <a:t>Wallpapers effect my mood. L.R.</a:t>
            </a:r>
          </a:p>
          <a:p>
            <a:pPr marL="342900" indent="-342900">
              <a:buFont typeface="Arial" panose="020B0604020202020204" pitchFamily="34" charset="0"/>
              <a:buChar char="•"/>
            </a:pPr>
            <a:r>
              <a:rPr lang="en-US" sz="2000" dirty="0"/>
              <a:t>I want to upload my own wallpaper ideas. O.J.</a:t>
            </a:r>
          </a:p>
          <a:p>
            <a:pPr marL="342900" indent="-342900">
              <a:buFont typeface="Arial" panose="020B0604020202020204" pitchFamily="34" charset="0"/>
              <a:buChar char="•"/>
            </a:pPr>
            <a:r>
              <a:rPr lang="en-US" sz="2000" dirty="0"/>
              <a:t>Why don’t wallpaper websites give me suggestions. D.D.</a:t>
            </a:r>
          </a:p>
          <a:p>
            <a:pPr marL="342900" indent="-342900">
              <a:buFont typeface="Arial" panose="020B0604020202020204" pitchFamily="34" charset="0"/>
              <a:buChar char="•"/>
            </a:pPr>
            <a:r>
              <a:rPr lang="en-US" sz="2000" dirty="0"/>
              <a:t>Wallpapers effect my mood and productivity a lot. L.R.</a:t>
            </a:r>
          </a:p>
          <a:p>
            <a:pPr marL="342900" indent="-342900">
              <a:buFont typeface="Arial" panose="020B0604020202020204" pitchFamily="34" charset="0"/>
              <a:buChar char="•"/>
            </a:pPr>
            <a:r>
              <a:rPr lang="en-US" sz="2000" dirty="0"/>
              <a:t>I want a dedicated wallpaper website. M.N.</a:t>
            </a:r>
          </a:p>
        </p:txBody>
      </p:sp>
    </p:spTree>
    <p:extLst>
      <p:ext uri="{BB962C8B-B14F-4D97-AF65-F5344CB8AC3E}">
        <p14:creationId xmlns:p14="http://schemas.microsoft.com/office/powerpoint/2010/main" val="3619174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0" y="0"/>
            <a:ext cx="12192000"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Empath Map Design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pic>
        <p:nvPicPr>
          <p:cNvPr id="5" name="Picture 4">
            <a:extLst>
              <a:ext uri="{FF2B5EF4-FFF2-40B4-BE49-F238E27FC236}">
                <a16:creationId xmlns:a16="http://schemas.microsoft.com/office/drawing/2014/main" id="{F2E19C88-31BD-45C7-B26B-297CFBE6EC42}"/>
              </a:ext>
            </a:extLst>
          </p:cNvPr>
          <p:cNvPicPr>
            <a:picLocks noChangeAspect="1"/>
          </p:cNvPicPr>
          <p:nvPr/>
        </p:nvPicPr>
        <p:blipFill rotWithShape="1">
          <a:blip r:embed="rId3">
            <a:extLst>
              <a:ext uri="{28A0092B-C50C-407E-A947-70E740481C1C}">
                <a14:useLocalDpi xmlns:a14="http://schemas.microsoft.com/office/drawing/2010/main" val="0"/>
              </a:ext>
            </a:extLst>
          </a:blip>
          <a:srcRect l="72407" t="62182" r="21140" b="9692"/>
          <a:stretch/>
        </p:blipFill>
        <p:spPr>
          <a:xfrm>
            <a:off x="5746865" y="779672"/>
            <a:ext cx="698270" cy="1230283"/>
          </a:xfrm>
          <a:prstGeom prst="rect">
            <a:avLst/>
          </a:prstGeom>
        </p:spPr>
      </p:pic>
      <p:sp>
        <p:nvSpPr>
          <p:cNvPr id="3" name="TextBox 2">
            <a:extLst>
              <a:ext uri="{FF2B5EF4-FFF2-40B4-BE49-F238E27FC236}">
                <a16:creationId xmlns:a16="http://schemas.microsoft.com/office/drawing/2014/main" id="{5CFDD5F8-EE1E-4531-ACA5-5E24B4455645}"/>
              </a:ext>
            </a:extLst>
          </p:cNvPr>
          <p:cNvSpPr txBox="1"/>
          <p:nvPr/>
        </p:nvSpPr>
        <p:spPr>
          <a:xfrm>
            <a:off x="0" y="2094807"/>
            <a:ext cx="12192000"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u="sng" dirty="0"/>
              <a:t>Excited</a:t>
            </a:r>
            <a:r>
              <a:rPr lang="en-US" sz="2000" dirty="0"/>
              <a:t> – about being able to share their own art. D.D.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u="sng" dirty="0"/>
              <a:t>Frustrated </a:t>
            </a:r>
            <a:r>
              <a:rPr lang="en-US" sz="2000" dirty="0"/>
              <a:t>– with certain UI. O.J.</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u="sng" dirty="0"/>
              <a:t>Annoyed</a:t>
            </a:r>
            <a:r>
              <a:rPr lang="en-US" sz="2000" dirty="0"/>
              <a:t> – at no discussion features. M.N. L.R.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u="sng" dirty="0"/>
              <a:t>Content</a:t>
            </a:r>
            <a:r>
              <a:rPr lang="en-US" sz="2000" dirty="0"/>
              <a:t> – with the current scene of wallpaper websites.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u="sng" dirty="0"/>
              <a:t>Scared</a:t>
            </a:r>
            <a:r>
              <a:rPr lang="en-US" sz="2000" dirty="0"/>
              <a:t> – that current wallpaper websites lack security. B.A.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u="sng" dirty="0"/>
              <a:t>Anxious</a:t>
            </a:r>
            <a:r>
              <a:rPr lang="en-US" sz="2000" dirty="0"/>
              <a:t> – about trying a new source of wallpaper.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u="sng" dirty="0"/>
              <a:t>Fed Up </a:t>
            </a:r>
            <a:r>
              <a:rPr lang="en-US" sz="2000" dirty="0"/>
              <a:t>– with adverts and pop-ups on current wallpaper websites. L.R.</a:t>
            </a:r>
          </a:p>
        </p:txBody>
      </p:sp>
    </p:spTree>
    <p:extLst>
      <p:ext uri="{BB962C8B-B14F-4D97-AF65-F5344CB8AC3E}">
        <p14:creationId xmlns:p14="http://schemas.microsoft.com/office/powerpoint/2010/main" val="3672080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3865709" y="2431399"/>
            <a:ext cx="8550443" cy="29546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dirty="0">
                <a:solidFill>
                  <a:schemeClr val="bg1"/>
                </a:solidFill>
                <a:latin typeface="Calibri Light" panose="020F0302020204030204" pitchFamily="34" charset="0"/>
                <a:cs typeface="Calibri Light" panose="020F0302020204030204" pitchFamily="34" charset="0"/>
              </a:rPr>
              <a:t>Point of View (</a:t>
            </a:r>
            <a:r>
              <a:rPr lang="en-US" sz="6000" dirty="0" err="1">
                <a:solidFill>
                  <a:schemeClr val="bg1"/>
                </a:solidFill>
                <a:latin typeface="Calibri Light" panose="020F0302020204030204" pitchFamily="34" charset="0"/>
                <a:cs typeface="Calibri Light" panose="020F0302020204030204" pitchFamily="34" charset="0"/>
              </a:rPr>
              <a:t>PoV</a:t>
            </a:r>
            <a:r>
              <a:rPr lang="en-US" sz="6000" dirty="0">
                <a:solidFill>
                  <a:schemeClr val="bg1"/>
                </a:solidFill>
                <a:latin typeface="Calibri Light" panose="020F0302020204030204" pitchFamily="34" charset="0"/>
                <a:cs typeface="Calibri Light" panose="020F0302020204030204" pitchFamily="34" charset="0"/>
              </a:rPr>
              <a:t>) and How We Might (HWM)</a:t>
            </a:r>
            <a:endParaRPr kumimoji="0" lang="en-US" sz="6000" i="0" u="none" strike="noStrike" kern="1200" cap="none" spc="0" normalizeH="0" baseline="0" noProof="0" dirty="0">
              <a:ln>
                <a:noFill/>
              </a:ln>
              <a:solidFill>
                <a:schemeClr val="bg1"/>
              </a:solidFill>
              <a:effectLst/>
              <a:uLnTx/>
              <a:uFillTx/>
              <a:latin typeface="Calibri Light" panose="020F0302020204030204" pitchFamily="34" charset="0"/>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Tree>
    <p:extLst>
      <p:ext uri="{BB962C8B-B14F-4D97-AF65-F5344CB8AC3E}">
        <p14:creationId xmlns:p14="http://schemas.microsoft.com/office/powerpoint/2010/main" val="2901476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1820778" y="-112295"/>
            <a:ext cx="8550443" cy="276998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Point of View (</a:t>
            </a:r>
            <a:r>
              <a:rPr kumimoji="0" lang="en-US" sz="5400" b="0" i="0" u="none" strike="noStrike" kern="1200" cap="none" spc="0" normalizeH="0" baseline="0" noProof="0" dirty="0" err="1">
                <a:ln>
                  <a:noFill/>
                </a:ln>
                <a:solidFill>
                  <a:prstClr val="black"/>
                </a:solidFill>
                <a:effectLst/>
                <a:uLnTx/>
                <a:uFillTx/>
                <a:latin typeface="Calibri" panose="020F0502020204030204"/>
                <a:ea typeface="+mn-ea"/>
                <a:cs typeface="+mn-cs"/>
              </a:rPr>
              <a:t>PoV</a:t>
            </a: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 and How We Might (HWM)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
        <p:nvSpPr>
          <p:cNvPr id="3" name="TextBox 2">
            <a:extLst>
              <a:ext uri="{FF2B5EF4-FFF2-40B4-BE49-F238E27FC236}">
                <a16:creationId xmlns:a16="http://schemas.microsoft.com/office/drawing/2014/main" id="{170714C7-285D-491B-9E27-7E534369B57A}"/>
              </a:ext>
            </a:extLst>
          </p:cNvPr>
          <p:cNvSpPr txBox="1"/>
          <p:nvPr/>
        </p:nvSpPr>
        <p:spPr>
          <a:xfrm>
            <a:off x="0" y="2053389"/>
            <a:ext cx="12192000"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Point of view of each interviewee is highlighted in </a:t>
            </a: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yellow</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and the crucial part of his form of view in </a:t>
            </a:r>
            <a:r>
              <a:rPr kumimoji="0" lang="en-US" sz="2000" b="0" i="0" u="none" strike="noStrike" kern="1200" cap="none" spc="0" normalizeH="0" baseline="0" noProof="0" dirty="0">
                <a:ln>
                  <a:noFill/>
                </a:ln>
                <a:solidFill>
                  <a:prstClr val="black"/>
                </a:solidFill>
                <a:effectLst/>
                <a:highlight>
                  <a:srgbClr val="00FF00"/>
                </a:highlight>
                <a:uLnTx/>
                <a:uFillTx/>
                <a:latin typeface="Calibri" panose="020F0502020204030204"/>
                <a:ea typeface="+mn-ea"/>
                <a:cs typeface="+mn-cs"/>
              </a:rPr>
              <a:t>green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1296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1820778" y="-112295"/>
            <a:ext cx="8550443" cy="1938992"/>
          </a:xfrm>
          <a:prstGeom prst="rect">
            <a:avLst/>
          </a:prstGeom>
          <a:noFill/>
        </p:spPr>
        <p:txBody>
          <a:bodyPr wrap="square" rtlCol="0">
            <a:spAutoFit/>
          </a:bodyPr>
          <a:lstStyle/>
          <a:p>
            <a:pPr algn="ctr"/>
            <a:r>
              <a:rPr lang="en-US" sz="5400" dirty="0"/>
              <a:t>Olgierd Jurzyk  </a:t>
            </a:r>
            <a:r>
              <a:rPr kumimoji="0" lang="en-US" sz="5400" i="0" u="none" strike="noStrike" kern="1200" cap="none" spc="0" normalizeH="0" baseline="0" noProof="0" dirty="0">
                <a:ln>
                  <a:noFill/>
                </a:ln>
                <a:solidFill>
                  <a:prstClr val="black"/>
                </a:solidFill>
                <a:effectLst/>
                <a:uLnTx/>
                <a:uFillTx/>
                <a:ea typeface="+mn-ea"/>
                <a:cs typeface="+mn-cs"/>
              </a:rPr>
              <a:t>POV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
        <p:nvSpPr>
          <p:cNvPr id="5" name="TextBox 4">
            <a:extLst>
              <a:ext uri="{FF2B5EF4-FFF2-40B4-BE49-F238E27FC236}">
                <a16:creationId xmlns:a16="http://schemas.microsoft.com/office/drawing/2014/main" id="{3AA2B6F7-EE1D-420E-BF82-5D68E67B0619}"/>
              </a:ext>
            </a:extLst>
          </p:cNvPr>
          <p:cNvSpPr txBox="1"/>
          <p:nvPr/>
        </p:nvSpPr>
        <p:spPr>
          <a:xfrm>
            <a:off x="0" y="1670858"/>
            <a:ext cx="12192000" cy="1908215"/>
          </a:xfrm>
          <a:prstGeom prst="rect">
            <a:avLst/>
          </a:prstGeom>
          <a:noFill/>
        </p:spPr>
        <p:txBody>
          <a:bodyPr wrap="square" rtlCol="0">
            <a:spAutoFit/>
          </a:bodyPr>
          <a:lstStyle/>
          <a:p>
            <a:pPr marL="285750" indent="-285750">
              <a:buFont typeface="Arial" panose="020B0604020202020204" pitchFamily="34" charset="0"/>
              <a:buChar char="•"/>
            </a:pPr>
            <a:r>
              <a:rPr lang="en-US" dirty="0"/>
              <a:t>We met with Olgierd, a BSc Computer Science student, who uses wallpapers and various websites daily.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He was the first top be interviewed and suggested </a:t>
            </a:r>
            <a:r>
              <a:rPr lang="en-US" sz="2000" dirty="0">
                <a:highlight>
                  <a:srgbClr val="00FF00"/>
                </a:highlight>
              </a:rPr>
              <a:t>multiple useful ideas </a:t>
            </a:r>
            <a:r>
              <a:rPr lang="en-US" sz="2000" dirty="0"/>
              <a:t>for the website that could be implemented that he has learned over his experience with the internet and computers. He had a </a:t>
            </a:r>
            <a:r>
              <a:rPr lang="en-US" sz="2000" dirty="0">
                <a:highlight>
                  <a:srgbClr val="00FF00"/>
                </a:highlight>
              </a:rPr>
              <a:t>mindset regarding wallpaper </a:t>
            </a:r>
            <a:r>
              <a:rPr lang="en-US" sz="2000" dirty="0"/>
              <a:t>websites that were very similar to our project goal, </a:t>
            </a:r>
            <a:r>
              <a:rPr lang="en-US" sz="2000" dirty="0">
                <a:highlight>
                  <a:srgbClr val="FFFF00"/>
                </a:highlight>
              </a:rPr>
              <a:t>a wallpaper website being more than just a wallpaper website. </a:t>
            </a:r>
          </a:p>
        </p:txBody>
      </p:sp>
    </p:spTree>
    <p:extLst>
      <p:ext uri="{BB962C8B-B14F-4D97-AF65-F5344CB8AC3E}">
        <p14:creationId xmlns:p14="http://schemas.microsoft.com/office/powerpoint/2010/main" val="115464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1820778" y="-112295"/>
            <a:ext cx="8550443" cy="2769989"/>
          </a:xfrm>
          <a:prstGeom prst="rect">
            <a:avLst/>
          </a:prstGeom>
          <a:noFill/>
        </p:spPr>
        <p:txBody>
          <a:bodyPr wrap="square" rtlCol="0">
            <a:spAutoFit/>
          </a:bodyPr>
          <a:lstStyle/>
          <a:p>
            <a:pPr algn="ctr"/>
            <a:r>
              <a:rPr lang="en-US" sz="5400" dirty="0"/>
              <a:t>Ad Thonsiriaram POV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
        <p:nvSpPr>
          <p:cNvPr id="5" name="TextBox 4">
            <a:extLst>
              <a:ext uri="{FF2B5EF4-FFF2-40B4-BE49-F238E27FC236}">
                <a16:creationId xmlns:a16="http://schemas.microsoft.com/office/drawing/2014/main" id="{3AA2B6F7-EE1D-420E-BF82-5D68E67B0619}"/>
              </a:ext>
            </a:extLst>
          </p:cNvPr>
          <p:cNvSpPr txBox="1"/>
          <p:nvPr/>
        </p:nvSpPr>
        <p:spPr>
          <a:xfrm>
            <a:off x="0" y="1670858"/>
            <a:ext cx="12192000"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A22E916-5185-4494-8E7D-841DAA51CE71}"/>
              </a:ext>
            </a:extLst>
          </p:cNvPr>
          <p:cNvSpPr txBox="1"/>
          <p:nvPr/>
        </p:nvSpPr>
        <p:spPr>
          <a:xfrm>
            <a:off x="0" y="1559345"/>
            <a:ext cx="121920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We met with another Ad Thonsiriaram a Computer Science student who also had useful ideas and a good mindset.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Viewing the idea as file sharing website opened more opportunities for the website and made us understand what the goal is; that being mainly wallpaper sharing. We gathered ideas regarding how the </a:t>
            </a:r>
            <a:r>
              <a:rPr lang="en-US" sz="2000" dirty="0">
                <a:highlight>
                  <a:srgbClr val="00FF00"/>
                </a:highlight>
              </a:rPr>
              <a:t>upvoting systems and UI should look like</a:t>
            </a:r>
            <a:r>
              <a:rPr lang="en-US" sz="2000" dirty="0"/>
              <a:t>. He mentioned </a:t>
            </a:r>
            <a:r>
              <a:rPr lang="en-US" sz="2000" dirty="0">
                <a:highlight>
                  <a:srgbClr val="FFFF00"/>
                </a:highlight>
              </a:rPr>
              <a:t>several popular wallpaper sources that we were able to research and use ourselves to compare to. </a:t>
            </a:r>
          </a:p>
        </p:txBody>
      </p:sp>
    </p:spTree>
    <p:extLst>
      <p:ext uri="{BB962C8B-B14F-4D97-AF65-F5344CB8AC3E}">
        <p14:creationId xmlns:p14="http://schemas.microsoft.com/office/powerpoint/2010/main" val="18922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1820778" y="-112295"/>
            <a:ext cx="8550443" cy="276998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dirty="0">
                <a:solidFill>
                  <a:prstClr val="black"/>
                </a:solidFill>
                <a:latin typeface="Calibri" panose="020F0502020204030204"/>
              </a:rPr>
              <a:t>Lukas Ramonas </a:t>
            </a: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POV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
        <p:nvSpPr>
          <p:cNvPr id="5" name="TextBox 4">
            <a:extLst>
              <a:ext uri="{FF2B5EF4-FFF2-40B4-BE49-F238E27FC236}">
                <a16:creationId xmlns:a16="http://schemas.microsoft.com/office/drawing/2014/main" id="{3AA2B6F7-EE1D-420E-BF82-5D68E67B0619}"/>
              </a:ext>
            </a:extLst>
          </p:cNvPr>
          <p:cNvSpPr txBox="1"/>
          <p:nvPr/>
        </p:nvSpPr>
        <p:spPr>
          <a:xfrm>
            <a:off x="0" y="1670858"/>
            <a:ext cx="12192000"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A22E916-5185-4494-8E7D-841DAA51CE71}"/>
              </a:ext>
            </a:extLst>
          </p:cNvPr>
          <p:cNvSpPr txBox="1"/>
          <p:nvPr/>
        </p:nvSpPr>
        <p:spPr>
          <a:xfrm>
            <a:off x="0" y="1559345"/>
            <a:ext cx="12192000" cy="1754326"/>
          </a:xfrm>
          <a:prstGeom prst="rect">
            <a:avLst/>
          </a:prstGeom>
          <a:noFill/>
        </p:spPr>
        <p:txBody>
          <a:bodyPr wrap="square" rtlCol="0">
            <a:spAutoFit/>
          </a:bodyPr>
          <a:lstStyle/>
          <a:p>
            <a:pPr marL="285750" lvl="0" indent="-285750">
              <a:buFont typeface="Arial" panose="020B0604020202020204" pitchFamily="34" charset="0"/>
              <a:buChar char="•"/>
            </a:pPr>
            <a:r>
              <a:rPr lang="en-US" dirty="0"/>
              <a:t>We met with Lukas, a member of cinema staff. </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He was able to </a:t>
            </a:r>
            <a:r>
              <a:rPr lang="en-US" dirty="0">
                <a:highlight>
                  <a:srgbClr val="FFFF00"/>
                </a:highlight>
              </a:rPr>
              <a:t>explain to use what some members of our target audience may look like</a:t>
            </a:r>
            <a:r>
              <a:rPr lang="en-US" dirty="0"/>
              <a:t>. As he works in a cinema, there are so many people asking him if there are wallpapers which would portray the movie they watched and where they can get it from, but as Lukas does not know of many websites that provide the quality, he said </a:t>
            </a:r>
            <a:r>
              <a:rPr lang="en-US" dirty="0">
                <a:highlight>
                  <a:srgbClr val="00FF00"/>
                </a:highlight>
              </a:rPr>
              <a:t>pristinepapes.com </a:t>
            </a:r>
            <a:r>
              <a:rPr lang="en-US" dirty="0"/>
              <a:t>would be a great idea for those people.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123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03DC208-52F4-4149-B6AC-E947B55140C9}"/>
              </a:ext>
            </a:extLst>
          </p:cNvPr>
          <p:cNvSpPr txBox="1"/>
          <p:nvPr/>
        </p:nvSpPr>
        <p:spPr>
          <a:xfrm>
            <a:off x="3624943" y="0"/>
            <a:ext cx="6024154" cy="923330"/>
          </a:xfrm>
          <a:prstGeom prst="rect">
            <a:avLst/>
          </a:prstGeom>
          <a:noFill/>
        </p:spPr>
        <p:txBody>
          <a:bodyPr wrap="square" rtlCol="0">
            <a:spAutoFit/>
          </a:bodyPr>
          <a:lstStyle/>
          <a:p>
            <a:pPr algn="ctr"/>
            <a:r>
              <a:rPr lang="en-US" sz="5400" dirty="0"/>
              <a:t>Lukas Ramonas</a:t>
            </a:r>
          </a:p>
        </p:txBody>
      </p:sp>
      <p:sp>
        <p:nvSpPr>
          <p:cNvPr id="15" name="TextBox 14">
            <a:extLst>
              <a:ext uri="{FF2B5EF4-FFF2-40B4-BE49-F238E27FC236}">
                <a16:creationId xmlns:a16="http://schemas.microsoft.com/office/drawing/2014/main" id="{1EDE65E9-9E70-4390-A030-48987BB00908}"/>
              </a:ext>
            </a:extLst>
          </p:cNvPr>
          <p:cNvSpPr txBox="1"/>
          <p:nvPr/>
        </p:nvSpPr>
        <p:spPr>
          <a:xfrm>
            <a:off x="0" y="1675732"/>
            <a:ext cx="7763147" cy="3785652"/>
          </a:xfrm>
          <a:prstGeom prst="rect">
            <a:avLst/>
          </a:prstGeom>
          <a:noFill/>
        </p:spPr>
        <p:txBody>
          <a:bodyPr wrap="square" rtlCol="0">
            <a:spAutoFit/>
          </a:bodyPr>
          <a:lstStyle/>
          <a:p>
            <a:pPr marL="285750" indent="-285750">
              <a:buFont typeface="Arial" panose="020B0604020202020204" pitchFamily="34" charset="0"/>
              <a:buChar char="•"/>
            </a:pPr>
            <a:r>
              <a:rPr lang="en-US" sz="4000" dirty="0"/>
              <a:t>21 years old (04/12/1998)</a:t>
            </a:r>
          </a:p>
          <a:p>
            <a:pPr marL="285750" indent="-285750">
              <a:buFont typeface="Arial" panose="020B0604020202020204" pitchFamily="34" charset="0"/>
              <a:buChar char="•"/>
            </a:pPr>
            <a:endParaRPr lang="en-US" sz="4000" dirty="0"/>
          </a:p>
          <a:p>
            <a:pPr marL="285750" indent="-285750">
              <a:buFont typeface="Arial" panose="020B0604020202020204" pitchFamily="34" charset="0"/>
              <a:buChar char="•"/>
            </a:pPr>
            <a:r>
              <a:rPr lang="en-US" sz="4000" dirty="0"/>
              <a:t>Staff at ShowCase Cinema de Lux Reading</a:t>
            </a:r>
          </a:p>
          <a:p>
            <a:pPr marL="285750" indent="-285750">
              <a:buFont typeface="Arial" panose="020B0604020202020204" pitchFamily="34" charset="0"/>
              <a:buChar char="•"/>
            </a:pPr>
            <a:endParaRPr lang="en-US" sz="4000" dirty="0"/>
          </a:p>
          <a:p>
            <a:pPr marL="285750" indent="-285750">
              <a:buFont typeface="Arial" panose="020B0604020202020204" pitchFamily="34" charset="0"/>
              <a:buChar char="•"/>
            </a:pPr>
            <a:r>
              <a:rPr lang="en-US" sz="4000" dirty="0"/>
              <a:t>From Siauliai</a:t>
            </a:r>
          </a:p>
        </p:txBody>
      </p:sp>
      <p:pic>
        <p:nvPicPr>
          <p:cNvPr id="17" name="Picture 16">
            <a:extLst>
              <a:ext uri="{FF2B5EF4-FFF2-40B4-BE49-F238E27FC236}">
                <a16:creationId xmlns:a16="http://schemas.microsoft.com/office/drawing/2014/main" id="{FA094569-4A4C-4D9A-B126-7F960C80B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467" y="1487309"/>
            <a:ext cx="3771900" cy="3771900"/>
          </a:xfrm>
          <a:prstGeom prst="rect">
            <a:avLst/>
          </a:prstGeom>
        </p:spPr>
      </p:pic>
      <p:pic>
        <p:nvPicPr>
          <p:cNvPr id="8" name="Picture 7">
            <a:extLst>
              <a:ext uri="{FF2B5EF4-FFF2-40B4-BE49-F238E27FC236}">
                <a16:creationId xmlns:a16="http://schemas.microsoft.com/office/drawing/2014/main" id="{F2A305E7-6570-4FDC-912B-5B1285A0B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Tree>
    <p:extLst>
      <p:ext uri="{BB962C8B-B14F-4D97-AF65-F5344CB8AC3E}">
        <p14:creationId xmlns:p14="http://schemas.microsoft.com/office/powerpoint/2010/main" val="2605905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1820778" y="-112295"/>
            <a:ext cx="8550443"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How Might We: Olgierd Jurzyk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
        <p:nvSpPr>
          <p:cNvPr id="5" name="TextBox 4">
            <a:extLst>
              <a:ext uri="{FF2B5EF4-FFF2-40B4-BE49-F238E27FC236}">
                <a16:creationId xmlns:a16="http://schemas.microsoft.com/office/drawing/2014/main" id="{FDBDC0B1-3FEC-4454-A47C-3B9DE877074C}"/>
              </a:ext>
            </a:extLst>
          </p:cNvPr>
          <p:cNvSpPr txBox="1"/>
          <p:nvPr/>
        </p:nvSpPr>
        <p:spPr>
          <a:xfrm>
            <a:off x="0" y="1826697"/>
            <a:ext cx="12192000" cy="2246769"/>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Catch the attention of wallpaper users who have a palate of many websites? </a:t>
            </a:r>
          </a:p>
          <a:p>
            <a:pPr marL="342900" indent="-342900">
              <a:buFont typeface="Arial" panose="020B0604020202020204" pitchFamily="34" charset="0"/>
              <a:buChar char="•"/>
            </a:pPr>
            <a:r>
              <a:rPr lang="en-US" sz="2000" dirty="0"/>
              <a:t>Enable users to use our website for more than just standard wallpapers? </a:t>
            </a:r>
          </a:p>
          <a:p>
            <a:pPr marL="342900" indent="-342900">
              <a:buFont typeface="Arial" panose="020B0604020202020204" pitchFamily="34" charset="0"/>
              <a:buChar char="•"/>
            </a:pPr>
            <a:r>
              <a:rPr lang="en-US" sz="2000" dirty="0"/>
              <a:t>Get better wallpapers than our competitors? </a:t>
            </a:r>
          </a:p>
          <a:p>
            <a:pPr marL="342900" indent="-342900">
              <a:buFont typeface="Arial" panose="020B0604020202020204" pitchFamily="34" charset="0"/>
              <a:buChar char="•"/>
            </a:pPr>
            <a:r>
              <a:rPr lang="en-US" sz="2000" dirty="0"/>
              <a:t>Get users like Olgierd to use our website and stay loyal to it? </a:t>
            </a:r>
          </a:p>
          <a:p>
            <a:pPr marL="342900" indent="-342900">
              <a:buFont typeface="Arial" panose="020B0604020202020204" pitchFamily="34" charset="0"/>
              <a:buChar char="•"/>
            </a:pPr>
            <a:r>
              <a:rPr lang="en-US" sz="2000" dirty="0"/>
              <a:t>Instead of being just for wallpapers, be able to branch into other website ideas?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767272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1820778" y="-112295"/>
            <a:ext cx="8550443" cy="1938992"/>
          </a:xfrm>
          <a:prstGeom prst="rect">
            <a:avLst/>
          </a:prstGeom>
          <a:noFill/>
        </p:spPr>
        <p:txBody>
          <a:bodyPr wrap="square" rtlCol="0">
            <a:spAutoFit/>
          </a:bodyPr>
          <a:lstStyle/>
          <a:p>
            <a:pPr lvl="0" algn="ct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How Might We: </a:t>
            </a:r>
            <a:r>
              <a:rPr lang="en-US" sz="5400" dirty="0"/>
              <a:t>Ad Thonsiriaram </a:t>
            </a: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
        <p:nvSpPr>
          <p:cNvPr id="5" name="TextBox 4">
            <a:extLst>
              <a:ext uri="{FF2B5EF4-FFF2-40B4-BE49-F238E27FC236}">
                <a16:creationId xmlns:a16="http://schemas.microsoft.com/office/drawing/2014/main" id="{FDBDC0B1-3FEC-4454-A47C-3B9DE877074C}"/>
              </a:ext>
            </a:extLst>
          </p:cNvPr>
          <p:cNvSpPr txBox="1"/>
          <p:nvPr/>
        </p:nvSpPr>
        <p:spPr>
          <a:xfrm>
            <a:off x="0" y="1826697"/>
            <a:ext cx="12192000" cy="2062103"/>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Enable efficient wallpaper sharing? </a:t>
            </a:r>
          </a:p>
          <a:p>
            <a:pPr marL="285750" indent="-285750">
              <a:buFont typeface="Arial" panose="020B0604020202020204" pitchFamily="34" charset="0"/>
              <a:buChar char="•"/>
            </a:pPr>
            <a:r>
              <a:rPr lang="en-US" dirty="0"/>
              <a:t>Integrate a good upvoting system? </a:t>
            </a:r>
          </a:p>
          <a:p>
            <a:pPr marL="285750" indent="-285750">
              <a:buFont typeface="Arial" panose="020B0604020202020204" pitchFamily="34" charset="0"/>
              <a:buChar char="•"/>
            </a:pPr>
            <a:r>
              <a:rPr lang="en-US" dirty="0"/>
              <a:t>Gather and cherry-pick ideas from existing wallpaper websites? </a:t>
            </a:r>
          </a:p>
          <a:p>
            <a:pPr marL="285750" indent="-285750">
              <a:buFont typeface="Arial" panose="020B0604020202020204" pitchFamily="34" charset="0"/>
              <a:buChar char="•"/>
            </a:pPr>
            <a:r>
              <a:rPr lang="en-US" dirty="0"/>
              <a:t>Avoid making mistakes that are in other websites? </a:t>
            </a:r>
          </a:p>
          <a:p>
            <a:pPr marL="285750" indent="-285750">
              <a:buFont typeface="Arial" panose="020B0604020202020204" pitchFamily="34" charset="0"/>
              <a:buChar char="•"/>
            </a:pPr>
            <a:r>
              <a:rPr lang="en-US" dirty="0"/>
              <a:t>Let the users have freedom over which wallpapers are while keeping it safe for work?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1370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1820778" y="-112295"/>
            <a:ext cx="8550443"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How Might We: Lukas Ramonas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
        <p:nvSpPr>
          <p:cNvPr id="5" name="TextBox 4">
            <a:extLst>
              <a:ext uri="{FF2B5EF4-FFF2-40B4-BE49-F238E27FC236}">
                <a16:creationId xmlns:a16="http://schemas.microsoft.com/office/drawing/2014/main" id="{FDBDC0B1-3FEC-4454-A47C-3B9DE877074C}"/>
              </a:ext>
            </a:extLst>
          </p:cNvPr>
          <p:cNvSpPr txBox="1"/>
          <p:nvPr/>
        </p:nvSpPr>
        <p:spPr>
          <a:xfrm>
            <a:off x="0" y="1826697"/>
            <a:ext cx="12192000" cy="2246769"/>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Enable the website to gain revenue from the traffic it will receive? </a:t>
            </a:r>
          </a:p>
          <a:p>
            <a:pPr marL="342900" indent="-342900">
              <a:buFont typeface="Arial" panose="020B0604020202020204" pitchFamily="34" charset="0"/>
              <a:buChar char="•"/>
            </a:pPr>
            <a:r>
              <a:rPr lang="en-US" sz="2000" dirty="0"/>
              <a:t>Let people be aware of the website (publicity)? </a:t>
            </a:r>
          </a:p>
          <a:p>
            <a:pPr marL="342900" indent="-342900">
              <a:buFont typeface="Arial" panose="020B0604020202020204" pitchFamily="34" charset="0"/>
              <a:buChar char="•"/>
            </a:pPr>
            <a:r>
              <a:rPr lang="en-US" sz="2000" dirty="0"/>
              <a:t>Work with cinemas to bring this service to more people? </a:t>
            </a:r>
          </a:p>
          <a:p>
            <a:pPr marL="342900" indent="-342900">
              <a:buFont typeface="Arial" panose="020B0604020202020204" pitchFamily="34" charset="0"/>
              <a:buChar char="•"/>
            </a:pPr>
            <a:r>
              <a:rPr lang="en-US" sz="2000" dirty="0"/>
              <a:t>Keep up to date with movies? </a:t>
            </a:r>
          </a:p>
          <a:p>
            <a:pPr marL="342900" indent="-342900">
              <a:buFont typeface="Arial" panose="020B0604020202020204" pitchFamily="34" charset="0"/>
              <a:buChar char="•"/>
            </a:pPr>
            <a:r>
              <a:rPr lang="en-US" sz="2000" dirty="0"/>
              <a:t>Use the upvoting system on the movie wallpapers to see which one was the most popular?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6571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1820778" y="-112295"/>
            <a:ext cx="8550443"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Conclusion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
        <p:nvSpPr>
          <p:cNvPr id="5" name="TextBox 4">
            <a:extLst>
              <a:ext uri="{FF2B5EF4-FFF2-40B4-BE49-F238E27FC236}">
                <a16:creationId xmlns:a16="http://schemas.microsoft.com/office/drawing/2014/main" id="{FDBDC0B1-3FEC-4454-A47C-3B9DE877074C}"/>
              </a:ext>
            </a:extLst>
          </p:cNvPr>
          <p:cNvSpPr txBox="1"/>
          <p:nvPr/>
        </p:nvSpPr>
        <p:spPr>
          <a:xfrm>
            <a:off x="0" y="1826697"/>
            <a:ext cx="12192000" cy="224676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Create a good structured website for users with cool wallpapers inside it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Have an upvoting system for users to register, upvote and comment on each individual photo.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Allow users to upload their wallpapers, photos and designs.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Wallpaper website with no ads.</a:t>
            </a:r>
          </a:p>
        </p:txBody>
      </p:sp>
    </p:spTree>
    <p:extLst>
      <p:ext uri="{BB962C8B-B14F-4D97-AF65-F5344CB8AC3E}">
        <p14:creationId xmlns:p14="http://schemas.microsoft.com/office/powerpoint/2010/main" val="2012951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1820778" y="2875002"/>
            <a:ext cx="8550443"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Calibri Light" panose="020F0302020204030204" pitchFamily="34" charset="0"/>
                <a:cs typeface="Calibri Light" panose="020F0302020204030204" pitchFamily="34" charset="0"/>
              </a:rPr>
              <a:t>Thank you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Tree>
    <p:extLst>
      <p:ext uri="{BB962C8B-B14F-4D97-AF65-F5344CB8AC3E}">
        <p14:creationId xmlns:p14="http://schemas.microsoft.com/office/powerpoint/2010/main" val="363236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03DC208-52F4-4149-B6AC-E947B55140C9}"/>
              </a:ext>
            </a:extLst>
          </p:cNvPr>
          <p:cNvSpPr txBox="1"/>
          <p:nvPr/>
        </p:nvSpPr>
        <p:spPr>
          <a:xfrm>
            <a:off x="3624943" y="0"/>
            <a:ext cx="602415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effectLst/>
                <a:uLnTx/>
                <a:uFillTx/>
                <a:latin typeface="Calibri" panose="020F0502020204030204"/>
                <a:ea typeface="+mn-ea"/>
                <a:cs typeface="+mn-cs"/>
              </a:rPr>
              <a:t>Mike Neele</a:t>
            </a:r>
          </a:p>
        </p:txBody>
      </p:sp>
      <p:sp>
        <p:nvSpPr>
          <p:cNvPr id="15" name="TextBox 14">
            <a:extLst>
              <a:ext uri="{FF2B5EF4-FFF2-40B4-BE49-F238E27FC236}">
                <a16:creationId xmlns:a16="http://schemas.microsoft.com/office/drawing/2014/main" id="{1EDE65E9-9E70-4390-A030-48987BB00908}"/>
              </a:ext>
            </a:extLst>
          </p:cNvPr>
          <p:cNvSpPr txBox="1"/>
          <p:nvPr/>
        </p:nvSpPr>
        <p:spPr>
          <a:xfrm>
            <a:off x="0" y="1675732"/>
            <a:ext cx="7763147" cy="1323439"/>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effectLst/>
                <a:uLnTx/>
                <a:uFillTx/>
                <a:latin typeface="Calibri" panose="020F0502020204030204"/>
                <a:ea typeface="+mn-ea"/>
                <a:cs typeface="+mn-cs"/>
              </a:rPr>
              <a:t>BSc Computer Science Student at the University of Reading</a:t>
            </a:r>
          </a:p>
        </p:txBody>
      </p:sp>
      <p:pic>
        <p:nvPicPr>
          <p:cNvPr id="2" name="Picture 1">
            <a:extLst>
              <a:ext uri="{FF2B5EF4-FFF2-40B4-BE49-F238E27FC236}">
                <a16:creationId xmlns:a16="http://schemas.microsoft.com/office/drawing/2014/main" id="{BD6DDE7A-0D83-4D63-B137-33840B764073}"/>
              </a:ext>
            </a:extLst>
          </p:cNvPr>
          <p:cNvPicPr>
            <a:picLocks noChangeAspect="1"/>
          </p:cNvPicPr>
          <p:nvPr/>
        </p:nvPicPr>
        <p:blipFill>
          <a:blip r:embed="rId2"/>
          <a:stretch>
            <a:fillRect/>
          </a:stretch>
        </p:blipFill>
        <p:spPr>
          <a:xfrm>
            <a:off x="0" y="0"/>
            <a:ext cx="1591194" cy="1560711"/>
          </a:xfrm>
          <a:prstGeom prst="rect">
            <a:avLst/>
          </a:prstGeom>
        </p:spPr>
      </p:pic>
    </p:spTree>
    <p:extLst>
      <p:ext uri="{BB962C8B-B14F-4D97-AF65-F5344CB8AC3E}">
        <p14:creationId xmlns:p14="http://schemas.microsoft.com/office/powerpoint/2010/main" val="107856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03DC208-52F4-4149-B6AC-E947B55140C9}"/>
              </a:ext>
            </a:extLst>
          </p:cNvPr>
          <p:cNvSpPr txBox="1"/>
          <p:nvPr/>
        </p:nvSpPr>
        <p:spPr>
          <a:xfrm>
            <a:off x="3624943" y="0"/>
            <a:ext cx="6024154" cy="923330"/>
          </a:xfrm>
          <a:prstGeom prst="rect">
            <a:avLst/>
          </a:prstGeom>
          <a:noFill/>
        </p:spPr>
        <p:txBody>
          <a:bodyPr wrap="square" rtlCol="0">
            <a:spAutoFit/>
          </a:bodyPr>
          <a:lstStyle/>
          <a:p>
            <a:pPr lvl="0" algn="ctr"/>
            <a:r>
              <a:rPr lang="en-US" sz="5400" dirty="0"/>
              <a:t>Olgierd Jurzyk </a:t>
            </a:r>
            <a:endParaRPr kumimoji="0" lang="en-US" sz="5400" b="0" i="0" u="none" strike="noStrike" kern="1200" cap="none" spc="0" normalizeH="0" baseline="0" noProof="0" dirty="0">
              <a:ln>
                <a:noFill/>
              </a:ln>
              <a:effectLst/>
              <a:uLnTx/>
              <a:uFillTx/>
            </a:endParaRPr>
          </a:p>
        </p:txBody>
      </p:sp>
      <p:sp>
        <p:nvSpPr>
          <p:cNvPr id="15" name="TextBox 14">
            <a:extLst>
              <a:ext uri="{FF2B5EF4-FFF2-40B4-BE49-F238E27FC236}">
                <a16:creationId xmlns:a16="http://schemas.microsoft.com/office/drawing/2014/main" id="{1EDE65E9-9E70-4390-A030-48987BB00908}"/>
              </a:ext>
            </a:extLst>
          </p:cNvPr>
          <p:cNvSpPr txBox="1"/>
          <p:nvPr/>
        </p:nvSpPr>
        <p:spPr>
          <a:xfrm>
            <a:off x="0" y="1675732"/>
            <a:ext cx="7763147" cy="19389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effectLst/>
                <a:uLnTx/>
                <a:uFillTx/>
                <a:latin typeface="Calibri" panose="020F0502020204030204"/>
                <a:ea typeface="+mn-ea"/>
                <a:cs typeface="+mn-cs"/>
              </a:rPr>
              <a:t>Random Member of the Public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4000" dirty="0">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effectLst/>
                <a:uLnTx/>
                <a:uFillTx/>
                <a:latin typeface="Calibri" panose="020F0502020204030204"/>
                <a:ea typeface="+mn-ea"/>
                <a:cs typeface="+mn-cs"/>
              </a:rPr>
              <a:t>Friend of ours</a:t>
            </a:r>
          </a:p>
        </p:txBody>
      </p:sp>
      <p:pic>
        <p:nvPicPr>
          <p:cNvPr id="2" name="Picture 1">
            <a:extLst>
              <a:ext uri="{FF2B5EF4-FFF2-40B4-BE49-F238E27FC236}">
                <a16:creationId xmlns:a16="http://schemas.microsoft.com/office/drawing/2014/main" id="{70C5C10A-A626-4D69-A192-C81B7DC8A472}"/>
              </a:ext>
            </a:extLst>
          </p:cNvPr>
          <p:cNvPicPr>
            <a:picLocks noChangeAspect="1"/>
          </p:cNvPicPr>
          <p:nvPr/>
        </p:nvPicPr>
        <p:blipFill>
          <a:blip r:embed="rId2"/>
          <a:stretch>
            <a:fillRect/>
          </a:stretch>
        </p:blipFill>
        <p:spPr>
          <a:xfrm>
            <a:off x="0" y="44673"/>
            <a:ext cx="1591194" cy="1560711"/>
          </a:xfrm>
          <a:prstGeom prst="rect">
            <a:avLst/>
          </a:prstGeom>
        </p:spPr>
      </p:pic>
    </p:spTree>
    <p:extLst>
      <p:ext uri="{BB962C8B-B14F-4D97-AF65-F5344CB8AC3E}">
        <p14:creationId xmlns:p14="http://schemas.microsoft.com/office/powerpoint/2010/main" val="55518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03DC208-52F4-4149-B6AC-E947B55140C9}"/>
              </a:ext>
            </a:extLst>
          </p:cNvPr>
          <p:cNvSpPr txBox="1"/>
          <p:nvPr/>
        </p:nvSpPr>
        <p:spPr>
          <a:xfrm>
            <a:off x="3624943" y="0"/>
            <a:ext cx="602415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effectLst/>
                <a:uLnTx/>
                <a:uFillTx/>
                <a:latin typeface="Calibri" panose="020F0502020204030204"/>
                <a:ea typeface="+mn-ea"/>
                <a:cs typeface="+mn-cs"/>
              </a:rPr>
              <a:t>Ad Thonsiriaram</a:t>
            </a:r>
          </a:p>
        </p:txBody>
      </p:sp>
      <p:sp>
        <p:nvSpPr>
          <p:cNvPr id="15" name="TextBox 14">
            <a:extLst>
              <a:ext uri="{FF2B5EF4-FFF2-40B4-BE49-F238E27FC236}">
                <a16:creationId xmlns:a16="http://schemas.microsoft.com/office/drawing/2014/main" id="{1EDE65E9-9E70-4390-A030-48987BB00908}"/>
              </a:ext>
            </a:extLst>
          </p:cNvPr>
          <p:cNvSpPr txBox="1"/>
          <p:nvPr/>
        </p:nvSpPr>
        <p:spPr>
          <a:xfrm>
            <a:off x="0" y="1675732"/>
            <a:ext cx="7763147" cy="317009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effectLst/>
                <a:uLnTx/>
                <a:uFillTx/>
                <a:latin typeface="Calibri" panose="020F0502020204030204"/>
                <a:ea typeface="+mn-ea"/>
                <a:cs typeface="+mn-cs"/>
              </a:rPr>
              <a:t>From </a:t>
            </a:r>
            <a:r>
              <a:rPr kumimoji="0" lang="en-US" sz="4000" b="0" i="0" u="none" strike="noStrike" kern="1200" cap="none" spc="0" normalizeH="0" baseline="0" noProof="0" dirty="0" err="1">
                <a:ln>
                  <a:noFill/>
                </a:ln>
                <a:effectLst/>
                <a:uLnTx/>
                <a:uFillTx/>
                <a:latin typeface="Calibri" panose="020F0502020204030204"/>
                <a:ea typeface="+mn-ea"/>
                <a:cs typeface="+mn-cs"/>
              </a:rPr>
              <a:t>Kanchanabury</a:t>
            </a:r>
            <a:endParaRPr kumimoji="0" lang="en-US" sz="4000" b="0" i="0" u="none" strike="noStrike" kern="1200" cap="none" spc="0" normalizeH="0" baseline="0" noProof="0" dirty="0">
              <a:ln>
                <a:noFill/>
              </a:ln>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4000" dirty="0">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effectLst/>
                <a:uLnTx/>
                <a:uFillTx/>
                <a:latin typeface="Calibri" panose="020F0502020204030204"/>
                <a:ea typeface="+mn-ea"/>
                <a:cs typeface="+mn-cs"/>
              </a:rPr>
              <a:t>Lives in Reading UK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4000" dirty="0">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dirty="0">
                <a:latin typeface="Calibri" panose="020F0502020204030204"/>
              </a:rPr>
              <a:t>Frequent Gym Member</a:t>
            </a:r>
            <a:endParaRPr kumimoji="0" lang="en-US" sz="4000" b="0" i="0" u="none" strike="noStrike" kern="1200" cap="none" spc="0" normalizeH="0" baseline="0" noProof="0" dirty="0">
              <a:ln>
                <a:noFill/>
              </a:ln>
              <a:effectLst/>
              <a:uLnTx/>
              <a:uFillTx/>
              <a:latin typeface="Calibri" panose="020F0502020204030204"/>
            </a:endParaRPr>
          </a:p>
        </p:txBody>
      </p:sp>
      <p:pic>
        <p:nvPicPr>
          <p:cNvPr id="3" name="Picture 2">
            <a:extLst>
              <a:ext uri="{FF2B5EF4-FFF2-40B4-BE49-F238E27FC236}">
                <a16:creationId xmlns:a16="http://schemas.microsoft.com/office/drawing/2014/main" id="{33190B9D-1661-443D-99C5-ADCD72FF4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455" y="1523612"/>
            <a:ext cx="3869871" cy="3869871"/>
          </a:xfrm>
          <a:prstGeom prst="rect">
            <a:avLst/>
          </a:prstGeom>
        </p:spPr>
      </p:pic>
      <p:pic>
        <p:nvPicPr>
          <p:cNvPr id="8" name="Picture 7">
            <a:extLst>
              <a:ext uri="{FF2B5EF4-FFF2-40B4-BE49-F238E27FC236}">
                <a16:creationId xmlns:a16="http://schemas.microsoft.com/office/drawing/2014/main" id="{A59ECBA9-5028-48A1-986A-7ADE01C75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33"/>
            <a:ext cx="1592879" cy="1559345"/>
          </a:xfrm>
          <a:prstGeom prst="rect">
            <a:avLst/>
          </a:prstGeom>
        </p:spPr>
      </p:pic>
    </p:spTree>
    <p:extLst>
      <p:ext uri="{BB962C8B-B14F-4D97-AF65-F5344CB8AC3E}">
        <p14:creationId xmlns:p14="http://schemas.microsoft.com/office/powerpoint/2010/main" val="246464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03DC208-52F4-4149-B6AC-E947B55140C9}"/>
              </a:ext>
            </a:extLst>
          </p:cNvPr>
          <p:cNvSpPr txBox="1"/>
          <p:nvPr/>
        </p:nvSpPr>
        <p:spPr>
          <a:xfrm>
            <a:off x="3624943" y="0"/>
            <a:ext cx="602415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effectLst/>
                <a:uLnTx/>
                <a:uFillTx/>
                <a:latin typeface="Calibri" panose="020F0502020204030204"/>
                <a:ea typeface="+mn-ea"/>
                <a:cs typeface="+mn-cs"/>
              </a:rPr>
              <a:t>Dimitri Dimitriadis</a:t>
            </a:r>
          </a:p>
        </p:txBody>
      </p:sp>
      <p:sp>
        <p:nvSpPr>
          <p:cNvPr id="15" name="TextBox 14">
            <a:extLst>
              <a:ext uri="{FF2B5EF4-FFF2-40B4-BE49-F238E27FC236}">
                <a16:creationId xmlns:a16="http://schemas.microsoft.com/office/drawing/2014/main" id="{1EDE65E9-9E70-4390-A030-48987BB00908}"/>
              </a:ext>
            </a:extLst>
          </p:cNvPr>
          <p:cNvSpPr txBox="1"/>
          <p:nvPr/>
        </p:nvSpPr>
        <p:spPr>
          <a:xfrm>
            <a:off x="0" y="1675732"/>
            <a:ext cx="7763147" cy="317009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effectLst/>
                <a:uLnTx/>
                <a:uFillTx/>
                <a:latin typeface="Calibri" panose="020F0502020204030204"/>
                <a:ea typeface="+mn-ea"/>
                <a:cs typeface="+mn-cs"/>
              </a:rPr>
              <a:t>21 years old (27/12/1997)</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4000" b="0" i="0" u="none" strike="noStrike" kern="1200" cap="none" spc="0" normalizeH="0" baseline="0" noProof="0" dirty="0">
              <a:ln>
                <a:noFill/>
              </a:ln>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dirty="0">
                <a:latin typeface="Calibri" panose="020F0502020204030204"/>
              </a:rPr>
              <a:t>From Nicosia, Cyprus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4000" b="0" i="0" u="none" strike="noStrike" kern="1200" cap="none" spc="0" normalizeH="0" baseline="0" noProof="0" dirty="0">
              <a:ln>
                <a:noFill/>
              </a:ln>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dirty="0">
                <a:latin typeface="Calibri" panose="020F0502020204030204"/>
              </a:rPr>
              <a:t>Unemployed Individual</a:t>
            </a:r>
            <a:endParaRPr kumimoji="0" lang="en-US" sz="4000" b="0" i="0" u="none" strike="noStrike" kern="1200" cap="none" spc="0" normalizeH="0" baseline="0" noProof="0" dirty="0">
              <a:ln>
                <a:noFill/>
              </a:ln>
              <a:effectLst/>
              <a:uLnTx/>
              <a:uFillTx/>
              <a:latin typeface="Calibri" panose="020F0502020204030204"/>
            </a:endParaRPr>
          </a:p>
        </p:txBody>
      </p:sp>
      <p:pic>
        <p:nvPicPr>
          <p:cNvPr id="4" name="Picture 3">
            <a:extLst>
              <a:ext uri="{FF2B5EF4-FFF2-40B4-BE49-F238E27FC236}">
                <a16:creationId xmlns:a16="http://schemas.microsoft.com/office/drawing/2014/main" id="{0E718BCF-901A-4D44-B3A2-6441070D7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413" y="1142999"/>
            <a:ext cx="4867955" cy="4898571"/>
          </a:xfrm>
          <a:prstGeom prst="rect">
            <a:avLst/>
          </a:prstGeom>
        </p:spPr>
      </p:pic>
      <p:pic>
        <p:nvPicPr>
          <p:cNvPr id="2" name="Picture 1">
            <a:extLst>
              <a:ext uri="{FF2B5EF4-FFF2-40B4-BE49-F238E27FC236}">
                <a16:creationId xmlns:a16="http://schemas.microsoft.com/office/drawing/2014/main" id="{8A877297-6CAA-4FB6-848E-482D137D1F61}"/>
              </a:ext>
            </a:extLst>
          </p:cNvPr>
          <p:cNvPicPr>
            <a:picLocks noChangeAspect="1"/>
          </p:cNvPicPr>
          <p:nvPr/>
        </p:nvPicPr>
        <p:blipFill>
          <a:blip r:embed="rId3"/>
          <a:stretch>
            <a:fillRect/>
          </a:stretch>
        </p:blipFill>
        <p:spPr>
          <a:xfrm>
            <a:off x="0" y="0"/>
            <a:ext cx="1591194" cy="1560711"/>
          </a:xfrm>
          <a:prstGeom prst="rect">
            <a:avLst/>
          </a:prstGeom>
        </p:spPr>
      </p:pic>
    </p:spTree>
    <p:extLst>
      <p:ext uri="{BB962C8B-B14F-4D97-AF65-F5344CB8AC3E}">
        <p14:creationId xmlns:p14="http://schemas.microsoft.com/office/powerpoint/2010/main" val="345752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03DC208-52F4-4149-B6AC-E947B55140C9}"/>
              </a:ext>
            </a:extLst>
          </p:cNvPr>
          <p:cNvSpPr txBox="1"/>
          <p:nvPr/>
        </p:nvSpPr>
        <p:spPr>
          <a:xfrm>
            <a:off x="3624943" y="0"/>
            <a:ext cx="6024154" cy="923330"/>
          </a:xfrm>
          <a:prstGeom prst="rect">
            <a:avLst/>
          </a:prstGeom>
          <a:noFill/>
        </p:spPr>
        <p:txBody>
          <a:bodyPr wrap="square" rtlCol="0">
            <a:spAutoFit/>
          </a:bodyPr>
          <a:lstStyle/>
          <a:p>
            <a:pPr lvl="0" algn="ctr"/>
            <a:r>
              <a:rPr lang="en-US" sz="5400" dirty="0" err="1"/>
              <a:t>Binaya</a:t>
            </a:r>
            <a:r>
              <a:rPr lang="en-US" sz="5400" dirty="0"/>
              <a:t> </a:t>
            </a:r>
            <a:r>
              <a:rPr lang="en-US" sz="5400" dirty="0" err="1"/>
              <a:t>Arayal</a:t>
            </a:r>
            <a:r>
              <a:rPr lang="en-US" sz="5400" dirty="0"/>
              <a:t> </a:t>
            </a:r>
            <a:endParaRPr kumimoji="0" lang="en-US" sz="5400" b="0" i="0" u="none" strike="noStrike" kern="1200" cap="none" spc="0" normalizeH="0" baseline="0" noProof="0" dirty="0">
              <a:ln>
                <a:noFill/>
              </a:ln>
              <a:effectLst/>
              <a:uLnTx/>
              <a:uFillTx/>
              <a:latin typeface="Calibri" panose="020F0502020204030204"/>
            </a:endParaRPr>
          </a:p>
        </p:txBody>
      </p:sp>
      <p:sp>
        <p:nvSpPr>
          <p:cNvPr id="15" name="TextBox 14">
            <a:extLst>
              <a:ext uri="{FF2B5EF4-FFF2-40B4-BE49-F238E27FC236}">
                <a16:creationId xmlns:a16="http://schemas.microsoft.com/office/drawing/2014/main" id="{1EDE65E9-9E70-4390-A030-48987BB00908}"/>
              </a:ext>
            </a:extLst>
          </p:cNvPr>
          <p:cNvSpPr txBox="1"/>
          <p:nvPr/>
        </p:nvSpPr>
        <p:spPr>
          <a:xfrm>
            <a:off x="0" y="1675732"/>
            <a:ext cx="7763147" cy="317009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effectLst/>
                <a:uLnTx/>
                <a:uFillTx/>
                <a:latin typeface="Calibri" panose="020F0502020204030204"/>
                <a:ea typeface="+mn-ea"/>
                <a:cs typeface="+mn-cs"/>
              </a:rPr>
              <a:t>20 years old (12/06/1998)</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4000" b="0" i="0" u="none" strike="noStrike" kern="1200" cap="none" spc="0" normalizeH="0" baseline="0" noProof="0" dirty="0">
              <a:ln>
                <a:noFill/>
              </a:ln>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effectLst/>
                <a:uLnTx/>
                <a:uFillTx/>
                <a:latin typeface="Calibri" panose="020F0502020204030204"/>
                <a:ea typeface="+mn-ea"/>
                <a:cs typeface="+mn-cs"/>
              </a:rPr>
              <a:t>From Nepal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4000" b="0" i="0" u="none" strike="noStrike" kern="1200" cap="none" spc="0" normalizeH="0" baseline="0" noProof="0" dirty="0">
              <a:ln>
                <a:noFill/>
              </a:ln>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0" i="0" u="none" strike="noStrike" kern="1200" cap="none" spc="0" normalizeH="0" baseline="0" noProof="0" dirty="0">
                <a:ln>
                  <a:noFill/>
                </a:ln>
                <a:effectLst/>
                <a:uLnTx/>
                <a:uFillTx/>
                <a:latin typeface="Calibri" panose="020F0502020204030204"/>
                <a:ea typeface="+mn-ea"/>
                <a:cs typeface="+mn-cs"/>
              </a:rPr>
              <a:t>Lives in </a:t>
            </a:r>
            <a:r>
              <a:rPr kumimoji="0" lang="en-US" sz="4000" b="0" i="0" u="none" strike="noStrike" kern="1200" cap="none" spc="0" normalizeH="0" baseline="0" noProof="0" dirty="0" err="1">
                <a:ln>
                  <a:noFill/>
                </a:ln>
                <a:effectLst/>
                <a:uLnTx/>
                <a:uFillTx/>
                <a:latin typeface="Calibri" panose="020F0502020204030204"/>
                <a:ea typeface="+mn-ea"/>
                <a:cs typeface="+mn-cs"/>
              </a:rPr>
              <a:t>Woking</a:t>
            </a:r>
            <a:endParaRPr kumimoji="0" lang="en-US" sz="4000" b="0" i="0" u="none" strike="noStrike" kern="1200" cap="none" spc="0" normalizeH="0" baseline="0" noProof="0" dirty="0">
              <a:ln>
                <a:noFill/>
              </a:ln>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40DDC68-1B84-40EA-96DC-6F2AA6FEF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8604" y="1580172"/>
            <a:ext cx="4620986" cy="4620986"/>
          </a:xfrm>
          <a:prstGeom prst="rect">
            <a:avLst/>
          </a:prstGeom>
        </p:spPr>
      </p:pic>
      <p:pic>
        <p:nvPicPr>
          <p:cNvPr id="2" name="Picture 1">
            <a:extLst>
              <a:ext uri="{FF2B5EF4-FFF2-40B4-BE49-F238E27FC236}">
                <a16:creationId xmlns:a16="http://schemas.microsoft.com/office/drawing/2014/main" id="{6542B9DF-D198-4019-A87B-BA3E3F1AC77A}"/>
              </a:ext>
            </a:extLst>
          </p:cNvPr>
          <p:cNvPicPr>
            <a:picLocks noChangeAspect="1"/>
          </p:cNvPicPr>
          <p:nvPr/>
        </p:nvPicPr>
        <p:blipFill>
          <a:blip r:embed="rId3"/>
          <a:stretch>
            <a:fillRect/>
          </a:stretch>
        </p:blipFill>
        <p:spPr>
          <a:xfrm>
            <a:off x="0" y="0"/>
            <a:ext cx="1591194" cy="1560711"/>
          </a:xfrm>
          <a:prstGeom prst="rect">
            <a:avLst/>
          </a:prstGeom>
        </p:spPr>
      </p:pic>
    </p:spTree>
    <p:extLst>
      <p:ext uri="{BB962C8B-B14F-4D97-AF65-F5344CB8AC3E}">
        <p14:creationId xmlns:p14="http://schemas.microsoft.com/office/powerpoint/2010/main" val="172518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0" y="0"/>
            <a:ext cx="12192000" cy="5816977"/>
          </a:xfrm>
          <a:prstGeom prst="rect">
            <a:avLst/>
          </a:prstGeom>
          <a:noFill/>
        </p:spPr>
        <p:txBody>
          <a:bodyPr wrap="square" rtlCol="0">
            <a:spAutoFit/>
          </a:bodyPr>
          <a:lstStyle/>
          <a:p>
            <a:pPr algn="ctr"/>
            <a:r>
              <a:rPr lang="en-US" sz="5400" dirty="0"/>
              <a:t>QUESTIONS ASKED</a:t>
            </a:r>
          </a:p>
          <a:p>
            <a:pPr algn="ctr"/>
            <a:endParaRPr lang="en-US" sz="5400" dirty="0"/>
          </a:p>
          <a:p>
            <a:pPr marL="228600" indent="-228600">
              <a:buFont typeface="+mj-lt"/>
              <a:buAutoNum type="arabicPeriod"/>
            </a:pPr>
            <a:r>
              <a:rPr lang="en-US" sz="2800" dirty="0"/>
              <a:t>What are your thoughts on a dedicated wallpaper website?</a:t>
            </a:r>
          </a:p>
          <a:p>
            <a:pPr marL="228600" indent="-228600">
              <a:buFont typeface="+mj-lt"/>
              <a:buAutoNum type="arabicPeriod"/>
            </a:pPr>
            <a:endParaRPr lang="en-US" sz="2800" dirty="0"/>
          </a:p>
          <a:p>
            <a:pPr marL="228600" indent="-228600">
              <a:buFont typeface="+mj-lt"/>
              <a:buAutoNum type="arabicPeriod"/>
            </a:pPr>
            <a:r>
              <a:rPr lang="en-US" sz="2800" dirty="0"/>
              <a:t>What other features would you like to see on a dedicated website?</a:t>
            </a:r>
          </a:p>
          <a:p>
            <a:pPr marL="228600" indent="-228600">
              <a:buFont typeface="+mj-lt"/>
              <a:buAutoNum type="arabicPeriod"/>
            </a:pPr>
            <a:endParaRPr lang="en-US" sz="2800" dirty="0"/>
          </a:p>
          <a:p>
            <a:pPr marL="228600" indent="-228600">
              <a:buFont typeface="+mj-lt"/>
              <a:buAutoNum type="arabicPeriod"/>
            </a:pPr>
            <a:r>
              <a:rPr lang="en-US" sz="2800" dirty="0"/>
              <a:t>What are your thoughts and opinions on Abstract wallpaper?</a:t>
            </a:r>
          </a:p>
          <a:p>
            <a:pPr marL="228600" indent="-228600">
              <a:buFont typeface="+mj-lt"/>
              <a:buAutoNum type="arabicPeriod"/>
            </a:pPr>
            <a:endParaRPr lang="en-US" sz="2800" dirty="0"/>
          </a:p>
          <a:p>
            <a:pPr marL="228600" indent="-228600">
              <a:buFont typeface="+mj-lt"/>
              <a:buAutoNum type="arabicPeriod"/>
            </a:pPr>
            <a:r>
              <a:rPr lang="en-US" sz="2800" dirty="0"/>
              <a:t>How would you rate the functionality of current modern wallpaper websites?</a:t>
            </a:r>
          </a:p>
          <a:p>
            <a:pPr marL="228600" indent="-228600">
              <a:buFont typeface="+mj-lt"/>
              <a:buAutoNum type="arabicPeriod"/>
            </a:pPr>
            <a:endParaRPr lang="en-US" sz="2800" dirty="0"/>
          </a:p>
          <a:p>
            <a:pPr marL="228600" indent="-228600">
              <a:buFont typeface="+mj-lt"/>
              <a:buAutoNum type="arabicPeriod"/>
            </a:pPr>
            <a:r>
              <a:rPr lang="en-US" sz="2800" dirty="0"/>
              <a:t>What are some good wallpaper websites that you recommend and why?</a:t>
            </a:r>
          </a:p>
          <a:p>
            <a:pPr marL="171450" indent="-171450">
              <a:buFont typeface="Arial" panose="020B0604020202020204" pitchFamily="34" charset="0"/>
              <a:buChar char="•"/>
            </a:pPr>
            <a:endParaRPr lang="en-US" sz="1200" dirty="0"/>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spTree>
    <p:extLst>
      <p:ext uri="{BB962C8B-B14F-4D97-AF65-F5344CB8AC3E}">
        <p14:creationId xmlns:p14="http://schemas.microsoft.com/office/powerpoint/2010/main" val="212987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13434-3A94-4722-8429-D9F5F0C52899}"/>
              </a:ext>
            </a:extLst>
          </p:cNvPr>
          <p:cNvSpPr txBox="1"/>
          <p:nvPr/>
        </p:nvSpPr>
        <p:spPr>
          <a:xfrm>
            <a:off x="0" y="0"/>
            <a:ext cx="12192000"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Empath Map Design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A8E44EC-19E3-4703-BB39-AED4CED3E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92879" cy="1559345"/>
          </a:xfrm>
          <a:prstGeom prst="rect">
            <a:avLst/>
          </a:prstGeom>
        </p:spPr>
      </p:pic>
      <p:pic>
        <p:nvPicPr>
          <p:cNvPr id="5" name="Picture 4">
            <a:extLst>
              <a:ext uri="{FF2B5EF4-FFF2-40B4-BE49-F238E27FC236}">
                <a16:creationId xmlns:a16="http://schemas.microsoft.com/office/drawing/2014/main" id="{F2E19C88-31BD-45C7-B26B-297CFBE6E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73" y="1743941"/>
            <a:ext cx="10820454" cy="4374226"/>
          </a:xfrm>
          <a:prstGeom prst="rect">
            <a:avLst/>
          </a:prstGeom>
        </p:spPr>
      </p:pic>
    </p:spTree>
    <p:extLst>
      <p:ext uri="{BB962C8B-B14F-4D97-AF65-F5344CB8AC3E}">
        <p14:creationId xmlns:p14="http://schemas.microsoft.com/office/powerpoint/2010/main" val="896932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1280</Words>
  <Application>Microsoft Office PowerPoint</Application>
  <PresentationFormat>Widescreen</PresentationFormat>
  <Paragraphs>141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Needfinding of Prestine Papes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Needfinding of Pristine Papers</dc:title>
  <dc:creator>Christos Tsagkaridis</dc:creator>
  <cp:lastModifiedBy>Christos Tsagkaridis</cp:lastModifiedBy>
  <cp:revision>43</cp:revision>
  <dcterms:created xsi:type="dcterms:W3CDTF">2019-03-23T16:06:17Z</dcterms:created>
  <dcterms:modified xsi:type="dcterms:W3CDTF">2019-03-27T09:56:41Z</dcterms:modified>
</cp:coreProperties>
</file>