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0D3F6C-298F-449F-AABC-AD609BBD3B18}">
  <a:tblStyle styleId="{C40D3F6C-298F-449F-AABC-AD609BBD3B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 of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Albert</a:t>
            </a:r>
            <a:endParaRPr/>
          </a:p>
          <a:p>
            <a:pPr indent="0" lvl="0" marL="0">
              <a:spcBef>
                <a:spcPts val="0"/>
              </a:spcBef>
              <a:spcAft>
                <a:spcPts val="0"/>
              </a:spcAft>
              <a:buNone/>
            </a:pPr>
            <a:r>
              <a:rPr lang="en"/>
              <a:t>r^2 is regression.</a:t>
            </a:r>
            <a:endParaRPr/>
          </a:p>
          <a:p>
            <a:pPr indent="0" lvl="0" marL="0">
              <a:spcBef>
                <a:spcPts val="0"/>
              </a:spcBef>
              <a:spcAft>
                <a:spcPts val="0"/>
              </a:spcAft>
              <a:buNone/>
            </a:pPr>
            <a:r>
              <a:rPr lang="en"/>
              <a:t>R is correlation</a:t>
            </a:r>
            <a:endParaRPr/>
          </a:p>
          <a:p>
            <a:pPr indent="0" lvl="0" marL="0">
              <a:spcBef>
                <a:spcPts val="0"/>
              </a:spcBef>
              <a:spcAft>
                <a:spcPts val="0"/>
              </a:spcAft>
              <a:buNone/>
            </a:pPr>
            <a:r>
              <a:rPr lang="en"/>
              <a:t>The data is decently well-fitted to the regression 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a:spcBef>
                <a:spcPts val="0"/>
              </a:spcBef>
              <a:spcAft>
                <a:spcPts val="0"/>
              </a:spcAft>
              <a:buNone/>
            </a:pPr>
            <a:r>
              <a:rPr lang="en"/>
              <a:t>Both have a strong correlation (&gt;0.5) </a:t>
            </a:r>
            <a:endParaRPr/>
          </a:p>
          <a:p>
            <a:pPr indent="0" lvl="0" marL="0">
              <a:spcBef>
                <a:spcPts val="0"/>
              </a:spcBef>
              <a:spcAft>
                <a:spcPts val="0"/>
              </a:spcAft>
              <a:buNone/>
            </a:pPr>
            <a:r>
              <a:rPr lang="en"/>
              <a:t>Yellow line indicates where expected gpa matches the received gpa</a:t>
            </a:r>
            <a:endParaRPr/>
          </a:p>
          <a:p>
            <a:pPr indent="0" lvl="0" marL="0">
              <a:spcBef>
                <a:spcPts val="0"/>
              </a:spcBef>
              <a:spcAft>
                <a:spcPts val="0"/>
              </a:spcAft>
              <a:buNone/>
            </a:pPr>
            <a:r>
              <a:rPr lang="en"/>
              <a:t>Non-summer is obviously more correlated than summer. Could be due to a number of different factors (lack of data, unfamiliarity with the professor)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rtl="0">
              <a:spcBef>
                <a:spcPts val="0"/>
              </a:spcBef>
              <a:spcAft>
                <a:spcPts val="0"/>
              </a:spcAft>
              <a:buNone/>
            </a:pPr>
            <a:r>
              <a:rPr lang="en"/>
              <a:t>Spend more time studying per week during the summer. Makes sense because the courses are more condensed.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rtl="0">
              <a:spcBef>
                <a:spcPts val="0"/>
              </a:spcBef>
              <a:spcAft>
                <a:spcPts val="0"/>
              </a:spcAft>
              <a:buNone/>
            </a:pPr>
            <a:r>
              <a:rPr lang="en"/>
              <a:t>Summer courses and professors are generally well received.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Derek</a:t>
            </a:r>
            <a:endParaRPr/>
          </a:p>
          <a:p>
            <a:pPr indent="0" lvl="0" marL="0">
              <a:spcBef>
                <a:spcPts val="0"/>
              </a:spcBef>
              <a:spcAft>
                <a:spcPts val="0"/>
              </a:spcAft>
              <a:buNone/>
            </a:pPr>
            <a:r>
              <a:rPr lang="en"/>
              <a:t>There are four main sections of our presentation. The first is the objective of the presentation. The second is the procedure for scraping data and the limitations of the dataset. The third is the comparison between summer and non summer counterparts, and the last is the analysis of our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rtl="0">
              <a:spcBef>
                <a:spcPts val="0"/>
              </a:spcBef>
              <a:spcAft>
                <a:spcPts val="0"/>
              </a:spcAft>
              <a:buNone/>
            </a:pPr>
            <a:r>
              <a:rPr lang="en"/>
              <a:t>Most of the other relationships, like the ones above, did not have strong correlations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albert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Derek</a:t>
            </a:r>
            <a:endParaRPr sz="1800">
              <a:latin typeface="Proxima Nova"/>
              <a:ea typeface="Proxima Nova"/>
              <a:cs typeface="Proxima Nova"/>
              <a:sym typeface="Proxima Nova"/>
            </a:endParaRPr>
          </a:p>
          <a:p>
            <a:pPr indent="0" lvl="0" marL="0" rtl="0">
              <a:spcBef>
                <a:spcPts val="0"/>
              </a:spcBef>
              <a:spcAft>
                <a:spcPts val="0"/>
              </a:spcAft>
              <a:buNone/>
            </a:pPr>
            <a:r>
              <a:rPr lang="en" sz="1200">
                <a:latin typeface="Proxima Nova"/>
                <a:ea typeface="Proxima Nova"/>
                <a:cs typeface="Proxima Nova"/>
                <a:sym typeface="Proxima Nova"/>
              </a:rPr>
              <a:t>So here is our objective. </a:t>
            </a:r>
            <a:r>
              <a:rPr lang="en" sz="1200">
                <a:latin typeface="Proxima Nova"/>
                <a:ea typeface="Proxima Nova"/>
                <a:cs typeface="Proxima Nova"/>
                <a:sym typeface="Proxima Nova"/>
              </a:rPr>
              <a:t> based upon the average gpa, hours studied, class sizes, and recommendation rates, </a:t>
            </a:r>
            <a:r>
              <a:rPr lang="en" sz="1200">
                <a:latin typeface="Proxima Nova"/>
                <a:ea typeface="Proxima Nova"/>
                <a:cs typeface="Proxima Nova"/>
                <a:sym typeface="Proxima Nova"/>
              </a:rPr>
              <a:t> we attempt to find a difference between summer courses and their non summer courses. Also, based on our data, can we predict summer gpa from the gpa of its non summer class, and also are there any correlations in our data</a:t>
            </a:r>
            <a:endParaRPr sz="12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Derek</a:t>
            </a:r>
            <a:endParaRPr/>
          </a:p>
          <a:p>
            <a:pPr indent="0" lvl="0" marL="0">
              <a:spcBef>
                <a:spcPts val="0"/>
              </a:spcBef>
              <a:spcAft>
                <a:spcPts val="0"/>
              </a:spcAft>
              <a:buNone/>
            </a:pPr>
            <a:r>
              <a:rPr lang="en"/>
              <a:t>This slide is how we aggregated the data. While scraping the data we filtered the data into 3 disciplines which are engineering, humanities and the social sciences. We also only took data from the 5 largest departments in each discipline. For example Engineering data would only include CSE, ECE, MAE, SE, and NANO. The reasoning for only doing the five largest is because once we got to smaller departments, those departments often did not have any classes with summer courses.</a:t>
            </a:r>
            <a:endParaRPr/>
          </a:p>
          <a:p>
            <a:pPr indent="0" lvl="0" marL="0">
              <a:spcBef>
                <a:spcPts val="0"/>
              </a:spcBef>
              <a:spcAft>
                <a:spcPts val="0"/>
              </a:spcAft>
              <a:buNone/>
            </a:pPr>
            <a:r>
              <a:t/>
            </a:r>
            <a:endParaRPr/>
          </a:p>
          <a:p>
            <a:pPr indent="0" lvl="0" marL="0">
              <a:spcBef>
                <a:spcPts val="0"/>
              </a:spcBef>
              <a:spcAft>
                <a:spcPts val="0"/>
              </a:spcAft>
              <a:buNone/>
            </a:pPr>
            <a:r>
              <a:rPr lang="en"/>
              <a:t>Intuitive clustering, we do analysis on each of the three disciplines later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Derek</a:t>
            </a:r>
            <a:endParaRPr/>
          </a:p>
          <a:p>
            <a:pPr indent="0" lvl="0" marL="0">
              <a:spcBef>
                <a:spcPts val="0"/>
              </a:spcBef>
              <a:spcAft>
                <a:spcPts val="0"/>
              </a:spcAft>
              <a:buNone/>
            </a:pPr>
            <a:r>
              <a:rPr lang="en"/>
              <a:t>This is an example of a webpage that we would scrape, the top is the cape website and the bottom is its html. All the data in the html is stored in one giant table. We used beautiful soup and python to go through the rows and columns for all of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Derek - Here is our procedure for scraping the data. We took the urls for the 15 departments, 5 for each discipline, and we used beautifulsoup to get all the rows. Then, we filtered out all the courses with not applicable cape reports, courses without a summer counterpart, and all of the courses before 2011. This is because before 2011 there was no data for summer session courses. Then we </a:t>
            </a:r>
            <a:r>
              <a:rPr lang="en"/>
              <a:t>concatenated</a:t>
            </a:r>
            <a:r>
              <a:rPr lang="en"/>
              <a:t> all of the data from each discipline into one large variable. The bottom is our code for ECE. This code is similar for humanities and the social sciences. Only the urls and variables are different.</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Derek - After scraping and then filtering all of the data, we exported it into text files. Here is a small section of our engineering text file. Each line contains a class’s data separated by commas. This data is then input into pandas for further processing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albert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744575"/>
            <a:ext cx="86334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000"/>
              <a:t>ECE 143 Team 6</a:t>
            </a:r>
            <a:endParaRPr sz="4000"/>
          </a:p>
          <a:p>
            <a:pPr indent="0" lvl="0" marL="0" rtl="0">
              <a:spcBef>
                <a:spcPts val="0"/>
              </a:spcBef>
              <a:spcAft>
                <a:spcPts val="0"/>
              </a:spcAft>
              <a:buNone/>
            </a:pPr>
            <a:r>
              <a:rPr lang="en" sz="4000"/>
              <a:t>UCSD Summer Session Analytics</a:t>
            </a:r>
            <a:endParaRPr sz="4000"/>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Albert Tan</a:t>
            </a:r>
            <a:endParaRPr sz="1800"/>
          </a:p>
          <a:p>
            <a:pPr indent="0" lvl="0" marL="0">
              <a:spcBef>
                <a:spcPts val="0"/>
              </a:spcBef>
              <a:spcAft>
                <a:spcPts val="0"/>
              </a:spcAft>
              <a:buNone/>
            </a:pPr>
            <a:r>
              <a:rPr lang="en" sz="1800"/>
              <a:t>Alex Ng</a:t>
            </a:r>
            <a:endParaRPr sz="1800"/>
          </a:p>
          <a:p>
            <a:pPr indent="0" lvl="0" marL="0">
              <a:spcBef>
                <a:spcPts val="0"/>
              </a:spcBef>
              <a:spcAft>
                <a:spcPts val="0"/>
              </a:spcAft>
              <a:buNone/>
            </a:pPr>
            <a:r>
              <a:rPr lang="en" sz="1800"/>
              <a:t>Derek Lee</a:t>
            </a:r>
            <a:endParaRPr sz="1800"/>
          </a:p>
          <a:p>
            <a:pPr indent="0" lvl="0" marL="0">
              <a:spcBef>
                <a:spcPts val="0"/>
              </a:spcBef>
              <a:spcAft>
                <a:spcPts val="0"/>
              </a:spcAft>
              <a:buNone/>
            </a:pPr>
            <a:r>
              <a:rPr lang="en" sz="1800"/>
              <a:t>Yancong Deng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2061725" y="1017735"/>
            <a:ext cx="5020550" cy="4095288"/>
          </a:xfrm>
          <a:prstGeom prst="rect">
            <a:avLst/>
          </a:prstGeom>
          <a:noFill/>
          <a:ln>
            <a:noFill/>
          </a:ln>
        </p:spPr>
      </p:pic>
      <p:sp>
        <p:nvSpPr>
          <p:cNvPr id="123" name="Shape 123"/>
          <p:cNvSpPr txBox="1"/>
          <p:nvPr>
            <p:ph type="title"/>
          </p:nvPr>
        </p:nvSpPr>
        <p:spPr>
          <a:xfrm>
            <a:off x="4641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Density Distribution of GPA Received: UCSD Aggregate</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Density Distributions Across Each Major Discipline</a:t>
            </a:r>
            <a:endParaRPr sz="2200"/>
          </a:p>
        </p:txBody>
      </p:sp>
      <p:pic>
        <p:nvPicPr>
          <p:cNvPr id="129" name="Shape 129"/>
          <p:cNvPicPr preferRelativeResize="0"/>
          <p:nvPr/>
        </p:nvPicPr>
        <p:blipFill>
          <a:blip r:embed="rId3">
            <a:alphaModFix/>
          </a:blip>
          <a:stretch>
            <a:fillRect/>
          </a:stretch>
        </p:blipFill>
        <p:spPr>
          <a:xfrm>
            <a:off x="3073150" y="1322812"/>
            <a:ext cx="2997700" cy="3624178"/>
          </a:xfrm>
          <a:prstGeom prst="rect">
            <a:avLst/>
          </a:prstGeom>
          <a:noFill/>
          <a:ln>
            <a:noFill/>
          </a:ln>
        </p:spPr>
      </p:pic>
      <p:pic>
        <p:nvPicPr>
          <p:cNvPr id="130" name="Shape 130"/>
          <p:cNvPicPr preferRelativeResize="0"/>
          <p:nvPr/>
        </p:nvPicPr>
        <p:blipFill>
          <a:blip r:embed="rId4">
            <a:alphaModFix/>
          </a:blip>
          <a:stretch>
            <a:fillRect/>
          </a:stretch>
        </p:blipFill>
        <p:spPr>
          <a:xfrm>
            <a:off x="6070850" y="1322837"/>
            <a:ext cx="2997700" cy="3624132"/>
          </a:xfrm>
          <a:prstGeom prst="rect">
            <a:avLst/>
          </a:prstGeom>
          <a:noFill/>
          <a:ln>
            <a:noFill/>
          </a:ln>
        </p:spPr>
      </p:pic>
      <p:pic>
        <p:nvPicPr>
          <p:cNvPr id="131" name="Shape 131"/>
          <p:cNvPicPr preferRelativeResize="0"/>
          <p:nvPr/>
        </p:nvPicPr>
        <p:blipFill>
          <a:blip r:embed="rId5">
            <a:alphaModFix/>
          </a:blip>
          <a:stretch>
            <a:fillRect/>
          </a:stretch>
        </p:blipFill>
        <p:spPr>
          <a:xfrm>
            <a:off x="75450" y="1322812"/>
            <a:ext cx="2997700" cy="36241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a:spcBef>
                <a:spcPts val="0"/>
              </a:spcBef>
              <a:spcAft>
                <a:spcPts val="0"/>
              </a:spcAft>
              <a:buNone/>
            </a:pPr>
            <a:r>
              <a:rPr lang="en" sz="2200"/>
              <a:t>Relationship between UCSD Summer GPA and Non-Summer GPA </a:t>
            </a:r>
            <a:endParaRPr sz="2200"/>
          </a:p>
          <a:p>
            <a:pPr indent="0" lvl="0" marL="0">
              <a:spcBef>
                <a:spcPts val="0"/>
              </a:spcBef>
              <a:spcAft>
                <a:spcPts val="0"/>
              </a:spcAft>
              <a:buNone/>
            </a:pPr>
            <a:r>
              <a:t/>
            </a:r>
            <a:endParaRPr/>
          </a:p>
        </p:txBody>
      </p:sp>
      <p:sp>
        <p:nvSpPr>
          <p:cNvPr id="137" name="Shape 137"/>
          <p:cNvSpPr txBox="1"/>
          <p:nvPr/>
        </p:nvSpPr>
        <p:spPr>
          <a:xfrm>
            <a:off x="5800125" y="822950"/>
            <a:ext cx="2760300" cy="111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highlight>
                  <a:schemeClr val="lt1"/>
                </a:highlight>
              </a:rPr>
              <a:t>r</a:t>
            </a:r>
            <a:r>
              <a:rPr baseline="30000" lang="en">
                <a:solidFill>
                  <a:srgbClr val="FF0000"/>
                </a:solidFill>
                <a:highlight>
                  <a:schemeClr val="lt1"/>
                </a:highlight>
              </a:rPr>
              <a:t>2</a:t>
            </a:r>
            <a:r>
              <a:rPr lang="en">
                <a:solidFill>
                  <a:srgbClr val="FF0000"/>
                </a:solidFill>
                <a:highlight>
                  <a:schemeClr val="lt1"/>
                </a:highlight>
              </a:rPr>
              <a:t> value: </a:t>
            </a:r>
            <a:r>
              <a:rPr lang="en">
                <a:solidFill>
                  <a:srgbClr val="FF0000"/>
                </a:solidFill>
                <a:highlight>
                  <a:schemeClr val="lt1"/>
                </a:highlight>
              </a:rPr>
              <a:t>0.5948</a:t>
            </a:r>
            <a:endParaRPr>
              <a:solidFill>
                <a:srgbClr val="FF0000"/>
              </a:solidFill>
              <a:highlight>
                <a:schemeClr val="lt1"/>
              </a:highlight>
            </a:endParaRPr>
          </a:p>
          <a:p>
            <a:pPr indent="0" lvl="0" marL="0" rtl="0" algn="ctr">
              <a:spcBef>
                <a:spcPts val="0"/>
              </a:spcBef>
              <a:spcAft>
                <a:spcPts val="0"/>
              </a:spcAft>
              <a:buNone/>
            </a:pPr>
            <a:r>
              <a:rPr lang="en">
                <a:solidFill>
                  <a:srgbClr val="222222"/>
                </a:solidFill>
                <a:highlight>
                  <a:schemeClr val="lt1"/>
                </a:highlight>
              </a:rPr>
              <a:t>p value: </a:t>
            </a:r>
            <a:r>
              <a:rPr lang="en">
                <a:highlight>
                  <a:schemeClr val="lt1"/>
                </a:highlight>
              </a:rPr>
              <a:t>4.845e-58</a:t>
            </a:r>
            <a:endParaRPr>
              <a:highlight>
                <a:schemeClr val="lt1"/>
              </a:highlight>
            </a:endParaRPr>
          </a:p>
          <a:p>
            <a:pPr indent="0" lvl="0" marL="0" rtl="0" algn="ctr">
              <a:spcBef>
                <a:spcPts val="0"/>
              </a:spcBef>
              <a:spcAft>
                <a:spcPts val="0"/>
              </a:spcAft>
              <a:buNone/>
            </a:pPr>
            <a:r>
              <a:rPr b="1" lang="en">
                <a:highlight>
                  <a:schemeClr val="lt1"/>
                </a:highlight>
              </a:rPr>
              <a:t>S_GPA </a:t>
            </a:r>
            <a:r>
              <a:rPr lang="en">
                <a:highlight>
                  <a:schemeClr val="lt1"/>
                </a:highlight>
              </a:rPr>
              <a:t>= 0.89*</a:t>
            </a:r>
            <a:r>
              <a:rPr b="1" lang="en">
                <a:highlight>
                  <a:schemeClr val="lt1"/>
                </a:highlight>
              </a:rPr>
              <a:t>NS_GPA </a:t>
            </a:r>
            <a:r>
              <a:rPr lang="en">
                <a:highlight>
                  <a:schemeClr val="lt1"/>
                </a:highlight>
              </a:rPr>
              <a:t>+ 0.42</a:t>
            </a:r>
            <a:endParaRPr/>
          </a:p>
          <a:p>
            <a:pPr indent="0" lvl="0" marL="0" rtl="0" algn="ctr">
              <a:spcBef>
                <a:spcPts val="0"/>
              </a:spcBef>
              <a:spcAft>
                <a:spcPts val="0"/>
              </a:spcAft>
              <a:buNone/>
            </a:pPr>
            <a:r>
              <a:t/>
            </a:r>
            <a:endParaRPr>
              <a:highlight>
                <a:schemeClr val="lt1"/>
              </a:highlight>
            </a:endParaRPr>
          </a:p>
        </p:txBody>
      </p:sp>
      <p:graphicFrame>
        <p:nvGraphicFramePr>
          <p:cNvPr id="138" name="Shape 138"/>
          <p:cNvGraphicFramePr/>
          <p:nvPr/>
        </p:nvGraphicFramePr>
        <p:xfrm>
          <a:off x="5769525" y="1678650"/>
          <a:ext cx="3000000" cy="3000000"/>
        </p:xfrm>
        <a:graphic>
          <a:graphicData uri="http://schemas.openxmlformats.org/drawingml/2006/table">
            <a:tbl>
              <a:tblPr>
                <a:noFill/>
                <a:tableStyleId>{C40D3F6C-298F-449F-AABC-AD609BBD3B18}</a:tableStyleId>
              </a:tblPr>
              <a:tblGrid>
                <a:gridCol w="1414500"/>
                <a:gridCol w="1414500"/>
              </a:tblGrid>
              <a:tr h="408775">
                <a:tc>
                  <a:txBody>
                    <a:bodyPr>
                      <a:noAutofit/>
                    </a:bodyPr>
                    <a:lstStyle/>
                    <a:p>
                      <a:pPr indent="0" lvl="0" marL="0" rtl="0" algn="ctr">
                        <a:spcBef>
                          <a:spcPts val="0"/>
                        </a:spcBef>
                        <a:spcAft>
                          <a:spcPts val="0"/>
                        </a:spcAft>
                        <a:buNone/>
                      </a:pPr>
                      <a:r>
                        <a:rPr b="1" lang="en">
                          <a:highlight>
                            <a:schemeClr val="lt1"/>
                          </a:highlight>
                        </a:rPr>
                        <a:t>NS GPA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highlight>
                            <a:schemeClr val="lt1"/>
                          </a:highlight>
                        </a:rPr>
                        <a:t>S GPA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775">
                <a:tc>
                  <a:txBody>
                    <a:bodyPr>
                      <a:noAutofit/>
                    </a:bodyPr>
                    <a:lstStyle/>
                    <a:p>
                      <a:pPr indent="0" lvl="0" marL="0" algn="ctr">
                        <a:spcBef>
                          <a:spcPts val="0"/>
                        </a:spcBef>
                        <a:spcAft>
                          <a:spcPts val="0"/>
                        </a:spcAft>
                        <a:buNone/>
                      </a:pPr>
                      <a:r>
                        <a:rPr lang="en"/>
                        <a:t>2.0 (C)</a:t>
                      </a:r>
                      <a:endParaRPr/>
                    </a:p>
                  </a:txBody>
                  <a:tcPr marT="91425" marB="91425" marR="91425" marL="91425">
                    <a:lnT cap="flat" cmpd="sng" w="9525">
                      <a:solidFill>
                        <a:srgbClr val="000000"/>
                      </a:solidFill>
                      <a:prstDash val="solid"/>
                      <a:round/>
                      <a:headEnd len="sm" w="sm" type="none"/>
                      <a:tailEnd len="sm" w="sm" type="none"/>
                    </a:lnT>
                  </a:tcPr>
                </a:tc>
                <a:tc>
                  <a:txBody>
                    <a:bodyPr>
                      <a:noAutofit/>
                    </a:bodyPr>
                    <a:lstStyle/>
                    <a:p>
                      <a:pPr indent="0" lvl="0" marL="0" algn="ctr">
                        <a:spcBef>
                          <a:spcPts val="0"/>
                        </a:spcBef>
                        <a:spcAft>
                          <a:spcPts val="0"/>
                        </a:spcAft>
                        <a:buNone/>
                      </a:pPr>
                      <a:r>
                        <a:rPr lang="en"/>
                        <a:t>2.2 </a:t>
                      </a:r>
                      <a:endParaRPr/>
                    </a:p>
                  </a:txBody>
                  <a:tcPr marT="91425" marB="91425" marR="91425" marL="91425">
                    <a:lnT cap="flat" cmpd="sng" w="9525">
                      <a:solidFill>
                        <a:srgbClr val="000000"/>
                      </a:solidFill>
                      <a:prstDash val="solid"/>
                      <a:round/>
                      <a:headEnd len="sm" w="sm" type="none"/>
                      <a:tailEnd len="sm" w="sm" type="none"/>
                    </a:lnT>
                  </a:tcPr>
                </a:tc>
              </a:tr>
              <a:tr h="408775">
                <a:tc>
                  <a:txBody>
                    <a:bodyPr>
                      <a:noAutofit/>
                    </a:bodyPr>
                    <a:lstStyle/>
                    <a:p>
                      <a:pPr indent="0" lvl="0" marL="0" algn="ctr">
                        <a:spcBef>
                          <a:spcPts val="0"/>
                        </a:spcBef>
                        <a:spcAft>
                          <a:spcPts val="0"/>
                        </a:spcAft>
                        <a:buNone/>
                      </a:pPr>
                      <a:r>
                        <a:rPr lang="en"/>
                        <a:t>2.3 (C+)</a:t>
                      </a:r>
                      <a:endParaRPr/>
                    </a:p>
                  </a:txBody>
                  <a:tcPr marT="91425" marB="91425" marR="91425" marL="91425"/>
                </a:tc>
                <a:tc>
                  <a:txBody>
                    <a:bodyPr>
                      <a:noAutofit/>
                    </a:bodyPr>
                    <a:lstStyle/>
                    <a:p>
                      <a:pPr indent="0" lvl="0" marL="0" algn="ctr">
                        <a:spcBef>
                          <a:spcPts val="0"/>
                        </a:spcBef>
                        <a:spcAft>
                          <a:spcPts val="0"/>
                        </a:spcAft>
                        <a:buNone/>
                      </a:pPr>
                      <a:r>
                        <a:rPr lang="en"/>
                        <a:t>2.5 </a:t>
                      </a:r>
                      <a:endParaRPr/>
                    </a:p>
                  </a:txBody>
                  <a:tcPr marT="91425" marB="91425" marR="91425" marL="91425"/>
                </a:tc>
              </a:tr>
              <a:tr h="408775">
                <a:tc>
                  <a:txBody>
                    <a:bodyPr>
                      <a:noAutofit/>
                    </a:bodyPr>
                    <a:lstStyle/>
                    <a:p>
                      <a:pPr indent="0" lvl="0" marL="0" rtl="0" algn="ctr">
                        <a:spcBef>
                          <a:spcPts val="0"/>
                        </a:spcBef>
                        <a:spcAft>
                          <a:spcPts val="0"/>
                        </a:spcAft>
                        <a:buNone/>
                      </a:pPr>
                      <a:r>
                        <a:rPr lang="en"/>
                        <a:t>2.7 (B-)</a:t>
                      </a:r>
                      <a:endParaRPr/>
                    </a:p>
                  </a:txBody>
                  <a:tcPr marT="91425" marB="91425" marR="91425" marL="91425"/>
                </a:tc>
                <a:tc>
                  <a:txBody>
                    <a:bodyPr>
                      <a:noAutofit/>
                    </a:bodyPr>
                    <a:lstStyle/>
                    <a:p>
                      <a:pPr indent="0" lvl="0" marL="0" rtl="0" algn="ctr">
                        <a:spcBef>
                          <a:spcPts val="0"/>
                        </a:spcBef>
                        <a:spcAft>
                          <a:spcPts val="0"/>
                        </a:spcAft>
                        <a:buNone/>
                      </a:pPr>
                      <a:r>
                        <a:rPr lang="en"/>
                        <a:t>2.8</a:t>
                      </a:r>
                      <a:endParaRPr/>
                    </a:p>
                  </a:txBody>
                  <a:tcPr marT="91425" marB="91425" marR="91425" marL="91425"/>
                </a:tc>
              </a:tr>
              <a:tr h="408775">
                <a:tc>
                  <a:txBody>
                    <a:bodyPr>
                      <a:noAutofit/>
                    </a:bodyPr>
                    <a:lstStyle/>
                    <a:p>
                      <a:pPr indent="0" lvl="0" marL="0" rtl="0" algn="ctr">
                        <a:spcBef>
                          <a:spcPts val="0"/>
                        </a:spcBef>
                        <a:spcAft>
                          <a:spcPts val="0"/>
                        </a:spcAft>
                        <a:buNone/>
                      </a:pPr>
                      <a:r>
                        <a:rPr lang="en"/>
                        <a:t>3.0 (B)</a:t>
                      </a:r>
                      <a:endParaRPr/>
                    </a:p>
                  </a:txBody>
                  <a:tcPr marT="91425" marB="91425" marR="91425" marL="91425"/>
                </a:tc>
                <a:tc>
                  <a:txBody>
                    <a:bodyPr>
                      <a:noAutofit/>
                    </a:bodyPr>
                    <a:lstStyle/>
                    <a:p>
                      <a:pPr indent="0" lvl="0" marL="0" rtl="0" algn="ctr">
                        <a:spcBef>
                          <a:spcPts val="0"/>
                        </a:spcBef>
                        <a:spcAft>
                          <a:spcPts val="0"/>
                        </a:spcAft>
                        <a:buNone/>
                      </a:pPr>
                      <a:r>
                        <a:rPr lang="en"/>
                        <a:t>3.1</a:t>
                      </a:r>
                      <a:endParaRPr/>
                    </a:p>
                  </a:txBody>
                  <a:tcPr marT="91425" marB="91425" marR="91425" marL="91425"/>
                </a:tc>
              </a:tr>
              <a:tr h="408775">
                <a:tc>
                  <a:txBody>
                    <a:bodyPr>
                      <a:noAutofit/>
                    </a:bodyPr>
                    <a:lstStyle/>
                    <a:p>
                      <a:pPr indent="0" lvl="0" marL="0" algn="ctr">
                        <a:spcBef>
                          <a:spcPts val="0"/>
                        </a:spcBef>
                        <a:spcAft>
                          <a:spcPts val="0"/>
                        </a:spcAft>
                        <a:buNone/>
                      </a:pPr>
                      <a:r>
                        <a:rPr lang="en"/>
                        <a:t>3.3 (B+)</a:t>
                      </a:r>
                      <a:endParaRPr/>
                    </a:p>
                  </a:txBody>
                  <a:tcPr marT="91425" marB="91425" marR="91425" marL="91425"/>
                </a:tc>
                <a:tc>
                  <a:txBody>
                    <a:bodyPr>
                      <a:noAutofit/>
                    </a:bodyPr>
                    <a:lstStyle/>
                    <a:p>
                      <a:pPr indent="0" lvl="0" marL="0" algn="ctr">
                        <a:spcBef>
                          <a:spcPts val="0"/>
                        </a:spcBef>
                        <a:spcAft>
                          <a:spcPts val="0"/>
                        </a:spcAft>
                        <a:buNone/>
                      </a:pPr>
                      <a:r>
                        <a:rPr lang="en"/>
                        <a:t>3.3</a:t>
                      </a:r>
                      <a:endParaRPr/>
                    </a:p>
                  </a:txBody>
                  <a:tcPr marT="91425" marB="91425" marR="91425" marL="91425"/>
                </a:tc>
              </a:tr>
              <a:tr h="408775">
                <a:tc>
                  <a:txBody>
                    <a:bodyPr>
                      <a:noAutofit/>
                    </a:bodyPr>
                    <a:lstStyle/>
                    <a:p>
                      <a:pPr indent="0" lvl="0" marL="0" rtl="0" algn="ctr">
                        <a:spcBef>
                          <a:spcPts val="0"/>
                        </a:spcBef>
                        <a:spcAft>
                          <a:spcPts val="0"/>
                        </a:spcAft>
                        <a:buNone/>
                      </a:pPr>
                      <a:r>
                        <a:rPr lang="en"/>
                        <a:t>3.7</a:t>
                      </a:r>
                      <a:r>
                        <a:rPr lang="en"/>
                        <a:t> (A-)</a:t>
                      </a:r>
                      <a:endParaRPr/>
                    </a:p>
                  </a:txBody>
                  <a:tcPr marT="91425" marB="91425" marR="91425" marL="91425"/>
                </a:tc>
                <a:tc>
                  <a:txBody>
                    <a:bodyPr>
                      <a:noAutofit/>
                    </a:bodyPr>
                    <a:lstStyle/>
                    <a:p>
                      <a:pPr indent="0" lvl="0" marL="0" algn="ctr">
                        <a:spcBef>
                          <a:spcPts val="0"/>
                        </a:spcBef>
                        <a:spcAft>
                          <a:spcPts val="0"/>
                        </a:spcAft>
                        <a:buNone/>
                      </a:pPr>
                      <a:r>
                        <a:rPr lang="en"/>
                        <a:t>3.7</a:t>
                      </a:r>
                      <a:endParaRPr/>
                    </a:p>
                  </a:txBody>
                  <a:tcPr marT="91425" marB="91425" marR="91425" marL="91425"/>
                </a:tc>
              </a:tr>
              <a:tr h="408775">
                <a:tc>
                  <a:txBody>
                    <a:bodyPr>
                      <a:noAutofit/>
                    </a:bodyPr>
                    <a:lstStyle/>
                    <a:p>
                      <a:pPr indent="0" lvl="0" marL="0" algn="ctr">
                        <a:spcBef>
                          <a:spcPts val="0"/>
                        </a:spcBef>
                        <a:spcAft>
                          <a:spcPts val="0"/>
                        </a:spcAft>
                        <a:buNone/>
                      </a:pPr>
                      <a:r>
                        <a:rPr lang="en"/>
                        <a:t>4.0 (A)</a:t>
                      </a:r>
                      <a:endParaRPr/>
                    </a:p>
                  </a:txBody>
                  <a:tcPr marT="91425" marB="91425" marR="91425" marL="91425"/>
                </a:tc>
                <a:tc>
                  <a:txBody>
                    <a:bodyPr>
                      <a:noAutofit/>
                    </a:bodyPr>
                    <a:lstStyle/>
                    <a:p>
                      <a:pPr indent="0" lvl="0" marL="0" algn="ctr">
                        <a:spcBef>
                          <a:spcPts val="0"/>
                        </a:spcBef>
                        <a:spcAft>
                          <a:spcPts val="0"/>
                        </a:spcAft>
                        <a:buNone/>
                      </a:pPr>
                      <a:r>
                        <a:rPr lang="en"/>
                        <a:t>4.0</a:t>
                      </a:r>
                      <a:endParaRPr/>
                    </a:p>
                  </a:txBody>
                  <a:tcPr marT="91425" marB="91425" marR="91425" marL="91425"/>
                </a:tc>
              </a:tr>
            </a:tbl>
          </a:graphicData>
        </a:graphic>
      </p:graphicFrame>
      <p:pic>
        <p:nvPicPr>
          <p:cNvPr id="139" name="Shape 139"/>
          <p:cNvPicPr preferRelativeResize="0"/>
          <p:nvPr/>
        </p:nvPicPr>
        <p:blipFill>
          <a:blip r:embed="rId3">
            <a:alphaModFix/>
          </a:blip>
          <a:stretch>
            <a:fillRect/>
          </a:stretch>
        </p:blipFill>
        <p:spPr>
          <a:xfrm>
            <a:off x="95875" y="1142200"/>
            <a:ext cx="5578924" cy="386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35150" y="246650"/>
            <a:ext cx="53019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Average UCSD Grades Received By Year</a:t>
            </a:r>
            <a:endParaRPr sz="2200"/>
          </a:p>
          <a:p>
            <a:pPr indent="0" lvl="0" marL="0">
              <a:spcBef>
                <a:spcPts val="0"/>
              </a:spcBef>
              <a:spcAft>
                <a:spcPts val="0"/>
              </a:spcAft>
              <a:buNone/>
            </a:pPr>
            <a:r>
              <a:t/>
            </a:r>
            <a:endParaRPr/>
          </a:p>
        </p:txBody>
      </p:sp>
      <p:pic>
        <p:nvPicPr>
          <p:cNvPr id="145" name="Shape 145"/>
          <p:cNvPicPr preferRelativeResize="0"/>
          <p:nvPr/>
        </p:nvPicPr>
        <p:blipFill>
          <a:blip r:embed="rId3">
            <a:alphaModFix/>
          </a:blip>
          <a:stretch>
            <a:fillRect/>
          </a:stretch>
        </p:blipFill>
        <p:spPr>
          <a:xfrm>
            <a:off x="665875" y="819350"/>
            <a:ext cx="7812251" cy="4139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629738" y="848073"/>
            <a:ext cx="7884525" cy="4177627"/>
          </a:xfrm>
          <a:prstGeom prst="rect">
            <a:avLst/>
          </a:prstGeom>
          <a:noFill/>
          <a:ln>
            <a:noFill/>
          </a:ln>
        </p:spPr>
      </p:pic>
      <p:sp>
        <p:nvSpPr>
          <p:cNvPr id="151" name="Shape 151"/>
          <p:cNvSpPr txBox="1"/>
          <p:nvPr>
            <p:ph type="title"/>
          </p:nvPr>
        </p:nvSpPr>
        <p:spPr>
          <a:xfrm>
            <a:off x="235500" y="2301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Average UCSD Course Enrollment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222525" y="187450"/>
            <a:ext cx="8520600" cy="87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Overall GPA in </a:t>
            </a:r>
            <a:r>
              <a:rPr lang="en" sz="2200"/>
              <a:t>Different</a:t>
            </a:r>
            <a:r>
              <a:rPr lang="en" sz="2200"/>
              <a:t> Disciplines</a:t>
            </a:r>
            <a:endParaRPr sz="2200"/>
          </a:p>
          <a:p>
            <a:pPr indent="0" lvl="0" marL="0">
              <a:spcBef>
                <a:spcPts val="0"/>
              </a:spcBef>
              <a:spcAft>
                <a:spcPts val="0"/>
              </a:spcAft>
              <a:buNone/>
            </a:pPr>
            <a:r>
              <a:rPr lang="en" sz="2200"/>
              <a:t>(Summer vs. Non-Summer)</a:t>
            </a:r>
            <a:endParaRPr sz="2200"/>
          </a:p>
        </p:txBody>
      </p:sp>
      <p:pic>
        <p:nvPicPr>
          <p:cNvPr id="157" name="Shape 157"/>
          <p:cNvPicPr preferRelativeResize="0"/>
          <p:nvPr/>
        </p:nvPicPr>
        <p:blipFill>
          <a:blip r:embed="rId3">
            <a:alphaModFix/>
          </a:blip>
          <a:stretch>
            <a:fillRect/>
          </a:stretch>
        </p:blipFill>
        <p:spPr>
          <a:xfrm>
            <a:off x="815663" y="1064950"/>
            <a:ext cx="7512675" cy="3980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4794451" y="1017712"/>
            <a:ext cx="3597599" cy="3479524"/>
          </a:xfrm>
          <a:prstGeom prst="rect">
            <a:avLst/>
          </a:prstGeom>
          <a:noFill/>
          <a:ln>
            <a:noFill/>
          </a:ln>
        </p:spPr>
      </p:pic>
      <p:pic>
        <p:nvPicPr>
          <p:cNvPr id="163" name="Shape 163"/>
          <p:cNvPicPr preferRelativeResize="0"/>
          <p:nvPr/>
        </p:nvPicPr>
        <p:blipFill>
          <a:blip r:embed="rId4">
            <a:alphaModFix/>
          </a:blip>
          <a:stretch>
            <a:fillRect/>
          </a:stretch>
        </p:blipFill>
        <p:spPr>
          <a:xfrm>
            <a:off x="676401" y="1017725"/>
            <a:ext cx="3500351" cy="3479509"/>
          </a:xfrm>
          <a:prstGeom prst="rect">
            <a:avLst/>
          </a:prstGeom>
          <a:noFill/>
          <a:ln>
            <a:noFill/>
          </a:ln>
        </p:spPr>
      </p:pic>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Relationship between UCSD Expected and Received Grades</a:t>
            </a:r>
            <a:endParaRPr sz="2200"/>
          </a:p>
        </p:txBody>
      </p:sp>
      <p:sp>
        <p:nvSpPr>
          <p:cNvPr id="165" name="Shape 165"/>
          <p:cNvSpPr txBox="1"/>
          <p:nvPr/>
        </p:nvSpPr>
        <p:spPr>
          <a:xfrm>
            <a:off x="627775" y="4494475"/>
            <a:ext cx="3597600" cy="572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
              <a:t>Slope: 0.9218, Intercept: </a:t>
            </a:r>
            <a:r>
              <a:rPr lang="en" sz="1200">
                <a:highlight>
                  <a:srgbClr val="FFFFFF"/>
                </a:highlight>
              </a:rPr>
              <a:t>-0.0175</a:t>
            </a:r>
            <a:endParaRPr sz="1200">
              <a:highlight>
                <a:srgbClr val="FFFFFF"/>
              </a:highlight>
            </a:endParaRPr>
          </a:p>
          <a:p>
            <a:pPr indent="0" lvl="0" marL="0" rtl="0" algn="ctr">
              <a:spcBef>
                <a:spcPts val="0"/>
              </a:spcBef>
              <a:spcAft>
                <a:spcPts val="0"/>
              </a:spcAft>
              <a:buNone/>
            </a:pPr>
            <a:r>
              <a:rPr lang="en" sz="1200">
                <a:solidFill>
                  <a:srgbClr val="FF0000"/>
                </a:solidFill>
                <a:highlight>
                  <a:srgbClr val="FFFFFF"/>
                </a:highlight>
              </a:rPr>
              <a:t>r</a:t>
            </a:r>
            <a:r>
              <a:rPr lang="en" sz="1200">
                <a:solidFill>
                  <a:srgbClr val="FF0000"/>
                </a:solidFill>
                <a:highlight>
                  <a:srgbClr val="FFFFFF"/>
                </a:highlight>
              </a:rPr>
              <a:t> value: 0.6614</a:t>
            </a:r>
            <a:r>
              <a:rPr lang="en" sz="1200">
                <a:solidFill>
                  <a:srgbClr val="222222"/>
                </a:solidFill>
                <a:highlight>
                  <a:srgbClr val="FFFFFF"/>
                </a:highlight>
              </a:rPr>
              <a:t>, p value: </a:t>
            </a:r>
            <a:r>
              <a:rPr lang="en" sz="1200">
                <a:highlight>
                  <a:srgbClr val="FFFFFF"/>
                </a:highlight>
              </a:rPr>
              <a:t>1.3498e-37</a:t>
            </a:r>
            <a:endParaRPr sz="1200">
              <a:highlight>
                <a:srgbClr val="FFFFFF"/>
              </a:highlight>
            </a:endParaRPr>
          </a:p>
          <a:p>
            <a:pPr indent="0" lvl="0" marL="0" algn="ctr">
              <a:spcBef>
                <a:spcPts val="0"/>
              </a:spcBef>
              <a:spcAft>
                <a:spcPts val="0"/>
              </a:spcAft>
              <a:buNone/>
            </a:pPr>
            <a:r>
              <a:t/>
            </a:r>
            <a:endParaRPr sz="1200">
              <a:solidFill>
                <a:srgbClr val="222222"/>
              </a:solidFill>
              <a:highlight>
                <a:srgbClr val="FFFFFF"/>
              </a:highlight>
            </a:endParaRPr>
          </a:p>
          <a:p>
            <a:pPr indent="0" lvl="0" marL="0">
              <a:spcBef>
                <a:spcPts val="0"/>
              </a:spcBef>
              <a:spcAft>
                <a:spcPts val="0"/>
              </a:spcAft>
              <a:buNone/>
            </a:pPr>
            <a:r>
              <a:t/>
            </a:r>
            <a:endParaRPr sz="1200"/>
          </a:p>
        </p:txBody>
      </p:sp>
      <p:sp>
        <p:nvSpPr>
          <p:cNvPr id="166" name="Shape 166"/>
          <p:cNvSpPr txBox="1"/>
          <p:nvPr/>
        </p:nvSpPr>
        <p:spPr>
          <a:xfrm>
            <a:off x="4794450" y="4494475"/>
            <a:ext cx="359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Slope: 1.1598, Intercept: </a:t>
            </a:r>
            <a:r>
              <a:rPr lang="en" sz="1200">
                <a:highlight>
                  <a:srgbClr val="FFFFFF"/>
                </a:highlight>
              </a:rPr>
              <a:t>-0.8364</a:t>
            </a:r>
            <a:endParaRPr sz="1200">
              <a:highlight>
                <a:srgbClr val="FFFFFF"/>
              </a:highlight>
            </a:endParaRPr>
          </a:p>
          <a:p>
            <a:pPr indent="0" lvl="0" marL="0" rtl="0" algn="ctr">
              <a:spcBef>
                <a:spcPts val="0"/>
              </a:spcBef>
              <a:spcAft>
                <a:spcPts val="0"/>
              </a:spcAft>
              <a:buNone/>
            </a:pPr>
            <a:r>
              <a:rPr lang="en" sz="1200">
                <a:solidFill>
                  <a:srgbClr val="FF0000"/>
                </a:solidFill>
                <a:highlight>
                  <a:srgbClr val="FFFFFF"/>
                </a:highlight>
              </a:rPr>
              <a:t>r value: 0.8211</a:t>
            </a:r>
            <a:r>
              <a:rPr lang="en" sz="1200">
                <a:solidFill>
                  <a:srgbClr val="222222"/>
                </a:solidFill>
                <a:highlight>
                  <a:srgbClr val="FFFFFF"/>
                </a:highlight>
              </a:rPr>
              <a:t>, p value: </a:t>
            </a:r>
            <a:r>
              <a:rPr lang="en" sz="1200">
                <a:highlight>
                  <a:srgbClr val="FFFFFF"/>
                </a:highlight>
              </a:rPr>
              <a:t>1.2741e-71</a:t>
            </a:r>
            <a:endParaRPr sz="1200">
              <a:highlight>
                <a:srgbClr val="FFFFFF"/>
              </a:highlight>
            </a:endParaRPr>
          </a:p>
          <a:p>
            <a:pPr indent="0" lvl="0" marL="0" rtl="0" algn="ctr">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2016051" y="1017725"/>
            <a:ext cx="5111901" cy="3553646"/>
          </a:xfrm>
          <a:prstGeom prst="rect">
            <a:avLst/>
          </a:prstGeom>
          <a:noFill/>
          <a:ln>
            <a:noFill/>
          </a:ln>
        </p:spPr>
      </p:pic>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200"/>
              <a:t>Time Commitment of UCSD Courses</a:t>
            </a:r>
            <a:endParaRPr sz="2200"/>
          </a:p>
        </p:txBody>
      </p:sp>
      <p:sp>
        <p:nvSpPr>
          <p:cNvPr id="173" name="Shape 173"/>
          <p:cNvSpPr txBox="1"/>
          <p:nvPr/>
        </p:nvSpPr>
        <p:spPr>
          <a:xfrm>
            <a:off x="2773200" y="4475975"/>
            <a:ext cx="359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Slope: </a:t>
            </a:r>
            <a:r>
              <a:rPr lang="en" sz="1200"/>
              <a:t>0.9198</a:t>
            </a:r>
            <a:r>
              <a:rPr lang="en" sz="1200"/>
              <a:t>, Intercept: </a:t>
            </a:r>
            <a:r>
              <a:rPr lang="en" sz="1200">
                <a:highlight>
                  <a:srgbClr val="FFFFFF"/>
                </a:highlight>
              </a:rPr>
              <a:t>1.8321</a:t>
            </a:r>
            <a:endParaRPr sz="1200">
              <a:highlight>
                <a:srgbClr val="FFFFFF"/>
              </a:highlight>
            </a:endParaRPr>
          </a:p>
          <a:p>
            <a:pPr indent="0" lvl="0" marL="0" rtl="0" algn="ctr">
              <a:spcBef>
                <a:spcPts val="0"/>
              </a:spcBef>
              <a:spcAft>
                <a:spcPts val="0"/>
              </a:spcAft>
              <a:buNone/>
            </a:pPr>
            <a:r>
              <a:rPr lang="en" sz="1200">
                <a:solidFill>
                  <a:srgbClr val="FF0000"/>
                </a:solidFill>
                <a:highlight>
                  <a:schemeClr val="lt1"/>
                </a:highlight>
              </a:rPr>
              <a:t>r value: </a:t>
            </a:r>
            <a:r>
              <a:rPr lang="en" sz="1200">
                <a:solidFill>
                  <a:srgbClr val="FF0000"/>
                </a:solidFill>
                <a:highlight>
                  <a:schemeClr val="lt1"/>
                </a:highlight>
              </a:rPr>
              <a:t>0.7621</a:t>
            </a:r>
            <a:r>
              <a:rPr lang="en" sz="1200">
                <a:solidFill>
                  <a:srgbClr val="222222"/>
                </a:solidFill>
                <a:highlight>
                  <a:schemeClr val="lt1"/>
                </a:highlight>
              </a:rPr>
              <a:t>, p value: </a:t>
            </a:r>
            <a:r>
              <a:rPr lang="en" sz="1200">
                <a:highlight>
                  <a:schemeClr val="lt1"/>
                </a:highlight>
              </a:rPr>
              <a:t>6.2827</a:t>
            </a:r>
            <a:r>
              <a:rPr lang="en" sz="1200">
                <a:highlight>
                  <a:schemeClr val="lt1"/>
                </a:highlight>
              </a:rPr>
              <a:t>e-56</a:t>
            </a:r>
            <a:endParaRPr sz="1200">
              <a:highlight>
                <a:srgbClr val="FFFFFF"/>
              </a:highlight>
            </a:endParaRPr>
          </a:p>
          <a:p>
            <a:pPr indent="0" lvl="0" marL="0" rtl="0" algn="ctr">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800"/>
              <a:t>Analysis of Summer CAPE Survey Responses</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200"/>
              <a:t>Density Distributions of Professor and Course Recommendations</a:t>
            </a:r>
            <a:endParaRPr sz="2200"/>
          </a:p>
        </p:txBody>
      </p:sp>
      <p:pic>
        <p:nvPicPr>
          <p:cNvPr id="184" name="Shape 184"/>
          <p:cNvPicPr preferRelativeResize="0"/>
          <p:nvPr/>
        </p:nvPicPr>
        <p:blipFill>
          <a:blip r:embed="rId3">
            <a:alphaModFix/>
          </a:blip>
          <a:stretch>
            <a:fillRect/>
          </a:stretch>
        </p:blipFill>
        <p:spPr>
          <a:xfrm>
            <a:off x="461600" y="1071775"/>
            <a:ext cx="3889600" cy="3820922"/>
          </a:xfrm>
          <a:prstGeom prst="rect">
            <a:avLst/>
          </a:prstGeom>
          <a:noFill/>
          <a:ln>
            <a:noFill/>
          </a:ln>
        </p:spPr>
      </p:pic>
      <p:pic>
        <p:nvPicPr>
          <p:cNvPr id="185" name="Shape 185"/>
          <p:cNvPicPr preferRelativeResize="0"/>
          <p:nvPr/>
        </p:nvPicPr>
        <p:blipFill>
          <a:blip r:embed="rId4">
            <a:alphaModFix/>
          </a:blip>
          <a:stretch>
            <a:fillRect/>
          </a:stretch>
        </p:blipFill>
        <p:spPr>
          <a:xfrm>
            <a:off x="4601975" y="1071750"/>
            <a:ext cx="3889600" cy="382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Project Overview</a:t>
            </a:r>
            <a:endParaRPr sz="3000"/>
          </a:p>
        </p:txBody>
      </p:sp>
      <p:sp>
        <p:nvSpPr>
          <p:cNvPr id="66" name="Shape 6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AutoNum type="arabicPeriod"/>
            </a:pPr>
            <a:r>
              <a:rPr lang="en"/>
              <a:t>Objective</a:t>
            </a:r>
            <a:endParaRPr/>
          </a:p>
          <a:p>
            <a:pPr indent="-342900" lvl="0" marL="457200" rtl="0">
              <a:spcBef>
                <a:spcPts val="0"/>
              </a:spcBef>
              <a:spcAft>
                <a:spcPts val="0"/>
              </a:spcAft>
              <a:buSzPts val="1800"/>
              <a:buAutoNum type="arabicPeriod"/>
            </a:pPr>
            <a:r>
              <a:rPr lang="en"/>
              <a:t>Data Scraping and Limitations of the Dataset</a:t>
            </a:r>
            <a:endParaRPr/>
          </a:p>
          <a:p>
            <a:pPr indent="-342900" lvl="0" marL="457200" rtl="0">
              <a:spcBef>
                <a:spcPts val="0"/>
              </a:spcBef>
              <a:spcAft>
                <a:spcPts val="0"/>
              </a:spcAft>
              <a:buSzPts val="1800"/>
              <a:buAutoNum type="arabicPeriod"/>
            </a:pPr>
            <a:r>
              <a:rPr lang="en"/>
              <a:t>Summer and Non-Summer Course Comparisons</a:t>
            </a:r>
            <a:endParaRPr/>
          </a:p>
          <a:p>
            <a:pPr indent="-342900" lvl="0" marL="457200">
              <a:spcBef>
                <a:spcPts val="0"/>
              </a:spcBef>
              <a:spcAft>
                <a:spcPts val="0"/>
              </a:spcAft>
              <a:buSzPts val="1800"/>
              <a:buAutoNum type="arabicPeriod"/>
            </a:pPr>
            <a:r>
              <a:rPr lang="en"/>
              <a:t>Analysis of Summer Course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Shape 190"/>
          <p:cNvPicPr preferRelativeResize="0"/>
          <p:nvPr/>
        </p:nvPicPr>
        <p:blipFill>
          <a:blip r:embed="rId3">
            <a:alphaModFix/>
          </a:blip>
          <a:stretch>
            <a:fillRect/>
          </a:stretch>
        </p:blipFill>
        <p:spPr>
          <a:xfrm>
            <a:off x="2016049" y="1017725"/>
            <a:ext cx="5111899" cy="3458256"/>
          </a:xfrm>
          <a:prstGeom prst="rect">
            <a:avLst/>
          </a:prstGeom>
          <a:noFill/>
          <a:ln>
            <a:noFill/>
          </a:ln>
        </p:spPr>
      </p:pic>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200"/>
              <a:t>Relationship between Professor and Course Recommendation</a:t>
            </a:r>
            <a:endParaRPr sz="2200"/>
          </a:p>
        </p:txBody>
      </p:sp>
      <p:sp>
        <p:nvSpPr>
          <p:cNvPr id="192" name="Shape 192"/>
          <p:cNvSpPr txBox="1"/>
          <p:nvPr/>
        </p:nvSpPr>
        <p:spPr>
          <a:xfrm>
            <a:off x="2773200" y="4475975"/>
            <a:ext cx="359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Slope: </a:t>
            </a:r>
            <a:r>
              <a:rPr lang="en" sz="1200"/>
              <a:t>0.6718</a:t>
            </a:r>
            <a:r>
              <a:rPr lang="en" sz="1200"/>
              <a:t>, Intercept: </a:t>
            </a:r>
            <a:r>
              <a:rPr lang="en" sz="1200">
                <a:highlight>
                  <a:srgbClr val="FFFFFF"/>
                </a:highlight>
              </a:rPr>
              <a:t>29.0903</a:t>
            </a:r>
            <a:endParaRPr sz="1200">
              <a:highlight>
                <a:srgbClr val="FFFFFF"/>
              </a:highlight>
            </a:endParaRPr>
          </a:p>
          <a:p>
            <a:pPr indent="0" lvl="0" marL="0" rtl="0" algn="ctr">
              <a:spcBef>
                <a:spcPts val="0"/>
              </a:spcBef>
              <a:spcAft>
                <a:spcPts val="0"/>
              </a:spcAft>
              <a:buNone/>
            </a:pPr>
            <a:r>
              <a:rPr lang="en" sz="1200">
                <a:solidFill>
                  <a:srgbClr val="FF0000"/>
                </a:solidFill>
                <a:highlight>
                  <a:schemeClr val="lt1"/>
                </a:highlight>
              </a:rPr>
              <a:t>r value: 0.5520</a:t>
            </a:r>
            <a:r>
              <a:rPr lang="en" sz="1200">
                <a:solidFill>
                  <a:srgbClr val="222222"/>
                </a:solidFill>
                <a:highlight>
                  <a:schemeClr val="lt1"/>
                </a:highlight>
              </a:rPr>
              <a:t>, p value: </a:t>
            </a:r>
            <a:r>
              <a:rPr lang="en" sz="1200">
                <a:highlight>
                  <a:schemeClr val="lt1"/>
                </a:highlight>
              </a:rPr>
              <a:t>2.2655e-24</a:t>
            </a:r>
            <a:endParaRPr sz="1200">
              <a:highlight>
                <a:srgbClr val="FFFFFF"/>
              </a:highlight>
            </a:endParaRPr>
          </a:p>
          <a:p>
            <a:pPr indent="0" lvl="0" marL="0" rtl="0" algn="ctr">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311700" y="1017725"/>
            <a:ext cx="4024899" cy="3479501"/>
          </a:xfrm>
          <a:prstGeom prst="rect">
            <a:avLst/>
          </a:prstGeom>
          <a:noFill/>
          <a:ln>
            <a:noFill/>
          </a:ln>
        </p:spPr>
      </p:pic>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Additional </a:t>
            </a:r>
            <a:r>
              <a:rPr lang="en" sz="2200"/>
              <a:t>Relationships</a:t>
            </a:r>
            <a:endParaRPr sz="2200"/>
          </a:p>
          <a:p>
            <a:pPr indent="0" lvl="0" marL="0" rtl="0">
              <a:spcBef>
                <a:spcPts val="0"/>
              </a:spcBef>
              <a:spcAft>
                <a:spcPts val="0"/>
              </a:spcAft>
              <a:buNone/>
            </a:pPr>
            <a:r>
              <a:t/>
            </a:r>
            <a:endParaRPr sz="2200"/>
          </a:p>
        </p:txBody>
      </p:sp>
      <p:sp>
        <p:nvSpPr>
          <p:cNvPr id="199" name="Shape 199"/>
          <p:cNvSpPr txBox="1"/>
          <p:nvPr/>
        </p:nvSpPr>
        <p:spPr>
          <a:xfrm>
            <a:off x="525350" y="4494475"/>
            <a:ext cx="359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Slope: -0.0591, Intercept: </a:t>
            </a:r>
            <a:r>
              <a:rPr lang="en" sz="1200">
                <a:highlight>
                  <a:schemeClr val="lt1"/>
                </a:highlight>
              </a:rPr>
              <a:t>3.6084</a:t>
            </a:r>
            <a:endParaRPr sz="1200">
              <a:highlight>
                <a:schemeClr val="lt1"/>
              </a:highlight>
            </a:endParaRPr>
          </a:p>
          <a:p>
            <a:pPr indent="0" lvl="0" marL="0" rtl="0" algn="ctr">
              <a:spcBef>
                <a:spcPts val="0"/>
              </a:spcBef>
              <a:spcAft>
                <a:spcPts val="0"/>
              </a:spcAft>
              <a:buNone/>
            </a:pPr>
            <a:r>
              <a:rPr lang="en" sz="1200">
                <a:solidFill>
                  <a:srgbClr val="FF0000"/>
                </a:solidFill>
                <a:highlight>
                  <a:schemeClr val="lt1"/>
                </a:highlight>
              </a:rPr>
              <a:t>r value: -0.3927</a:t>
            </a:r>
            <a:r>
              <a:rPr lang="en" sz="1200">
                <a:solidFill>
                  <a:srgbClr val="222222"/>
                </a:solidFill>
                <a:highlight>
                  <a:schemeClr val="lt1"/>
                </a:highlight>
              </a:rPr>
              <a:t>, p value: </a:t>
            </a:r>
            <a:r>
              <a:rPr lang="en" sz="1200">
                <a:highlight>
                  <a:schemeClr val="lt1"/>
                </a:highlight>
              </a:rPr>
              <a:t>4.7015e-12</a:t>
            </a:r>
            <a:endParaRPr sz="1200"/>
          </a:p>
          <a:p>
            <a:pPr indent="0" lvl="0" marL="0" rtl="0" algn="ctr">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t/>
            </a:r>
            <a:endParaRPr sz="1200"/>
          </a:p>
        </p:txBody>
      </p:sp>
      <p:sp>
        <p:nvSpPr>
          <p:cNvPr id="200" name="Shape 200"/>
          <p:cNvSpPr txBox="1"/>
          <p:nvPr/>
        </p:nvSpPr>
        <p:spPr>
          <a:xfrm>
            <a:off x="4940975" y="4494475"/>
            <a:ext cx="359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Slope: </a:t>
            </a:r>
            <a:r>
              <a:rPr lang="en" sz="1200"/>
              <a:t>10.1321</a:t>
            </a:r>
            <a:r>
              <a:rPr lang="en" sz="1200"/>
              <a:t>, Intercept: </a:t>
            </a:r>
            <a:r>
              <a:rPr lang="en" sz="1200">
                <a:highlight>
                  <a:srgbClr val="FFFFFF"/>
                </a:highlight>
              </a:rPr>
              <a:t>56.5121</a:t>
            </a:r>
            <a:endParaRPr sz="1200">
              <a:highlight>
                <a:srgbClr val="FFFFFF"/>
              </a:highlight>
            </a:endParaRPr>
          </a:p>
          <a:p>
            <a:pPr indent="0" lvl="0" marL="0" rtl="0" algn="ctr">
              <a:spcBef>
                <a:spcPts val="0"/>
              </a:spcBef>
              <a:spcAft>
                <a:spcPts val="0"/>
              </a:spcAft>
              <a:buNone/>
            </a:pPr>
            <a:r>
              <a:rPr lang="en" sz="1200">
                <a:solidFill>
                  <a:srgbClr val="FF0000"/>
                </a:solidFill>
                <a:highlight>
                  <a:srgbClr val="FFFFFF"/>
                </a:highlight>
              </a:rPr>
              <a:t>r value: </a:t>
            </a:r>
            <a:r>
              <a:rPr lang="en" sz="1200">
                <a:solidFill>
                  <a:srgbClr val="FF0000"/>
                </a:solidFill>
                <a:highlight>
                  <a:srgbClr val="FFFFFF"/>
                </a:highlight>
              </a:rPr>
              <a:t>0.2329</a:t>
            </a:r>
            <a:r>
              <a:rPr lang="en" sz="1200">
                <a:solidFill>
                  <a:srgbClr val="222222"/>
                </a:solidFill>
                <a:highlight>
                  <a:srgbClr val="FFFFFF"/>
                </a:highlight>
              </a:rPr>
              <a:t>, p value: </a:t>
            </a:r>
            <a:r>
              <a:rPr lang="en" sz="1200">
                <a:highlight>
                  <a:srgbClr val="FFFFFF"/>
                </a:highlight>
              </a:rPr>
              <a:t>6.6236</a:t>
            </a:r>
            <a:r>
              <a:rPr lang="en" sz="1200">
                <a:highlight>
                  <a:srgbClr val="FFFFFF"/>
                </a:highlight>
              </a:rPr>
              <a:t>e-5</a:t>
            </a:r>
            <a:endParaRPr sz="1200">
              <a:highlight>
                <a:srgbClr val="FFFFFF"/>
              </a:highlight>
            </a:endParaRPr>
          </a:p>
          <a:p>
            <a:pPr indent="0" lvl="0" marL="0" rtl="0" algn="ctr">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t/>
            </a:r>
            <a:endParaRPr sz="1200"/>
          </a:p>
        </p:txBody>
      </p:sp>
      <p:pic>
        <p:nvPicPr>
          <p:cNvPr id="201" name="Shape 201"/>
          <p:cNvPicPr preferRelativeResize="0"/>
          <p:nvPr/>
        </p:nvPicPr>
        <p:blipFill>
          <a:blip r:embed="rId4">
            <a:alphaModFix/>
          </a:blip>
          <a:stretch>
            <a:fillRect/>
          </a:stretch>
        </p:blipFill>
        <p:spPr>
          <a:xfrm>
            <a:off x="4571988" y="1017725"/>
            <a:ext cx="4335568" cy="347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There is very little difference in difficulty between summer and non-summer courses: </a:t>
            </a:r>
            <a:r>
              <a:rPr b="1" lang="en"/>
              <a:t>GPA’s are roughly equal</a:t>
            </a:r>
            <a:endParaRPr b="1"/>
          </a:p>
          <a:p>
            <a:pPr indent="-342900" lvl="0" marL="457200" rtl="0">
              <a:lnSpc>
                <a:spcPct val="150000"/>
              </a:lnSpc>
              <a:spcBef>
                <a:spcPts val="0"/>
              </a:spcBef>
              <a:spcAft>
                <a:spcPts val="0"/>
              </a:spcAft>
              <a:buSzPts val="1800"/>
              <a:buChar char="●"/>
            </a:pPr>
            <a:r>
              <a:rPr lang="en"/>
              <a:t>However, </a:t>
            </a:r>
            <a:r>
              <a:rPr b="1" lang="en"/>
              <a:t>summer class-sizes are smaller</a:t>
            </a:r>
            <a:endParaRPr/>
          </a:p>
          <a:p>
            <a:pPr indent="-342900" lvl="0" marL="457200" rtl="0">
              <a:lnSpc>
                <a:spcPct val="150000"/>
              </a:lnSpc>
              <a:spcBef>
                <a:spcPts val="0"/>
              </a:spcBef>
              <a:spcAft>
                <a:spcPts val="0"/>
              </a:spcAft>
              <a:buSzPts val="1800"/>
              <a:buChar char="●"/>
            </a:pPr>
            <a:r>
              <a:rPr lang="en"/>
              <a:t>Students spend </a:t>
            </a:r>
            <a:r>
              <a:rPr b="1" lang="en"/>
              <a:t>slightly more</a:t>
            </a:r>
            <a:r>
              <a:rPr lang="en"/>
              <a:t> time on </a:t>
            </a:r>
            <a:r>
              <a:rPr b="1" lang="en"/>
              <a:t>summer-courses</a:t>
            </a:r>
            <a:r>
              <a:rPr lang="en"/>
              <a:t>, but many students take only 1 summer course/summer session: </a:t>
            </a:r>
            <a:r>
              <a:rPr b="1" lang="en"/>
              <a:t>more summer free time, overall</a:t>
            </a:r>
            <a:endParaRPr b="1"/>
          </a:p>
          <a:p>
            <a:pPr indent="-342900" lvl="0" marL="457200" rtl="0">
              <a:lnSpc>
                <a:spcPct val="150000"/>
              </a:lnSpc>
              <a:spcBef>
                <a:spcPts val="0"/>
              </a:spcBef>
              <a:spcAft>
                <a:spcPts val="0"/>
              </a:spcAft>
              <a:buSzPts val="1800"/>
              <a:buChar char="●"/>
            </a:pPr>
            <a:r>
              <a:rPr b="1" lang="en"/>
              <a:t>There’s minimal advantage or risk in summer session</a:t>
            </a:r>
            <a:r>
              <a:rPr lang="en"/>
              <a:t>. Thus, plan your schedule out like you normally would, it’s basically the same 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000000"/>
              </a:buClr>
              <a:buSzPts val="1800"/>
              <a:buChar char="●"/>
            </a:pPr>
            <a:r>
              <a:rPr lang="en">
                <a:solidFill>
                  <a:srgbClr val="000000"/>
                </a:solidFill>
              </a:rPr>
              <a:t>How do summer courses differ from their non-summer courses? </a:t>
            </a:r>
            <a:endParaRPr>
              <a:solidFill>
                <a:srgbClr val="000000"/>
              </a:solidFill>
            </a:endParaRPr>
          </a:p>
          <a:p>
            <a:pPr indent="-317500" lvl="1" marL="914400" rtl="0">
              <a:lnSpc>
                <a:spcPct val="150000"/>
              </a:lnSpc>
              <a:spcBef>
                <a:spcPts val="0"/>
              </a:spcBef>
              <a:spcAft>
                <a:spcPts val="0"/>
              </a:spcAft>
              <a:buClr>
                <a:srgbClr val="000000"/>
              </a:buClr>
              <a:buSzPts val="1400"/>
              <a:buChar char="○"/>
            </a:pPr>
            <a:r>
              <a:rPr lang="en">
                <a:solidFill>
                  <a:srgbClr val="000000"/>
                </a:solidFill>
              </a:rPr>
              <a:t>GPA and study hours</a:t>
            </a:r>
            <a:endParaRPr>
              <a:solidFill>
                <a:srgbClr val="000000"/>
              </a:solidFill>
            </a:endParaRPr>
          </a:p>
          <a:p>
            <a:pPr indent="-317500" lvl="1" marL="914400" rtl="0">
              <a:lnSpc>
                <a:spcPct val="150000"/>
              </a:lnSpc>
              <a:spcBef>
                <a:spcPts val="0"/>
              </a:spcBef>
              <a:spcAft>
                <a:spcPts val="0"/>
              </a:spcAft>
              <a:buClr>
                <a:srgbClr val="000000"/>
              </a:buClr>
              <a:buSzPts val="1400"/>
              <a:buChar char="○"/>
            </a:pPr>
            <a:r>
              <a:rPr lang="en">
                <a:solidFill>
                  <a:srgbClr val="000000"/>
                </a:solidFill>
              </a:rPr>
              <a:t>class-sizes</a:t>
            </a:r>
            <a:endParaRPr>
              <a:solidFill>
                <a:srgbClr val="000000"/>
              </a:solidFill>
            </a:endParaRPr>
          </a:p>
          <a:p>
            <a:pPr indent="-317500" lvl="1" marL="914400" rtl="0">
              <a:lnSpc>
                <a:spcPct val="150000"/>
              </a:lnSpc>
              <a:spcBef>
                <a:spcPts val="0"/>
              </a:spcBef>
              <a:spcAft>
                <a:spcPts val="0"/>
              </a:spcAft>
              <a:buClr>
                <a:srgbClr val="000000"/>
              </a:buClr>
              <a:buSzPts val="1400"/>
              <a:buChar char="○"/>
            </a:pPr>
            <a:r>
              <a:rPr lang="en">
                <a:solidFill>
                  <a:srgbClr val="000000"/>
                </a:solidFill>
              </a:rPr>
              <a:t>recommendation rates</a:t>
            </a:r>
            <a:endParaRPr>
              <a:solidFill>
                <a:srgbClr val="000000"/>
              </a:solidFill>
            </a:endParaRPr>
          </a:p>
          <a:p>
            <a:pPr indent="-342900" lvl="0" marL="457200" rtl="0">
              <a:lnSpc>
                <a:spcPct val="150000"/>
              </a:lnSpc>
              <a:spcBef>
                <a:spcPts val="0"/>
              </a:spcBef>
              <a:spcAft>
                <a:spcPts val="0"/>
              </a:spcAft>
              <a:buClr>
                <a:srgbClr val="000000"/>
              </a:buClr>
              <a:buSzPts val="1800"/>
              <a:buChar char="●"/>
            </a:pPr>
            <a:r>
              <a:rPr lang="en">
                <a:solidFill>
                  <a:srgbClr val="000000"/>
                </a:solidFill>
              </a:rPr>
              <a:t>P</a:t>
            </a:r>
            <a:r>
              <a:rPr lang="en">
                <a:solidFill>
                  <a:srgbClr val="000000"/>
                </a:solidFill>
              </a:rPr>
              <a:t>redict summer GPA based on non-summer GPA counterpart</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Is there any correlation between the data given by CAPE, such as professor recommendations, grades received, and hours spent studying?</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5557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 Clustering</a:t>
            </a:r>
            <a:endParaRPr/>
          </a:p>
        </p:txBody>
      </p:sp>
      <p:sp>
        <p:nvSpPr>
          <p:cNvPr id="78" name="Shape 78"/>
          <p:cNvSpPr txBox="1"/>
          <p:nvPr>
            <p:ph idx="1" type="body"/>
          </p:nvPr>
        </p:nvSpPr>
        <p:spPr>
          <a:xfrm>
            <a:off x="302750" y="2938325"/>
            <a:ext cx="2354400" cy="19425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Font typeface="Arial"/>
              <a:buAutoNum type="arabicPeriod"/>
            </a:pPr>
            <a:r>
              <a:rPr b="1" lang="en" sz="2000">
                <a:solidFill>
                  <a:srgbClr val="000000"/>
                </a:solidFill>
                <a:latin typeface="Arial"/>
                <a:ea typeface="Arial"/>
                <a:cs typeface="Arial"/>
                <a:sym typeface="Arial"/>
              </a:rPr>
              <a:t>Engineering</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CSE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AutoNum type="alphaLcPeriod"/>
            </a:pPr>
            <a:r>
              <a:rPr lang="en" sz="1600">
                <a:solidFill>
                  <a:srgbClr val="000000"/>
                </a:solidFill>
                <a:latin typeface="Arial"/>
                <a:ea typeface="Arial"/>
                <a:cs typeface="Arial"/>
                <a:sym typeface="Arial"/>
              </a:rPr>
              <a:t>ECE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MAE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SE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NANO</a:t>
            </a:r>
            <a:endParaRPr sz="1600">
              <a:solidFill>
                <a:srgbClr val="000000"/>
              </a:solidFill>
              <a:latin typeface="Arial"/>
              <a:ea typeface="Arial"/>
              <a:cs typeface="Arial"/>
              <a:sym typeface="Arial"/>
            </a:endParaRPr>
          </a:p>
          <a:p>
            <a:pPr indent="0" lvl="0" marL="0" rtl="0">
              <a:spcBef>
                <a:spcPts val="1600"/>
              </a:spcBef>
              <a:spcAft>
                <a:spcPts val="1600"/>
              </a:spcAft>
              <a:buNone/>
            </a:pPr>
            <a:r>
              <a:t/>
            </a:r>
            <a:endParaRPr sz="2000">
              <a:solidFill>
                <a:srgbClr val="000000"/>
              </a:solidFill>
              <a:latin typeface="Arial"/>
              <a:ea typeface="Arial"/>
              <a:cs typeface="Arial"/>
              <a:sym typeface="Arial"/>
            </a:endParaRPr>
          </a:p>
        </p:txBody>
      </p:sp>
      <p:sp>
        <p:nvSpPr>
          <p:cNvPr id="79" name="Shape 79"/>
          <p:cNvSpPr txBox="1"/>
          <p:nvPr>
            <p:ph idx="1" type="body"/>
          </p:nvPr>
        </p:nvSpPr>
        <p:spPr>
          <a:xfrm>
            <a:off x="5983950" y="2938325"/>
            <a:ext cx="2763900" cy="1813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latin typeface="Arial"/>
                <a:ea typeface="Arial"/>
                <a:cs typeface="Arial"/>
                <a:sym typeface="Arial"/>
              </a:rPr>
              <a:t>3. </a:t>
            </a:r>
            <a:r>
              <a:rPr b="1" lang="en" sz="2000">
                <a:solidFill>
                  <a:srgbClr val="000000"/>
                </a:solidFill>
                <a:latin typeface="Arial"/>
                <a:ea typeface="Arial"/>
                <a:cs typeface="Arial"/>
                <a:sym typeface="Arial"/>
              </a:rPr>
              <a:t>Social Sciences</a:t>
            </a:r>
            <a:r>
              <a:rPr b="1" lang="en" sz="2000">
                <a:solidFill>
                  <a:srgbClr val="000000"/>
                </a:solidFill>
                <a:latin typeface="Arial"/>
                <a:ea typeface="Arial"/>
                <a:cs typeface="Arial"/>
                <a:sym typeface="Arial"/>
              </a:rPr>
              <a:t> </a:t>
            </a:r>
            <a:endParaRPr b="1" sz="20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ECON</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AutoNum type="alphaLcPeriod"/>
            </a:pPr>
            <a:r>
              <a:rPr lang="en" sz="1600">
                <a:solidFill>
                  <a:srgbClr val="000000"/>
                </a:solidFill>
                <a:latin typeface="Arial"/>
                <a:ea typeface="Arial"/>
                <a:cs typeface="Arial"/>
                <a:sym typeface="Arial"/>
              </a:rPr>
              <a:t>POLI</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COGS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PSYC</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MGS</a:t>
            </a:r>
            <a:endParaRPr sz="1600">
              <a:solidFill>
                <a:srgbClr val="000000"/>
              </a:solidFill>
              <a:latin typeface="Arial"/>
              <a:ea typeface="Arial"/>
              <a:cs typeface="Arial"/>
              <a:sym typeface="Arial"/>
            </a:endParaRPr>
          </a:p>
          <a:p>
            <a:pPr indent="0" lvl="0" marL="0" rtl="0">
              <a:spcBef>
                <a:spcPts val="1600"/>
              </a:spcBef>
              <a:spcAft>
                <a:spcPts val="1600"/>
              </a:spcAft>
              <a:buNone/>
            </a:pPr>
            <a:r>
              <a:t/>
            </a:r>
            <a:endParaRPr sz="2000">
              <a:solidFill>
                <a:srgbClr val="000000"/>
              </a:solidFill>
              <a:latin typeface="Arial"/>
              <a:ea typeface="Arial"/>
              <a:cs typeface="Arial"/>
              <a:sym typeface="Arial"/>
            </a:endParaRPr>
          </a:p>
        </p:txBody>
      </p:sp>
      <p:sp>
        <p:nvSpPr>
          <p:cNvPr id="80" name="Shape 80"/>
          <p:cNvSpPr txBox="1"/>
          <p:nvPr>
            <p:ph idx="1" type="body"/>
          </p:nvPr>
        </p:nvSpPr>
        <p:spPr>
          <a:xfrm>
            <a:off x="3220050" y="2961425"/>
            <a:ext cx="2763900" cy="1942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a:solidFill>
                  <a:srgbClr val="000000"/>
                </a:solidFill>
                <a:latin typeface="Arial"/>
                <a:ea typeface="Arial"/>
                <a:cs typeface="Arial"/>
                <a:sym typeface="Arial"/>
              </a:rPr>
              <a:t>2.   </a:t>
            </a:r>
            <a:r>
              <a:rPr b="1" lang="en" sz="2000">
                <a:solidFill>
                  <a:srgbClr val="000000"/>
                </a:solidFill>
                <a:latin typeface="Arial"/>
                <a:ea typeface="Arial"/>
                <a:cs typeface="Arial"/>
                <a:sym typeface="Arial"/>
              </a:rPr>
              <a:t>Humanities</a:t>
            </a:r>
            <a:endParaRPr b="1" sz="2000">
              <a:solidFill>
                <a:srgbClr val="000000"/>
              </a:solidFill>
              <a:latin typeface="Arial"/>
              <a:ea typeface="Arial"/>
              <a:cs typeface="Arial"/>
              <a:sym typeface="Arial"/>
            </a:endParaRPr>
          </a:p>
          <a:p>
            <a:pPr indent="-330200" lvl="1" marL="914400" rtl="0">
              <a:lnSpc>
                <a:spcPct val="115000"/>
              </a:lnSpc>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PHIL</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AutoNum type="alphaLcPeriod"/>
            </a:pPr>
            <a:r>
              <a:rPr lang="en" sz="1600">
                <a:solidFill>
                  <a:srgbClr val="000000"/>
                </a:solidFill>
                <a:latin typeface="Arial"/>
                <a:ea typeface="Arial"/>
                <a:cs typeface="Arial"/>
                <a:sym typeface="Arial"/>
              </a:rPr>
              <a:t>HIEA</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MUS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TD</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VIS</a:t>
            </a:r>
            <a:endParaRPr sz="1600">
              <a:solidFill>
                <a:srgbClr val="000000"/>
              </a:solidFill>
              <a:latin typeface="Arial"/>
              <a:ea typeface="Arial"/>
              <a:cs typeface="Arial"/>
              <a:sym typeface="Arial"/>
            </a:endParaRPr>
          </a:p>
          <a:p>
            <a:pPr indent="0" lvl="0" marL="0" rtl="0">
              <a:spcBef>
                <a:spcPts val="1600"/>
              </a:spcBef>
              <a:spcAft>
                <a:spcPts val="1600"/>
              </a:spcAft>
              <a:buNone/>
            </a:pPr>
            <a:r>
              <a:t/>
            </a:r>
            <a:endParaRPr sz="2000">
              <a:solidFill>
                <a:srgbClr val="000000"/>
              </a:solidFill>
              <a:latin typeface="Arial"/>
              <a:ea typeface="Arial"/>
              <a:cs typeface="Arial"/>
              <a:sym typeface="Arial"/>
            </a:endParaRPr>
          </a:p>
        </p:txBody>
      </p:sp>
      <p:sp>
        <p:nvSpPr>
          <p:cNvPr id="81" name="Shape 81"/>
          <p:cNvSpPr txBox="1"/>
          <p:nvPr>
            <p:ph idx="1" type="body"/>
          </p:nvPr>
        </p:nvSpPr>
        <p:spPr>
          <a:xfrm>
            <a:off x="311700" y="961550"/>
            <a:ext cx="8275800" cy="14241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Collect UCSD Aggregate data</a:t>
            </a:r>
            <a:endParaRPr>
              <a:solidFill>
                <a:srgbClr val="000000"/>
              </a:solidFill>
              <a:latin typeface="Arial"/>
              <a:ea typeface="Arial"/>
              <a:cs typeface="Arial"/>
              <a:sym typeface="Arial"/>
            </a:endParaRPr>
          </a:p>
          <a:p>
            <a:pPr indent="-342900" lvl="0" marL="457200" rtl="0">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Cluster into 3 Disciplines </a:t>
            </a:r>
            <a:r>
              <a:rPr lang="en">
                <a:solidFill>
                  <a:srgbClr val="000000"/>
                </a:solidFill>
                <a:latin typeface="Arial"/>
                <a:ea typeface="Arial"/>
                <a:cs typeface="Arial"/>
                <a:sym typeface="Arial"/>
              </a:rPr>
              <a:t>(Engineering, Humanities, Social Sciences)</a:t>
            </a:r>
            <a:endParaRPr>
              <a:solidFill>
                <a:srgbClr val="000000"/>
              </a:solidFill>
              <a:latin typeface="Arial"/>
              <a:ea typeface="Arial"/>
              <a:cs typeface="Arial"/>
              <a:sym typeface="Arial"/>
            </a:endParaRPr>
          </a:p>
          <a:p>
            <a:pPr indent="-323850" lvl="1" marL="914400" rtl="0">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Divide each discipline into</a:t>
            </a:r>
            <a:r>
              <a:rPr lang="en" sz="1500">
                <a:solidFill>
                  <a:srgbClr val="000000"/>
                </a:solidFill>
                <a:latin typeface="Arial"/>
                <a:ea typeface="Arial"/>
                <a:cs typeface="Arial"/>
                <a:sym typeface="Arial"/>
              </a:rPr>
              <a:t> 5 biggest departments within each discipline</a:t>
            </a:r>
            <a:endParaRPr sz="1500">
              <a:solidFill>
                <a:srgbClr val="000000"/>
              </a:solidFill>
              <a:latin typeface="Arial"/>
              <a:ea typeface="Arial"/>
              <a:cs typeface="Arial"/>
              <a:sym typeface="Arial"/>
            </a:endParaRPr>
          </a:p>
        </p:txBody>
      </p:sp>
      <p:sp>
        <p:nvSpPr>
          <p:cNvPr id="82" name="Shape 82"/>
          <p:cNvSpPr txBox="1"/>
          <p:nvPr>
            <p:ph idx="1" type="body"/>
          </p:nvPr>
        </p:nvSpPr>
        <p:spPr>
          <a:xfrm>
            <a:off x="378950" y="2309450"/>
            <a:ext cx="82758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2000" u="sng">
                <a:solidFill>
                  <a:srgbClr val="000000"/>
                </a:solidFill>
                <a:latin typeface="Arial"/>
                <a:ea typeface="Arial"/>
                <a:cs typeface="Arial"/>
                <a:sym typeface="Arial"/>
              </a:rPr>
              <a:t>UCSD Aggregate</a:t>
            </a:r>
            <a:endParaRPr b="1" sz="2000" u="sng">
              <a:solidFill>
                <a:srgbClr val="000000"/>
              </a:solidFill>
              <a:latin typeface="Arial"/>
              <a:ea typeface="Arial"/>
              <a:cs typeface="Arial"/>
              <a:sym typeface="Arial"/>
            </a:endParaRPr>
          </a:p>
        </p:txBody>
      </p:sp>
      <p:sp>
        <p:nvSpPr>
          <p:cNvPr id="83" name="Shape 83"/>
          <p:cNvSpPr/>
          <p:nvPr/>
        </p:nvSpPr>
        <p:spPr>
          <a:xfrm>
            <a:off x="311700" y="2309450"/>
            <a:ext cx="8651400" cy="253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627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Source - cape.ucsd.edu</a:t>
            </a:r>
            <a:endParaRPr/>
          </a:p>
        </p:txBody>
      </p:sp>
      <p:pic>
        <p:nvPicPr>
          <p:cNvPr id="89" name="Shape 89"/>
          <p:cNvPicPr preferRelativeResize="0"/>
          <p:nvPr/>
        </p:nvPicPr>
        <p:blipFill rotWithShape="1">
          <a:blip r:embed="rId3">
            <a:alphaModFix/>
          </a:blip>
          <a:srcRect b="35329" l="0" r="0" t="0"/>
          <a:stretch/>
        </p:blipFill>
        <p:spPr>
          <a:xfrm>
            <a:off x="152075" y="779225"/>
            <a:ext cx="8265374" cy="1936150"/>
          </a:xfrm>
          <a:prstGeom prst="rect">
            <a:avLst/>
          </a:prstGeom>
          <a:noFill/>
          <a:ln>
            <a:noFill/>
          </a:ln>
        </p:spPr>
      </p:pic>
      <p:sp>
        <p:nvSpPr>
          <p:cNvPr id="90" name="Shape 90"/>
          <p:cNvSpPr/>
          <p:nvPr/>
        </p:nvSpPr>
        <p:spPr>
          <a:xfrm>
            <a:off x="152125" y="1907200"/>
            <a:ext cx="8265300" cy="353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1" name="Shape 91"/>
          <p:cNvPicPr preferRelativeResize="0"/>
          <p:nvPr/>
        </p:nvPicPr>
        <p:blipFill>
          <a:blip r:embed="rId4">
            <a:alphaModFix/>
          </a:blip>
          <a:stretch>
            <a:fillRect/>
          </a:stretch>
        </p:blipFill>
        <p:spPr>
          <a:xfrm>
            <a:off x="152075" y="2888850"/>
            <a:ext cx="8520601" cy="20035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Scraping</a:t>
            </a:r>
            <a:endParaRPr/>
          </a:p>
        </p:txBody>
      </p:sp>
      <p:sp>
        <p:nvSpPr>
          <p:cNvPr id="97" name="Shape 9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000000"/>
              </a:buClr>
              <a:buSzPts val="1900"/>
              <a:buAutoNum type="arabicPeriod"/>
            </a:pPr>
            <a:r>
              <a:rPr b="1" lang="en" sz="1900">
                <a:solidFill>
                  <a:srgbClr val="000000"/>
                </a:solidFill>
              </a:rPr>
              <a:t>Store URL’s</a:t>
            </a:r>
            <a:r>
              <a:rPr lang="en" sz="1900">
                <a:solidFill>
                  <a:srgbClr val="000000"/>
                </a:solidFill>
              </a:rPr>
              <a:t> for each of the 15 departments</a:t>
            </a:r>
            <a:endParaRPr sz="1900">
              <a:solidFill>
                <a:srgbClr val="000000"/>
              </a:solidFill>
            </a:endParaRPr>
          </a:p>
          <a:p>
            <a:pPr indent="-349250" lvl="0" marL="457200" rtl="0">
              <a:spcBef>
                <a:spcPts val="0"/>
              </a:spcBef>
              <a:spcAft>
                <a:spcPts val="0"/>
              </a:spcAft>
              <a:buClr>
                <a:srgbClr val="000000"/>
              </a:buClr>
              <a:buSzPts val="1900"/>
              <a:buAutoNum type="arabicPeriod"/>
            </a:pPr>
            <a:r>
              <a:rPr b="1" lang="en" sz="1900">
                <a:solidFill>
                  <a:srgbClr val="000000"/>
                </a:solidFill>
              </a:rPr>
              <a:t>For each URL</a:t>
            </a:r>
            <a:r>
              <a:rPr lang="en" sz="1900">
                <a:solidFill>
                  <a:srgbClr val="000000"/>
                </a:solidFill>
              </a:rPr>
              <a:t>: append all rows from </a:t>
            </a:r>
            <a:r>
              <a:rPr b="1" lang="en" sz="1900">
                <a:solidFill>
                  <a:srgbClr val="000000"/>
                </a:solidFill>
              </a:rPr>
              <a:t>html table</a:t>
            </a:r>
            <a:r>
              <a:rPr lang="en" sz="1900">
                <a:solidFill>
                  <a:srgbClr val="000000"/>
                </a:solidFill>
              </a:rPr>
              <a:t> using </a:t>
            </a:r>
            <a:r>
              <a:rPr b="1" lang="en" sz="1900">
                <a:solidFill>
                  <a:srgbClr val="000000"/>
                </a:solidFill>
              </a:rPr>
              <a:t>BeautifulSoup</a:t>
            </a:r>
            <a:endParaRPr b="1" sz="1900">
              <a:solidFill>
                <a:srgbClr val="000000"/>
              </a:solidFill>
            </a:endParaRPr>
          </a:p>
          <a:p>
            <a:pPr indent="-349250" lvl="0" marL="457200" rtl="0">
              <a:spcBef>
                <a:spcPts val="0"/>
              </a:spcBef>
              <a:spcAft>
                <a:spcPts val="0"/>
              </a:spcAft>
              <a:buClr>
                <a:srgbClr val="000000"/>
              </a:buClr>
              <a:buSzPts val="1900"/>
              <a:buAutoNum type="arabicPeriod"/>
            </a:pPr>
            <a:r>
              <a:rPr b="1" lang="en" sz="1900">
                <a:solidFill>
                  <a:srgbClr val="000000"/>
                </a:solidFill>
              </a:rPr>
              <a:t>Fi</a:t>
            </a:r>
            <a:r>
              <a:rPr b="1" lang="en" sz="1900">
                <a:solidFill>
                  <a:srgbClr val="000000"/>
                </a:solidFill>
              </a:rPr>
              <a:t>lter out:</a:t>
            </a:r>
            <a:endParaRPr b="1" sz="1900">
              <a:solidFill>
                <a:srgbClr val="000000"/>
              </a:solidFill>
            </a:endParaRPr>
          </a:p>
          <a:p>
            <a:pPr indent="-323850" lvl="1" marL="914400" rtl="0">
              <a:spcBef>
                <a:spcPts val="0"/>
              </a:spcBef>
              <a:spcAft>
                <a:spcPts val="0"/>
              </a:spcAft>
              <a:buClr>
                <a:srgbClr val="000000"/>
              </a:buClr>
              <a:buSzPts val="1500"/>
              <a:buAutoNum type="alphaLcPeriod"/>
            </a:pPr>
            <a:r>
              <a:rPr lang="en" sz="1500">
                <a:solidFill>
                  <a:srgbClr val="000000"/>
                </a:solidFill>
              </a:rPr>
              <a:t>courses before 2011</a:t>
            </a:r>
            <a:endParaRPr sz="1500">
              <a:solidFill>
                <a:srgbClr val="000000"/>
              </a:solidFill>
            </a:endParaRPr>
          </a:p>
          <a:p>
            <a:pPr indent="-323850" lvl="1" marL="914400" rtl="0">
              <a:spcBef>
                <a:spcPts val="0"/>
              </a:spcBef>
              <a:spcAft>
                <a:spcPts val="0"/>
              </a:spcAft>
              <a:buClr>
                <a:srgbClr val="000000"/>
              </a:buClr>
              <a:buSzPts val="1500"/>
              <a:buAutoNum type="alphaLcPeriod"/>
            </a:pPr>
            <a:r>
              <a:rPr lang="en" sz="1500">
                <a:solidFill>
                  <a:srgbClr val="000000"/>
                </a:solidFill>
              </a:rPr>
              <a:t>courses that don’t have a summer session counterpart </a:t>
            </a:r>
            <a:endParaRPr sz="1500">
              <a:solidFill>
                <a:srgbClr val="000000"/>
              </a:solidFill>
            </a:endParaRPr>
          </a:p>
          <a:p>
            <a:pPr indent="-323850" lvl="1" marL="914400" rtl="0">
              <a:spcBef>
                <a:spcPts val="0"/>
              </a:spcBef>
              <a:spcAft>
                <a:spcPts val="0"/>
              </a:spcAft>
              <a:buClr>
                <a:srgbClr val="000000"/>
              </a:buClr>
              <a:buSzPts val="1500"/>
              <a:buAutoNum type="alphaLcPeriod"/>
            </a:pPr>
            <a:r>
              <a:rPr lang="en" sz="1500">
                <a:solidFill>
                  <a:srgbClr val="000000"/>
                </a:solidFill>
              </a:rPr>
              <a:t>courses that have N/A CAPE reports</a:t>
            </a:r>
            <a:endParaRPr sz="1500">
              <a:solidFill>
                <a:srgbClr val="000000"/>
              </a:solidFill>
            </a:endParaRPr>
          </a:p>
          <a:p>
            <a:pPr indent="-349250" lvl="0" marL="457200" rtl="0">
              <a:spcBef>
                <a:spcPts val="0"/>
              </a:spcBef>
              <a:spcAft>
                <a:spcPts val="0"/>
              </a:spcAft>
              <a:buClr>
                <a:srgbClr val="000000"/>
              </a:buClr>
              <a:buSzPts val="1900"/>
              <a:buAutoNum type="arabicPeriod"/>
            </a:pPr>
            <a:r>
              <a:rPr b="1" lang="en" sz="1900">
                <a:solidFill>
                  <a:srgbClr val="000000"/>
                </a:solidFill>
              </a:rPr>
              <a:t>Concatenate</a:t>
            </a:r>
            <a:r>
              <a:rPr lang="en" sz="1900">
                <a:solidFill>
                  <a:srgbClr val="000000"/>
                </a:solidFill>
              </a:rPr>
              <a:t> into 3 Disciplines (Engineering,  Humanities, Social Sciences)</a:t>
            </a:r>
            <a:endParaRPr sz="1900">
              <a:solidFill>
                <a:srgbClr val="000000"/>
              </a:solidFill>
            </a:endParaRPr>
          </a:p>
          <a:p>
            <a:pPr indent="0" lvl="0" marL="0" rtl="0">
              <a:spcBef>
                <a:spcPts val="1600"/>
              </a:spcBef>
              <a:spcAft>
                <a:spcPts val="1600"/>
              </a:spcAft>
              <a:buNone/>
            </a:pPr>
            <a:r>
              <a:t/>
            </a:r>
            <a:endParaRPr sz="1900">
              <a:solidFill>
                <a:srgbClr val="000000"/>
              </a:solidFill>
            </a:endParaRPr>
          </a:p>
        </p:txBody>
      </p:sp>
      <p:pic>
        <p:nvPicPr>
          <p:cNvPr id="98" name="Shape 98"/>
          <p:cNvPicPr preferRelativeResize="0"/>
          <p:nvPr/>
        </p:nvPicPr>
        <p:blipFill>
          <a:blip r:embed="rId3">
            <a:alphaModFix/>
          </a:blip>
          <a:stretch>
            <a:fillRect/>
          </a:stretch>
        </p:blipFill>
        <p:spPr>
          <a:xfrm>
            <a:off x="483050" y="3354450"/>
            <a:ext cx="8349252" cy="153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696325" y="3734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Writing to txt/csv file </a:t>
            </a:r>
            <a:endParaRPr/>
          </a:p>
        </p:txBody>
      </p:sp>
      <p:sp>
        <p:nvSpPr>
          <p:cNvPr id="104" name="Shape 104"/>
          <p:cNvSpPr txBox="1"/>
          <p:nvPr>
            <p:ph type="title"/>
          </p:nvPr>
        </p:nvSpPr>
        <p:spPr>
          <a:xfrm>
            <a:off x="5854150" y="1620675"/>
            <a:ext cx="3229200" cy="2622900"/>
          </a:xfrm>
          <a:prstGeom prst="rect">
            <a:avLst/>
          </a:prstGeom>
        </p:spPr>
        <p:txBody>
          <a:bodyPr anchorCtr="0" anchor="t" bIns="91425" lIns="91425" spcFirstLastPara="1" rIns="91425" wrap="square" tIns="91425">
            <a:noAutofit/>
          </a:bodyPr>
          <a:lstStyle/>
          <a:p>
            <a:pPr indent="-330200" lvl="0" marL="457200" rtl="0">
              <a:lnSpc>
                <a:spcPct val="150000"/>
              </a:lnSpc>
              <a:spcBef>
                <a:spcPts val="0"/>
              </a:spcBef>
              <a:spcAft>
                <a:spcPts val="0"/>
              </a:spcAft>
              <a:buSzPts val="1600"/>
              <a:buChar char="●"/>
            </a:pPr>
            <a:r>
              <a:rPr lang="en" sz="1600"/>
              <a:t>converted from python Lists</a:t>
            </a:r>
            <a:endParaRPr sz="1600"/>
          </a:p>
          <a:p>
            <a:pPr indent="-330200" lvl="0" marL="457200" rtl="0">
              <a:lnSpc>
                <a:spcPct val="150000"/>
              </a:lnSpc>
              <a:spcBef>
                <a:spcPts val="0"/>
              </a:spcBef>
              <a:spcAft>
                <a:spcPts val="0"/>
              </a:spcAft>
              <a:buSzPts val="1600"/>
              <a:buChar char="●"/>
            </a:pPr>
            <a:r>
              <a:rPr lang="en" sz="1600"/>
              <a:t>row formatting like </a:t>
            </a:r>
            <a:r>
              <a:rPr lang="en" sz="1600"/>
              <a:t>CAPE</a:t>
            </a:r>
            <a:endParaRPr sz="1600"/>
          </a:p>
          <a:p>
            <a:pPr indent="-330200" lvl="0" marL="457200" rtl="0">
              <a:lnSpc>
                <a:spcPct val="150000"/>
              </a:lnSpc>
              <a:spcBef>
                <a:spcPts val="0"/>
              </a:spcBef>
              <a:spcAft>
                <a:spcPts val="0"/>
              </a:spcAft>
              <a:buSzPts val="1600"/>
              <a:buChar char="●"/>
            </a:pPr>
            <a:r>
              <a:rPr lang="en" sz="1600"/>
              <a:t>comma separated columns</a:t>
            </a:r>
            <a:endParaRPr sz="1600"/>
          </a:p>
          <a:p>
            <a:pPr indent="-330200" lvl="0" marL="457200" rtl="0">
              <a:lnSpc>
                <a:spcPct val="150000"/>
              </a:lnSpc>
              <a:spcBef>
                <a:spcPts val="0"/>
              </a:spcBef>
              <a:spcAft>
                <a:spcPts val="0"/>
              </a:spcAft>
              <a:buSzPts val="1600"/>
              <a:buChar char="●"/>
            </a:pPr>
            <a:r>
              <a:rPr lang="en" sz="1600"/>
              <a:t>input into Pandas </a:t>
            </a:r>
            <a:endParaRPr sz="1600"/>
          </a:p>
          <a:p>
            <a:pPr indent="0" lvl="0" marL="0" rtl="0">
              <a:lnSpc>
                <a:spcPct val="150000"/>
              </a:lnSpc>
              <a:spcBef>
                <a:spcPts val="0"/>
              </a:spcBef>
              <a:spcAft>
                <a:spcPts val="0"/>
              </a:spcAft>
              <a:buNone/>
            </a:pPr>
            <a:r>
              <a:t/>
            </a:r>
            <a:endParaRPr sz="1600"/>
          </a:p>
        </p:txBody>
      </p:sp>
      <p:pic>
        <p:nvPicPr>
          <p:cNvPr id="105" name="Shape 105"/>
          <p:cNvPicPr preferRelativeResize="0"/>
          <p:nvPr/>
        </p:nvPicPr>
        <p:blipFill>
          <a:blip r:embed="rId3">
            <a:alphaModFix/>
          </a:blip>
          <a:stretch>
            <a:fillRect/>
          </a:stretch>
        </p:blipFill>
        <p:spPr>
          <a:xfrm>
            <a:off x="224300" y="1260950"/>
            <a:ext cx="5629848" cy="2889299"/>
          </a:xfrm>
          <a:prstGeom prst="rect">
            <a:avLst/>
          </a:prstGeom>
          <a:noFill/>
          <a:ln>
            <a:noFill/>
          </a:ln>
        </p:spPr>
      </p:pic>
      <p:sp>
        <p:nvSpPr>
          <p:cNvPr id="106" name="Shape 106"/>
          <p:cNvSpPr txBox="1"/>
          <p:nvPr/>
        </p:nvSpPr>
        <p:spPr>
          <a:xfrm>
            <a:off x="999500" y="4243575"/>
            <a:ext cx="3455100" cy="572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b="1" lang="en" sz="1100">
                <a:solidFill>
                  <a:schemeClr val="dk1"/>
                </a:solidFill>
                <a:latin typeface="Proxima Nova"/>
                <a:ea typeface="Proxima Nova"/>
                <a:cs typeface="Proxima Nova"/>
                <a:sym typeface="Proxima Nova"/>
              </a:rPr>
              <a:t> screenshot: small portion of engineering.txt</a:t>
            </a:r>
            <a:endParaRPr b="1" sz="11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Limitations of the Dataset</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Incomplete data (N/A for received grades, expected grades, etc.)</a:t>
            </a:r>
            <a:endParaRPr/>
          </a:p>
          <a:p>
            <a:pPr indent="-342900" lvl="0" marL="457200" rtl="0">
              <a:spcBef>
                <a:spcPts val="0"/>
              </a:spcBef>
              <a:spcAft>
                <a:spcPts val="0"/>
              </a:spcAft>
              <a:buSzPts val="1800"/>
              <a:buChar char="●"/>
            </a:pPr>
            <a:r>
              <a:rPr lang="en"/>
              <a:t>Only data for summer classes after 2011</a:t>
            </a:r>
            <a:endParaRPr/>
          </a:p>
          <a:p>
            <a:pPr indent="-342900" lvl="0" marL="457200" rtl="0">
              <a:spcBef>
                <a:spcPts val="0"/>
              </a:spcBef>
              <a:spcAft>
                <a:spcPts val="0"/>
              </a:spcAft>
              <a:buSzPts val="1800"/>
              <a:buChar char="●"/>
            </a:pPr>
            <a:r>
              <a:rPr lang="en"/>
              <a:t>Low evaluation response rate for some summer courses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800"/>
              <a:t>Summer and Non-Summer Course Comparisons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