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603056-AF89-453C-86EA-F0C98348A62F}">
  <a:tblStyle styleId="{34603056-AF89-453C-86EA-F0C98348A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 is regression.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is correlation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decently well-fitted to the regression line.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four main sections of our presentation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do summer courses differ from the non-summer counterparts.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Can we accurately predict the average grade of a summer course from the average grade of it’s non-summer counterpart?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Is there any correlation between the data given by CAPE, such as professor recommendations, grades received, and hours spent studying?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clustering, we do analysis on each of the three disciplines later 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744575"/>
            <a:ext cx="8633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ECE 143 Team 6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UCSD Summer Session Analytics</a:t>
            </a:r>
            <a:endParaRPr sz="40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Albert Tan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 Ng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Derek Lee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Yancong Deng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25" y="1017735"/>
            <a:ext cx="5020550" cy="409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 of GPA Received: UCSD Aggregate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Distributions Across Each Major Discipline</a:t>
            </a:r>
            <a:endParaRPr sz="22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150" y="1322812"/>
            <a:ext cx="2997700" cy="362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850" y="1322837"/>
            <a:ext cx="2997700" cy="362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0" y="1322812"/>
            <a:ext cx="2997700" cy="362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UCSD Summer GPA and Non-Summer GPA 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800125" y="822950"/>
            <a:ext cx="2760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r</a:t>
            </a:r>
            <a:r>
              <a:rPr baseline="30000" lang="en">
                <a:solidFill>
                  <a:srgbClr val="FF0000"/>
                </a:solidFill>
                <a:highlight>
                  <a:schemeClr val="lt1"/>
                </a:highlight>
              </a:rPr>
              <a:t>2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 value: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0.5948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</a:rPr>
              <a:t>p value: </a:t>
            </a:r>
            <a:r>
              <a:rPr lang="en">
                <a:highlight>
                  <a:schemeClr val="lt1"/>
                </a:highlight>
              </a:rPr>
              <a:t>4.845e-58</a:t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S_GPA </a:t>
            </a:r>
            <a:r>
              <a:rPr lang="en">
                <a:highlight>
                  <a:schemeClr val="lt1"/>
                </a:highlight>
              </a:rPr>
              <a:t>= 0.89*</a:t>
            </a:r>
            <a:r>
              <a:rPr b="1" lang="en">
                <a:highlight>
                  <a:schemeClr val="lt1"/>
                </a:highlight>
              </a:rPr>
              <a:t>NS_GPA </a:t>
            </a:r>
            <a:r>
              <a:rPr lang="en">
                <a:highlight>
                  <a:schemeClr val="lt1"/>
                </a:highlight>
              </a:rPr>
              <a:t>+ 0.42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5769525" y="1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{34603056-AF89-453C-86EA-F0C98348A62F}</a:tableStyleId>
              </a:tblPr>
              <a:tblGrid>
                <a:gridCol w="1414500"/>
                <a:gridCol w="1414500"/>
              </a:tblGrid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chemeClr val="lt1"/>
                          </a:highlight>
                        </a:rPr>
                        <a:t>NS GPA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chemeClr val="lt1"/>
                          </a:highlight>
                        </a:rPr>
                        <a:t>S GPA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 (C)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 (C+)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 (B-)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 (B)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 (B+)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</a:t>
                      </a:r>
                      <a:r>
                        <a:rPr lang="en"/>
                        <a:t> (A-)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" y="1142200"/>
            <a:ext cx="5578924" cy="3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35150" y="246650"/>
            <a:ext cx="5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Average UCSD Grades Received By Year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75" y="819350"/>
            <a:ext cx="7812251" cy="413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38" y="848073"/>
            <a:ext cx="7884525" cy="41776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235500" y="2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Average UCSD Course Enrollment 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2525" y="187450"/>
            <a:ext cx="8520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Overall GPA in </a:t>
            </a:r>
            <a:r>
              <a:rPr lang="en" sz="2200"/>
              <a:t>Different</a:t>
            </a:r>
            <a:r>
              <a:rPr lang="en" sz="2200"/>
              <a:t> Disciplines</a:t>
            </a:r>
            <a:endParaRPr sz="2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(Summer vs. Non-Summer)</a:t>
            </a:r>
            <a:endParaRPr sz="2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63" y="1064950"/>
            <a:ext cx="7512675" cy="39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51" y="1017712"/>
            <a:ext cx="3597599" cy="34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01" y="1017725"/>
            <a:ext cx="3500351" cy="3479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UCSD Expected and Received Grades</a:t>
            </a:r>
            <a:endParaRPr sz="2200"/>
          </a:p>
        </p:txBody>
      </p:sp>
      <p:sp>
        <p:nvSpPr>
          <p:cNvPr id="165" name="Shape 165"/>
          <p:cNvSpPr txBox="1"/>
          <p:nvPr/>
        </p:nvSpPr>
        <p:spPr>
          <a:xfrm>
            <a:off x="627775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0.9218, Intercept: </a:t>
            </a:r>
            <a:r>
              <a:rPr lang="en" sz="1200">
                <a:highlight>
                  <a:srgbClr val="FFFFFF"/>
                </a:highlight>
              </a:rPr>
              <a:t>-0.0175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 value: 0.6614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1.3498e-37</a:t>
            </a:r>
            <a:endParaRPr sz="1200">
              <a:highlight>
                <a:srgbClr val="FFFFFF"/>
              </a:highlight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Shape 166"/>
          <p:cNvSpPr txBox="1"/>
          <p:nvPr/>
        </p:nvSpPr>
        <p:spPr>
          <a:xfrm>
            <a:off x="4794450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1.1598, Intercept: </a:t>
            </a:r>
            <a:r>
              <a:rPr lang="en" sz="1200">
                <a:highlight>
                  <a:srgbClr val="FFFFFF"/>
                </a:highlight>
              </a:rPr>
              <a:t>-0.8364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 value: 0.8211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1.2741e-71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51" y="1017725"/>
            <a:ext cx="5111901" cy="3553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Time Commitment of UCSD Courses</a:t>
            </a:r>
            <a:endParaRPr sz="2200"/>
          </a:p>
        </p:txBody>
      </p:sp>
      <p:sp>
        <p:nvSpPr>
          <p:cNvPr id="173" name="Shape 173"/>
          <p:cNvSpPr txBox="1"/>
          <p:nvPr/>
        </p:nvSpPr>
        <p:spPr>
          <a:xfrm>
            <a:off x="2773200" y="44759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0.9198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1.8321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0.7621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6.2827</a:t>
            </a:r>
            <a:r>
              <a:rPr lang="en" sz="1200">
                <a:highlight>
                  <a:schemeClr val="lt1"/>
                </a:highlight>
              </a:rPr>
              <a:t>e-56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Summer Analysis of CAPE Survey Responses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Density Distributions of Professor and Course Recommendations</a:t>
            </a:r>
            <a:endParaRPr sz="22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071775"/>
            <a:ext cx="3889600" cy="382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975" y="1071750"/>
            <a:ext cx="3889600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Overview</a:t>
            </a:r>
            <a:endParaRPr sz="3000"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Scraping and Limitations of the Dataset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Summer and Non-Summer Course Comparisons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of Summer Course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049" y="1017725"/>
            <a:ext cx="5111899" cy="3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Professor and Course Recommendation</a:t>
            </a:r>
            <a:endParaRPr sz="2200"/>
          </a:p>
        </p:txBody>
      </p:sp>
      <p:sp>
        <p:nvSpPr>
          <p:cNvPr id="192" name="Shape 192"/>
          <p:cNvSpPr txBox="1"/>
          <p:nvPr/>
        </p:nvSpPr>
        <p:spPr>
          <a:xfrm>
            <a:off x="2773200" y="44759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0.6718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29.0903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0.5520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2.2655e-24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800" y="1020700"/>
            <a:ext cx="4024900" cy="3473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25" y="1017725"/>
            <a:ext cx="4024899" cy="34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Relationship between Study Hours and Grades</a:t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0" name="Shape 200"/>
          <p:cNvSpPr txBox="1"/>
          <p:nvPr/>
        </p:nvSpPr>
        <p:spPr>
          <a:xfrm>
            <a:off x="627775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-0.0591, Intercept: </a:t>
            </a:r>
            <a:r>
              <a:rPr lang="en" sz="1200">
                <a:highlight>
                  <a:schemeClr val="lt1"/>
                </a:highlight>
              </a:rPr>
              <a:t>3.6084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r value: -0.3927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, p value: </a:t>
            </a:r>
            <a:r>
              <a:rPr lang="en" sz="1200">
                <a:highlight>
                  <a:schemeClr val="lt1"/>
                </a:highlight>
              </a:rPr>
              <a:t>4.7015e-12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Shape 201"/>
          <p:cNvSpPr txBox="1"/>
          <p:nvPr/>
        </p:nvSpPr>
        <p:spPr>
          <a:xfrm>
            <a:off x="4794450" y="4494475"/>
            <a:ext cx="359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Slope: </a:t>
            </a:r>
            <a:r>
              <a:rPr lang="en" sz="1200"/>
              <a:t>-0.0459</a:t>
            </a:r>
            <a:r>
              <a:rPr lang="en" sz="1200"/>
              <a:t>, Intercept: </a:t>
            </a:r>
            <a:r>
              <a:rPr lang="en" sz="1200">
                <a:highlight>
                  <a:srgbClr val="FFFFFF"/>
                </a:highlight>
              </a:rPr>
              <a:t>3.8066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r value: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</a:rPr>
              <a:t>-0.4246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p value: </a:t>
            </a:r>
            <a:r>
              <a:rPr lang="en" sz="1200">
                <a:highlight>
                  <a:srgbClr val="FFFFFF"/>
                </a:highlight>
              </a:rPr>
              <a:t>4.8996</a:t>
            </a:r>
            <a:r>
              <a:rPr lang="en" sz="1200">
                <a:highlight>
                  <a:srgbClr val="FFFFFF"/>
                </a:highlight>
              </a:rPr>
              <a:t>e-14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very little difference in difficulty between summer and non-summer courses: </a:t>
            </a:r>
            <a:r>
              <a:rPr b="1" lang="en"/>
              <a:t>GPA’s are roughly equal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</a:t>
            </a:r>
            <a:r>
              <a:rPr b="1" lang="en"/>
              <a:t>summer class-sizes are smaller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spend </a:t>
            </a:r>
            <a:r>
              <a:rPr b="1" lang="en"/>
              <a:t>slightly more</a:t>
            </a:r>
            <a:r>
              <a:rPr lang="en"/>
              <a:t> time on </a:t>
            </a:r>
            <a:r>
              <a:rPr b="1" lang="en"/>
              <a:t>summer-courses</a:t>
            </a:r>
            <a:r>
              <a:rPr lang="en"/>
              <a:t>, but many students take only 1 summer course/summer session: </a:t>
            </a:r>
            <a:r>
              <a:rPr b="1" lang="en"/>
              <a:t>more summer free time, overall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b="1" lang="en"/>
              <a:t>here’s little advantage nor risk in summer session</a:t>
            </a:r>
            <a:r>
              <a:rPr lang="en"/>
              <a:t>. Thus, plan your schedule out like you normally would, it’s basically the same thing!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do summer courses differ from their non-summer courses? 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GPA and study hours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class-sizes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recommendation rates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redict summer GPA based on non-summer GPA counterpart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there any correlation between the data given by CAPE, such as professor recommendations, grades received, and hours spent studying?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6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- cape.ucsd.edu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5329" l="0" r="0" t="0"/>
          <a:stretch/>
        </p:blipFill>
        <p:spPr>
          <a:xfrm>
            <a:off x="152075" y="779225"/>
            <a:ext cx="8265374" cy="19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152125" y="1907200"/>
            <a:ext cx="8265300" cy="353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75" y="2888850"/>
            <a:ext cx="8520601" cy="200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Clustering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02750" y="2938325"/>
            <a:ext cx="23544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983950" y="2938325"/>
            <a:ext cx="2763900" cy="1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Sciences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PSYC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220050" y="2961425"/>
            <a:ext cx="27639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Humanities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61550"/>
            <a:ext cx="82758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UCSD Aggregate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into 3 Disciplines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(Engineering, Humanities, Social Sciences)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each discipline into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 biggest departments within each discipline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78950" y="2309450"/>
            <a:ext cx="82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UCSD Aggregate</a:t>
            </a:r>
            <a:endParaRPr b="1"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311700" y="2309450"/>
            <a:ext cx="8651400" cy="25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Store URL’s</a:t>
            </a:r>
            <a:r>
              <a:rPr lang="en" sz="1900">
                <a:solidFill>
                  <a:srgbClr val="000000"/>
                </a:solidFill>
              </a:rPr>
              <a:t> for each of the 15 departments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For each URL</a:t>
            </a:r>
            <a:r>
              <a:rPr lang="en" sz="1900">
                <a:solidFill>
                  <a:srgbClr val="000000"/>
                </a:solidFill>
              </a:rPr>
              <a:t>: append all rows from </a:t>
            </a:r>
            <a:r>
              <a:rPr b="1" lang="en" sz="1900">
                <a:solidFill>
                  <a:srgbClr val="000000"/>
                </a:solidFill>
              </a:rPr>
              <a:t>html table</a:t>
            </a:r>
            <a:r>
              <a:rPr lang="en" sz="1900">
                <a:solidFill>
                  <a:srgbClr val="000000"/>
                </a:solidFill>
              </a:rPr>
              <a:t> using </a:t>
            </a:r>
            <a:r>
              <a:rPr b="1" lang="en" sz="1900">
                <a:solidFill>
                  <a:srgbClr val="000000"/>
                </a:solidFill>
              </a:rPr>
              <a:t>BeautifulSoup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Fi</a:t>
            </a:r>
            <a:r>
              <a:rPr b="1" lang="en" sz="1900">
                <a:solidFill>
                  <a:srgbClr val="000000"/>
                </a:solidFill>
              </a:rPr>
              <a:t>lter out:</a:t>
            </a:r>
            <a:endParaRPr b="1" sz="19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before 2011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that don’t have a summer session counterpart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courses that have N/A CAPE reports</a:t>
            </a:r>
            <a:endParaRPr sz="1500">
              <a:solidFill>
                <a:srgbClr val="000000"/>
              </a:solidFill>
            </a:endParaRP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" sz="1900">
                <a:solidFill>
                  <a:srgbClr val="000000"/>
                </a:solidFill>
              </a:rPr>
              <a:t>Concatenate</a:t>
            </a:r>
            <a:r>
              <a:rPr lang="en" sz="1900">
                <a:solidFill>
                  <a:srgbClr val="000000"/>
                </a:solidFill>
              </a:rPr>
              <a:t> into 3 Disciplines (Engineering,  Humanities, Social Sciences)</a:t>
            </a:r>
            <a:endParaRPr sz="19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" y="3354450"/>
            <a:ext cx="8349252" cy="15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96325" y="37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txt/csv file </a:t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5854150" y="1620675"/>
            <a:ext cx="3229200" cy="26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converted from python Lists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row formatting like </a:t>
            </a:r>
            <a:r>
              <a:rPr lang="en" sz="1600"/>
              <a:t>CAPE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 separated columns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 into Pandas </a:t>
            </a:r>
            <a:endParaRPr sz="16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0" y="1260950"/>
            <a:ext cx="5629848" cy="28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999500" y="4243575"/>
            <a:ext cx="34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screenshot: small portion of engineering.txt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Dataset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data (N/A for received grades, expected grades,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data for summer classes after 2011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evaluation response rate for some summer courses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Summer and Non-Summer Course Comparisons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