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88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AA2C4-5570-4D64-AE2D-4C70C1F352AD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FABDA-749D-4B09-89DE-4464A34E8A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3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Согласно данным на декабрь 2019 года.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FABDA-749D-4B09-89DE-4464A34E8A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8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45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77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3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3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68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77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30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9AF94-CEEA-4FEB-BF02-8328FBE955C0}" type="datetimeFigureOut">
              <a:rPr lang="ru-RU" smtClean="0"/>
              <a:t>09.05.2020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69303-ABF4-4FA0-A7CF-82F6D117EC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2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24128" y="365127"/>
            <a:ext cx="2791222" cy="1119658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Маркетинговая аналитика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5. Большие данные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492896"/>
            <a:ext cx="7886700" cy="955303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5.1. Большие данные. Что делает данные большими</a:t>
            </a:r>
          </a:p>
        </p:txBody>
      </p:sp>
    </p:spTree>
    <p:extLst>
      <p:ext uri="{BB962C8B-B14F-4D97-AF65-F5344CB8AC3E}">
        <p14:creationId xmlns:p14="http://schemas.microsoft.com/office/powerpoint/2010/main" val="13758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D73AB-366E-4FB4-8C0D-B5BB39D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Определение больших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FDBB3-96CF-499F-8BB5-3426490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просторах сети можно натолкнуться на множество, отчасти верных, определений больших данных (англ. </a:t>
            </a:r>
            <a:r>
              <a:rPr lang="en-US" dirty="0"/>
              <a:t>Big Data)</a:t>
            </a:r>
            <a:r>
              <a:rPr lang="ru-RU" dirty="0"/>
              <a:t>. Например:</a:t>
            </a:r>
          </a:p>
          <a:p>
            <a:pPr lvl="0"/>
            <a:r>
              <a:rPr lang="en-US" dirty="0"/>
              <a:t>Big Data </a:t>
            </a:r>
            <a:r>
              <a:rPr lang="ru-RU" dirty="0"/>
              <a:t>– это когда данных больше, чем 100Гб (500Гб, 1Тб, и т. д.)</a:t>
            </a:r>
          </a:p>
          <a:p>
            <a:pPr lvl="0"/>
            <a:r>
              <a:rPr lang="en-US" dirty="0"/>
              <a:t>Big Data </a:t>
            </a:r>
            <a:r>
              <a:rPr lang="ru-RU" dirty="0"/>
              <a:t>– это такие данные, которые невозможно обрабатывать в </a:t>
            </a:r>
            <a:r>
              <a:rPr lang="en-US" dirty="0"/>
              <a:t>Excel</a:t>
            </a:r>
            <a:endParaRPr lang="ru-RU" dirty="0"/>
          </a:p>
          <a:p>
            <a:pPr lvl="0"/>
            <a:r>
              <a:rPr lang="en-US" dirty="0"/>
              <a:t>Big Data </a:t>
            </a:r>
            <a:r>
              <a:rPr lang="ru-RU" dirty="0"/>
              <a:t>– данные, которые невозможно обработать на одном компьютере.</a:t>
            </a:r>
          </a:p>
          <a:p>
            <a:pPr marL="0" indent="0">
              <a:buNone/>
            </a:pPr>
            <a:r>
              <a:rPr lang="ru-RU" dirty="0"/>
              <a:t>Однако, мы введем следующее определение: </a:t>
            </a:r>
            <a:r>
              <a:rPr lang="ru-RU" b="1" dirty="0"/>
              <a:t>большие данные</a:t>
            </a:r>
            <a:r>
              <a:rPr lang="ru-RU" dirty="0"/>
              <a:t> – серия подходов, инструментов и методов обработки структурированных и неструктурированных данных огромных объемов и значительного многообразия для получения воспринимаемых человеком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98671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7073F-FAEC-485A-BC1B-90843D4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Правило </a:t>
            </a:r>
            <a:r>
              <a:rPr lang="en-US" dirty="0"/>
              <a:t>VVV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94CE6-A65D-40DF-9186-A10F52B50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Говоря про </a:t>
            </a:r>
            <a:r>
              <a:rPr lang="en-US" dirty="0"/>
              <a:t>Big Data</a:t>
            </a:r>
            <a:r>
              <a:rPr lang="ru-RU" dirty="0"/>
              <a:t> невозможно не упомянуть про три основных признака или свойства таких данных.</a:t>
            </a:r>
          </a:p>
          <a:p>
            <a:pPr lvl="0"/>
            <a:r>
              <a:rPr lang="en-US" dirty="0"/>
              <a:t>Volume </a:t>
            </a:r>
            <a:r>
              <a:rPr lang="ru-RU" dirty="0"/>
              <a:t>– объем (данные измеряются по величине физического объема документов)</a:t>
            </a:r>
          </a:p>
          <a:p>
            <a:pPr lvl="0"/>
            <a:r>
              <a:rPr lang="en-US" dirty="0"/>
              <a:t>Velocity </a:t>
            </a:r>
            <a:r>
              <a:rPr lang="ru-RU" dirty="0"/>
              <a:t>– данные регулярно обновляются, что требует их постоянной обработки</a:t>
            </a:r>
          </a:p>
          <a:p>
            <a:pPr lvl="0"/>
            <a:r>
              <a:rPr lang="en-US" dirty="0"/>
              <a:t>Variety </a:t>
            </a:r>
            <a:r>
              <a:rPr lang="ru-RU" dirty="0"/>
              <a:t>– разнообразные данные могут иметь неоднородные форматы, могут быть неструктурированными (письма, заметки, снимки) или частично структурированными (</a:t>
            </a:r>
            <a:r>
              <a:rPr lang="ru-RU" dirty="0" err="1"/>
              <a:t>логи</a:t>
            </a:r>
            <a:r>
              <a:rPr lang="ru-RU" dirty="0"/>
              <a:t> программы). </a:t>
            </a:r>
          </a:p>
          <a:p>
            <a:pPr marL="0" indent="0">
              <a:buNone/>
            </a:pPr>
            <a:r>
              <a:rPr lang="ru-RU" dirty="0"/>
              <a:t>На самом деле, количество </a:t>
            </a:r>
            <a:r>
              <a:rPr lang="en-US" dirty="0"/>
              <a:t>V</a:t>
            </a:r>
            <a:r>
              <a:rPr lang="ru-RU" dirty="0"/>
              <a:t> можно расширять, и часто говорят ещё и об: </a:t>
            </a:r>
            <a:r>
              <a:rPr lang="en-US" dirty="0"/>
              <a:t>Veracity</a:t>
            </a:r>
            <a:r>
              <a:rPr lang="ru-RU" dirty="0"/>
              <a:t> (степень доверия к данным), </a:t>
            </a:r>
            <a:r>
              <a:rPr lang="en-US" dirty="0"/>
              <a:t>Value</a:t>
            </a:r>
            <a:r>
              <a:rPr lang="ru-RU" dirty="0"/>
              <a:t> (ценность собранных данных для бизнеса), </a:t>
            </a:r>
            <a:r>
              <a:rPr lang="en-US" dirty="0"/>
              <a:t>Variability</a:t>
            </a:r>
            <a:r>
              <a:rPr lang="ru-RU" dirty="0"/>
              <a:t> (способы, которыми данные могут быть использованы).</a:t>
            </a:r>
          </a:p>
        </p:txBody>
      </p:sp>
    </p:spTree>
    <p:extLst>
      <p:ext uri="{BB962C8B-B14F-4D97-AF65-F5344CB8AC3E}">
        <p14:creationId xmlns:p14="http://schemas.microsoft.com/office/powerpoint/2010/main" val="356348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0765-8724-4046-98EF-4A533C14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Сколько информации генерирует интернет каждую минуту?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5C50B0-B340-406A-8A79-B7783223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Snapchat – 2.1 </a:t>
            </a:r>
            <a:r>
              <a:rPr lang="ru-RU" dirty="0"/>
              <a:t>миллиона «</a:t>
            </a:r>
            <a:r>
              <a:rPr lang="ru-RU" dirty="0" err="1"/>
              <a:t>снэпов</a:t>
            </a:r>
            <a:r>
              <a:rPr lang="ru-RU" dirty="0"/>
              <a:t>»</a:t>
            </a:r>
          </a:p>
          <a:p>
            <a:r>
              <a:rPr lang="en-US" dirty="0"/>
              <a:t>Google –</a:t>
            </a:r>
            <a:r>
              <a:rPr lang="ru-RU" dirty="0"/>
              <a:t> 3.8 миллионов запросов</a:t>
            </a:r>
          </a:p>
          <a:p>
            <a:r>
              <a:rPr lang="en-US" dirty="0"/>
              <a:t>Facebook – </a:t>
            </a:r>
            <a:r>
              <a:rPr lang="ru-RU" dirty="0"/>
              <a:t>1 миллион авторизаций</a:t>
            </a:r>
          </a:p>
          <a:p>
            <a:r>
              <a:rPr lang="en-US" dirty="0"/>
              <a:t>YouTube</a:t>
            </a:r>
            <a:r>
              <a:rPr lang="ru-RU" dirty="0"/>
              <a:t> – 4.5 миллионов просмотра видео</a:t>
            </a:r>
          </a:p>
          <a:p>
            <a:r>
              <a:rPr lang="ru-RU" dirty="0"/>
              <a:t>188 миллионов </a:t>
            </a:r>
            <a:r>
              <a:rPr lang="en-US" dirty="0"/>
              <a:t>emails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Просто невероятное количество данных!</a:t>
            </a:r>
          </a:p>
        </p:txBody>
      </p:sp>
    </p:spTree>
    <p:extLst>
      <p:ext uri="{BB962C8B-B14F-4D97-AF65-F5344CB8AC3E}">
        <p14:creationId xmlns:p14="http://schemas.microsoft.com/office/powerpoint/2010/main" val="43408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4F810-3226-431B-8B89-209632FA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</a:t>
            </a:r>
            <a:r>
              <a:rPr lang="en-US" dirty="0"/>
              <a:t>Big Data</a:t>
            </a:r>
            <a:r>
              <a:rPr lang="ru-RU" dirty="0"/>
              <a:t> и традиционной аналитик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88313ED-8D4D-4DF5-987B-AFB14C796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19097"/>
              </p:ext>
            </p:extLst>
          </p:nvPr>
        </p:nvGraphicFramePr>
        <p:xfrm>
          <a:off x="611560" y="2501900"/>
          <a:ext cx="78867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523210789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683385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Традиционная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аналитика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Data</a:t>
                      </a:r>
                      <a:r>
                        <a:rPr lang="ru-RU" dirty="0"/>
                        <a:t> аналитика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7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Постепенный анализ небольших пакетов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Обработка сразу всего массива доступных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14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Редакция и сортировка перед обработкой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Данные обрабатываются в их исходном виде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533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Старт с гипотезы и её тестирование относительно данных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Поиск корреляций по всем данным до получения искомой информации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3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Данные собираются, обрабатываются, хранятся и лишь затем анализируются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6695" algn="l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Анализ и обработка больших данных в реальном времени, по мере поступления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89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51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A8A04-4F3A-4DD0-B22E-8362801F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Системы для работы с </a:t>
            </a:r>
            <a:r>
              <a:rPr lang="en-US" dirty="0"/>
              <a:t>Big Data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45614-9D36-4340-8143-85E19B19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Каждая система, работающая с большими данными, должна обладать следующими принципами:</a:t>
            </a:r>
          </a:p>
          <a:p>
            <a:pPr lvl="1"/>
            <a:r>
              <a:rPr lang="ru-RU" b="1" dirty="0"/>
              <a:t>Горизонтальная масштабируемость. </a:t>
            </a:r>
            <a:r>
              <a:rPr lang="ru-RU" dirty="0"/>
              <a:t>Подразумевает под собой тот факт, что любая система, работающая с большими данными, должна быть расширяемой. Если данных стало в два раза больше, то мы увеличили количество железа в системе в два раза, и всё продолжило работать.</a:t>
            </a:r>
          </a:p>
          <a:p>
            <a:pPr lvl="1"/>
            <a:r>
              <a:rPr lang="ru-RU" b="1" dirty="0"/>
              <a:t>Отказоустойчивость. </a:t>
            </a:r>
            <a:r>
              <a:rPr lang="ru-RU" dirty="0"/>
              <a:t>Первый принцип подразумевает, что для обработки больших данных может использоваться несколько машин. Тогда если одна машина выйдет из строя, мы должны иметь возможность продолжить работать со всем объемом данных.</a:t>
            </a:r>
          </a:p>
          <a:p>
            <a:pPr lvl="1"/>
            <a:r>
              <a:rPr lang="ru-RU" b="1" dirty="0"/>
              <a:t>Локальность данных. </a:t>
            </a:r>
            <a:r>
              <a:rPr lang="ru-RU" dirty="0"/>
              <a:t>По возможности – обрабатывать данные на той же машине, что и храним. Иначе, если данные находятся физически на одном сервере, а обрабатываются на другом – расходы на передачу данных непозволительно велики.</a:t>
            </a:r>
          </a:p>
          <a:p>
            <a:pPr marL="3429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37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CA3DF-FB8D-485D-899E-F132E260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MapReduce </a:t>
            </a:r>
            <a:r>
              <a:rPr lang="ru-RU" dirty="0"/>
              <a:t>и </a:t>
            </a:r>
            <a:r>
              <a:rPr lang="en-US" dirty="0"/>
              <a:t>HDFS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CCBE9-6E55-4D53-B4C1-A069E776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MapReduce –</a:t>
            </a:r>
            <a:r>
              <a:rPr lang="ru-RU" dirty="0"/>
              <a:t> модель, представленная </a:t>
            </a:r>
            <a:r>
              <a:rPr lang="en-US" dirty="0"/>
              <a:t>Google</a:t>
            </a:r>
            <a:r>
              <a:rPr lang="ru-RU" dirty="0"/>
              <a:t>, которая позволяет реализовать все концепции. В ней, вся обработка данных происходит параллельно и независимо в три стадии: </a:t>
            </a:r>
            <a:r>
              <a:rPr lang="en-US" dirty="0"/>
              <a:t>Map, Shuffle </a:t>
            </a:r>
            <a:r>
              <a:rPr lang="ru-RU" dirty="0"/>
              <a:t>и </a:t>
            </a:r>
            <a:r>
              <a:rPr lang="en-US" dirty="0"/>
              <a:t>Reduce</a:t>
            </a:r>
            <a:r>
              <a:rPr lang="ru-RU" dirty="0"/>
              <a:t>. Это позволяет горизонтально масштабировать систему: задача, которая выполнялась на одной машине некоторое время, выполнится на двух машинах в два раза быстрее.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HDFS –</a:t>
            </a:r>
            <a:r>
              <a:rPr lang="ru-RU" dirty="0"/>
              <a:t> распределенная файловая система </a:t>
            </a:r>
            <a:r>
              <a:rPr lang="en-US" dirty="0"/>
              <a:t>Hadoop (</a:t>
            </a:r>
            <a:r>
              <a:rPr lang="ru-RU" dirty="0"/>
              <a:t>англ. </a:t>
            </a:r>
            <a:r>
              <a:rPr lang="en-US" dirty="0"/>
              <a:t>Hadoop Distributed File System)</a:t>
            </a:r>
            <a:r>
              <a:rPr lang="ru-RU" dirty="0"/>
              <a:t>, которая также реализует все принципы работы с большими данными. Поэтому она обладает следующими особенностями:</a:t>
            </a:r>
          </a:p>
          <a:p>
            <a:pPr lvl="1"/>
            <a:r>
              <a:rPr lang="ru-RU" dirty="0"/>
              <a:t>Данные хранятся маленькими пакетами (</a:t>
            </a:r>
            <a:r>
              <a:rPr lang="en-US" dirty="0"/>
              <a:t>batch</a:t>
            </a:r>
            <a:r>
              <a:rPr lang="ru-RU" dirty="0"/>
              <a:t>, как правило 128МБ)</a:t>
            </a:r>
          </a:p>
          <a:p>
            <a:pPr lvl="1"/>
            <a:r>
              <a:rPr lang="ru-RU" dirty="0"/>
              <a:t>Каждый </a:t>
            </a:r>
            <a:r>
              <a:rPr lang="en-US" dirty="0"/>
              <a:t>batch</a:t>
            </a:r>
            <a:r>
              <a:rPr lang="ru-RU" dirty="0"/>
              <a:t> имеет несколько копий (отказоустойчивость)</a:t>
            </a:r>
          </a:p>
          <a:p>
            <a:pPr lvl="1"/>
            <a:r>
              <a:rPr lang="ru-RU" dirty="0"/>
              <a:t>Данные могут обрабатываться параллельно (горизонт. масштаб.)</a:t>
            </a:r>
          </a:p>
        </p:txBody>
      </p:sp>
    </p:spTree>
    <p:extLst>
      <p:ext uri="{BB962C8B-B14F-4D97-AF65-F5344CB8AC3E}">
        <p14:creationId xmlns:p14="http://schemas.microsoft.com/office/powerpoint/2010/main" val="169666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0AC0-5141-4013-A335-8D553337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Примеры и польза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336C0-7A40-4F6A-87C8-146F084CE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медицине – </a:t>
            </a:r>
            <a:r>
              <a:rPr lang="en-US" dirty="0"/>
              <a:t>Big Data </a:t>
            </a:r>
            <a:r>
              <a:rPr lang="ru-RU" dirty="0"/>
              <a:t>позволяет обрабатывать данные со смартфонов и фитнес-</a:t>
            </a:r>
            <a:r>
              <a:rPr lang="ru-RU" dirty="0" err="1"/>
              <a:t>трекеров</a:t>
            </a:r>
            <a:r>
              <a:rPr lang="ru-RU" dirty="0"/>
              <a:t> (или других носимых устройств) пациентов, что приводит к лучшему анализу информации и помогает выявлять проблемы со здоровьем, даже если у человека нет явных симптомов.</a:t>
            </a:r>
          </a:p>
          <a:p>
            <a:r>
              <a:rPr lang="ru-RU" dirty="0"/>
              <a:t>Для предотвращения катастроф. Такие стихийные бедствия, как ураганы, наводнения и т. д. очень сложно предсказывать без соответствующих инструментов, поскольку количество параметров и вообще всего того, от чего зависит появление таких катастроф слишком велико. А ведь прогноз бедствия нужно делать ещё и на несколько дней вперёд. В 2012 году, благодаря технологиям </a:t>
            </a:r>
            <a:r>
              <a:rPr lang="en-US" dirty="0"/>
              <a:t>Big Data</a:t>
            </a:r>
            <a:r>
              <a:rPr lang="ru-RU" dirty="0"/>
              <a:t> было возможно предсказание урагана на восточном побережье </a:t>
            </a:r>
            <a:r>
              <a:rPr lang="en-US" dirty="0"/>
              <a:t>USA</a:t>
            </a:r>
            <a:r>
              <a:rPr lang="ru-RU" dirty="0"/>
              <a:t>.</a:t>
            </a:r>
          </a:p>
          <a:p>
            <a:r>
              <a:rPr lang="ru-RU" dirty="0"/>
              <a:t>В автомобилестроении. Современный автомобиль – накопитель информации. И количество способов использовать эту информацию очень велико – от улучшения производства, путем обработки клиентских жалоб, до предотвращения аварии, путем анализа дорожных условий.</a:t>
            </a:r>
          </a:p>
        </p:txBody>
      </p:sp>
    </p:spTree>
    <p:extLst>
      <p:ext uri="{BB962C8B-B14F-4D97-AF65-F5344CB8AC3E}">
        <p14:creationId xmlns:p14="http://schemas.microsoft.com/office/powerpoint/2010/main" val="2806199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35AD5F3086FE241B4BA6126DC769939" ma:contentTypeVersion="2" ma:contentTypeDescription="Создание документа." ma:contentTypeScope="" ma:versionID="82592a63121f7cc0cbb52e374dfb324d">
  <xsd:schema xmlns:xsd="http://www.w3.org/2001/XMLSchema" xmlns:xs="http://www.w3.org/2001/XMLSchema" xmlns:p="http://schemas.microsoft.com/office/2006/metadata/properties" xmlns:ns2="2151c3b0-fc54-41df-9e1d-395fa5decb6e" targetNamespace="http://schemas.microsoft.com/office/2006/metadata/properties" ma:root="true" ma:fieldsID="8a88dbaee909a89aced26f4de8719f42" ns2:_="">
    <xsd:import namespace="2151c3b0-fc54-41df-9e1d-395fa5decb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1c3b0-fc54-41df-9e1d-395fa5decb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B574AB-36D4-4660-A512-209AF4C1B7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1c3b0-fc54-41df-9e1d-395fa5dec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B6AC42-EB62-4BC8-8BCC-3391C2B9E2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D8371A5-3496-46EC-99C3-A8FC04C86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755</Words>
  <Application>Microsoft Office PowerPoint</Application>
  <PresentationFormat>Экран (4:3)</PresentationFormat>
  <Paragraphs>52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Маркетинговая аналитика Тема 5. Большие данные</vt:lpstr>
      <vt:lpstr>Определение больших данных</vt:lpstr>
      <vt:lpstr>Правило VVV</vt:lpstr>
      <vt:lpstr>Сколько информации генерирует интернет каждую минуту?</vt:lpstr>
      <vt:lpstr>Сравнение Big Data и традиционной аналитик</vt:lpstr>
      <vt:lpstr>Системы для работы с Big Data</vt:lpstr>
      <vt:lpstr>MapReduce и HDFS</vt:lpstr>
      <vt:lpstr>Примеры и польза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группировки и оценки маркетинговой информации</dc:title>
  <dc:creator>user</dc:creator>
  <cp:lastModifiedBy>Alex</cp:lastModifiedBy>
  <cp:revision>50</cp:revision>
  <dcterms:created xsi:type="dcterms:W3CDTF">2012-11-29T10:40:58Z</dcterms:created>
  <dcterms:modified xsi:type="dcterms:W3CDTF">2020-05-08T22:51:20Z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0x010100B35AD5F3086FE241B4BA6126DC769939</vt:lpwstr>
  </property>
</Properties>
</file>