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A2C4-5570-4D64-AE2D-4C70C1F352AD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ABDA-749D-4B09-89DE-4464A34E8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FABDA-749D-4B09-89DE-4464A34E8A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37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FABDA-749D-4B09-89DE-4464A34E8A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51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0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F94-CEEA-4FEB-BF02-8328FBE955C0}" type="datetimeFigureOut">
              <a:rPr lang="ru-RU" smtClean="0"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128" y="365127"/>
            <a:ext cx="2791222" cy="111965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Маркетинговая аналитика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5. Большие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420888"/>
            <a:ext cx="6751662" cy="9553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5.2. Процесс анализа данных. </a:t>
            </a:r>
            <a:r>
              <a:rPr lang="en-US" dirty="0"/>
              <a:t>Data Science. Data Mining. Machine Learning.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58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83A98-41A7-4CAB-A505-D8C80BB1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96585-5ED3-4235-8857-C8BFBD6E5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Science</a:t>
            </a:r>
            <a:r>
              <a:rPr lang="ru-RU" dirty="0"/>
              <a:t> (рус. Наука о данных, сокращенно </a:t>
            </a:r>
            <a:r>
              <a:rPr lang="en-US" dirty="0"/>
              <a:t>DS</a:t>
            </a:r>
            <a:r>
              <a:rPr lang="ru-RU" dirty="0"/>
              <a:t>) – раздел информатики, изучающий проблемы анализа, обработки и представления данных в цифровой форме. Объединяет методы по обработке данных в условиях больших объемов и высокого уровня параллелизма, статистические методы, методы интеллектуального анализа данных и приложения искусственного интеллекта для работы с данными, а также методы проектирования и разработки баз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9873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A7769-DE63-49DF-9ADD-7E997F17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Mining </a:t>
            </a:r>
            <a:r>
              <a:rPr lang="ru-RU" dirty="0"/>
              <a:t>и</a:t>
            </a:r>
            <a:r>
              <a:rPr lang="en-US" dirty="0"/>
              <a:t> Machine Learning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C7FB76-2A47-4C05-A538-FE642693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</a:t>
            </a:r>
            <a:r>
              <a:rPr lang="ru-RU" dirty="0"/>
              <a:t>(рус. добыча данных, сокращенно </a:t>
            </a:r>
            <a:r>
              <a:rPr lang="en-US" dirty="0"/>
              <a:t>DM</a:t>
            </a:r>
            <a:r>
              <a:rPr lang="ru-RU" dirty="0"/>
              <a:t>) – совокупность методов обнаружения в данных раннее неизвестных, нетривиальных, практически полезных знаний.</a:t>
            </a:r>
          </a:p>
          <a:p>
            <a:r>
              <a:rPr lang="en-US" dirty="0"/>
              <a:t>Machine Learning</a:t>
            </a:r>
            <a:r>
              <a:rPr lang="ru-RU" dirty="0"/>
              <a:t> (рус. машинное обучение, сокращенно </a:t>
            </a:r>
            <a:r>
              <a:rPr lang="en-US" dirty="0"/>
              <a:t>ML</a:t>
            </a:r>
            <a:r>
              <a:rPr lang="ru-RU" dirty="0"/>
              <a:t>) – класс методов искусственного интеллекта, характерной чертой которых является не прямое решение задачи, а обучение в процессе применения множества сходных задач. </a:t>
            </a:r>
          </a:p>
          <a:p>
            <a:r>
              <a:rPr lang="ru-RU" dirty="0"/>
              <a:t>Но рассматривать сухие термины не очень интересно, поэтому давайте попарно сравним каждое понятие.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14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C44AE-93C1-4E3C-925F-DB111DAC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vs Data Mining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F9B7658-F830-4C68-89C2-2DE5B374D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54945"/>
              </p:ext>
            </p:extLst>
          </p:nvPr>
        </p:nvGraphicFramePr>
        <p:xfrm>
          <a:off x="683568" y="1844824"/>
          <a:ext cx="7488831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6277">
                  <a:extLst>
                    <a:ext uri="{9D8B030D-6E8A-4147-A177-3AD203B41FA5}">
                      <a16:colId xmlns:a16="http://schemas.microsoft.com/office/drawing/2014/main" val="2919107905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2816750002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2046747803"/>
                    </a:ext>
                  </a:extLst>
                </a:gridCol>
              </a:tblGrid>
              <a:tr h="408045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Science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Mining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775574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Что это?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Сфера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Техника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068032"/>
                  </a:ext>
                </a:extLst>
              </a:tr>
              <a:tr h="408045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Фокус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Наука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Бизнес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4687113"/>
                  </a:ext>
                </a:extLst>
              </a:tr>
              <a:tr h="1632181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Анализ общества, построение предиктивных моделей, открытие неизвестных фактов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Нахождение раннее неизвестных закономерностей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991694"/>
                  </a:ext>
                </a:extLst>
              </a:tr>
              <a:tr h="816092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 чем работает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Со всеми видами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Обычно – структурированные данные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639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575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F4B6E-BF43-48F3-BD93-F3150FBB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Science vs Machine Learning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11855D8-F21D-44EB-8274-B81C4EC65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218251"/>
              </p:ext>
            </p:extLst>
          </p:nvPr>
        </p:nvGraphicFramePr>
        <p:xfrm>
          <a:off x="899592" y="1916832"/>
          <a:ext cx="7615758" cy="4176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8586">
                  <a:extLst>
                    <a:ext uri="{9D8B030D-6E8A-4147-A177-3AD203B41FA5}">
                      <a16:colId xmlns:a16="http://schemas.microsoft.com/office/drawing/2014/main" val="649952041"/>
                    </a:ext>
                  </a:extLst>
                </a:gridCol>
                <a:gridCol w="2538586">
                  <a:extLst>
                    <a:ext uri="{9D8B030D-6E8A-4147-A177-3AD203B41FA5}">
                      <a16:colId xmlns:a16="http://schemas.microsoft.com/office/drawing/2014/main" val="1198374253"/>
                    </a:ext>
                  </a:extLst>
                </a:gridCol>
                <a:gridCol w="2538586">
                  <a:extLst>
                    <a:ext uri="{9D8B030D-6E8A-4147-A177-3AD203B41FA5}">
                      <a16:colId xmlns:a16="http://schemas.microsoft.com/office/drawing/2014/main" val="4211599313"/>
                    </a:ext>
                  </a:extLst>
                </a:gridCol>
              </a:tblGrid>
              <a:tr h="298319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Science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Machine Learning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886125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Сфера применения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Нахождение скрытых зависимостей в данных без отрыва от контекста реального мира, включая понимание требование, добычу данных и т. д.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Точная классификация или предсказание для новых данных, посредством обучения на исторических данных, используя математические модели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297899"/>
                  </a:ext>
                </a:extLst>
              </a:tr>
              <a:tr h="1789913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Входные данные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Большинство данных – сгенерированы людьми и являются читабельными, например, таблицы или картинки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Должны быть преобразованы в специальный вид для использования алгоритмов. Например, приведение к стандартному виду.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277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230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DAF98-1F12-4CB0-AAE3-9AB9C38F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Mining vs Machine Learning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4C86298-0A7E-4D86-B7DC-20489D2AB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063138"/>
              </p:ext>
            </p:extLst>
          </p:nvPr>
        </p:nvGraphicFramePr>
        <p:xfrm>
          <a:off x="827584" y="2132856"/>
          <a:ext cx="7776864" cy="3672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69865430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37424894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936679505"/>
                    </a:ext>
                  </a:extLst>
                </a:gridCol>
              </a:tblGrid>
              <a:tr h="333855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Mining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Machine Learning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130496"/>
                  </a:ext>
                </a:extLst>
              </a:tr>
              <a:tr h="1335421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Цель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Нахождение скрытых зависимостей в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Обучение компьютера нахождению этих зависимостей с помощью исторических данных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349212"/>
                  </a:ext>
                </a:extLst>
              </a:tr>
              <a:tr h="1335421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Настройка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Ручная, требует непосредственно участия человека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требует человеческих усилий, как только настроена. Автоматическая.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70585"/>
                  </a:ext>
                </a:extLst>
              </a:tr>
              <a:tr h="667711"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Сфера применения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Ограничена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Практически </a:t>
                      </a:r>
                      <a:r>
                        <a:rPr lang="ru-RU" sz="1600" dirty="0" err="1">
                          <a:effectLst/>
                        </a:rPr>
                        <a:t>неограничена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9672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3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89EC7-C204-4729-AF54-525C6BAF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различия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6DD77D-B42D-4347-9C98-C2C50967C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Важно осознать следующие вещи:</a:t>
            </a:r>
          </a:p>
          <a:p>
            <a:r>
              <a:rPr lang="en-US" dirty="0"/>
              <a:t>DS</a:t>
            </a:r>
            <a:r>
              <a:rPr lang="ru-RU" dirty="0"/>
              <a:t> включает в себя всё, </a:t>
            </a:r>
            <a:r>
              <a:rPr lang="en-US" dirty="0"/>
              <a:t>ML</a:t>
            </a:r>
            <a:r>
              <a:rPr lang="ru-RU" dirty="0"/>
              <a:t> поменьше, но включает в себя </a:t>
            </a:r>
            <a:r>
              <a:rPr lang="en-US" dirty="0"/>
              <a:t>DM</a:t>
            </a:r>
            <a:r>
              <a:rPr lang="ru-RU" dirty="0"/>
              <a:t>, </a:t>
            </a:r>
            <a:r>
              <a:rPr lang="en-US" dirty="0"/>
              <a:t>DM</a:t>
            </a:r>
            <a:r>
              <a:rPr lang="ru-RU" dirty="0"/>
              <a:t> – узкоспециализированные область, направленная именно на сбор данных.</a:t>
            </a:r>
          </a:p>
          <a:p>
            <a:r>
              <a:rPr lang="en-US" dirty="0"/>
              <a:t>DS</a:t>
            </a:r>
            <a:r>
              <a:rPr lang="ru-RU" dirty="0"/>
              <a:t> изучает всё что связано с данными. </a:t>
            </a:r>
            <a:r>
              <a:rPr lang="en-US" dirty="0"/>
              <a:t>ML</a:t>
            </a:r>
            <a:r>
              <a:rPr lang="ru-RU" dirty="0"/>
              <a:t> занимается построением предиктивных моделей, которые автоматически находят закономерности в данных, а </a:t>
            </a:r>
            <a:r>
              <a:rPr lang="en-US" dirty="0"/>
              <a:t>DM</a:t>
            </a:r>
            <a:r>
              <a:rPr lang="ru-RU" dirty="0"/>
              <a:t> – ручное труд специалиста для поиска этих же самых закономерностей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 самом деле граница между понятиями очень размыта, поэтому в основном различаются методами решения проблем.</a:t>
            </a:r>
          </a:p>
        </p:txBody>
      </p:sp>
    </p:spTree>
    <p:extLst>
      <p:ext uri="{BB962C8B-B14F-4D97-AF65-F5344CB8AC3E}">
        <p14:creationId xmlns:p14="http://schemas.microsoft.com/office/powerpoint/2010/main" val="50009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63818-CE95-4B4C-97C7-B5CF34BE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Решаемые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8F903-4C2D-4432-8D4D-38794FC4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Задачи классификации и регрессии</a:t>
            </a:r>
          </a:p>
          <a:p>
            <a:r>
              <a:rPr lang="ru-RU" dirty="0"/>
              <a:t>Пример классификации: предсказать, отпишется человек от нашего сервиса или нет</a:t>
            </a:r>
          </a:p>
          <a:p>
            <a:r>
              <a:rPr lang="ru-RU" dirty="0"/>
              <a:t>Пример регрессии: предсказание количества продаж на следующий год</a:t>
            </a:r>
          </a:p>
          <a:p>
            <a:r>
              <a:rPr lang="ru-RU" dirty="0"/>
              <a:t>Для решения можно использовать как </a:t>
            </a:r>
            <a:r>
              <a:rPr lang="en-US" dirty="0"/>
              <a:t>DM</a:t>
            </a:r>
            <a:r>
              <a:rPr lang="ru-RU" dirty="0"/>
              <a:t>, так и </a:t>
            </a:r>
            <a:r>
              <a:rPr lang="en-US" dirty="0"/>
              <a:t>ML</a:t>
            </a:r>
            <a:endParaRPr lang="ru-RU" dirty="0"/>
          </a:p>
          <a:p>
            <a:r>
              <a:rPr lang="ru-RU" dirty="0"/>
              <a:t>Если хотим ручное решение, то – </a:t>
            </a:r>
            <a:r>
              <a:rPr lang="en-US" dirty="0"/>
              <a:t>DM</a:t>
            </a:r>
            <a:r>
              <a:rPr lang="ru-RU" dirty="0"/>
              <a:t>, если же хотим построить и научить модель саму решать поставленную задачу, то – </a:t>
            </a:r>
            <a:r>
              <a:rPr lang="en-US" dirty="0"/>
              <a:t>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92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C424D2-E7E3-4C4F-AD61-656A53B5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Главное -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3F003C-26D6-4C79-A09C-D9A64F69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Большое множество и огромное разнообразие методов обработки данных – это конечно хорошо, однако самое главное в решение любой задачи – это данные. Насколько бы мощными инструментами не обладал специалист, ему не удастся решить поставленную задачу без хорошо собранных, обработанных, интерпретируемых и репрезентативных данных! Также именно от данных зависит, какой метод решения задачи следует выбрать.</a:t>
            </a:r>
          </a:p>
        </p:txBody>
      </p:sp>
    </p:spTree>
    <p:extLst>
      <p:ext uri="{BB962C8B-B14F-4D97-AF65-F5344CB8AC3E}">
        <p14:creationId xmlns:p14="http://schemas.microsoft.com/office/powerpoint/2010/main" val="3975255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35AD5F3086FE241B4BA6126DC769939" ma:contentTypeVersion="2" ma:contentTypeDescription="Создание документа." ma:contentTypeScope="" ma:versionID="82592a63121f7cc0cbb52e374dfb324d">
  <xsd:schema xmlns:xsd="http://www.w3.org/2001/XMLSchema" xmlns:xs="http://www.w3.org/2001/XMLSchema" xmlns:p="http://schemas.microsoft.com/office/2006/metadata/properties" xmlns:ns2="2151c3b0-fc54-41df-9e1d-395fa5decb6e" targetNamespace="http://schemas.microsoft.com/office/2006/metadata/properties" ma:root="true" ma:fieldsID="8a88dbaee909a89aced26f4de8719f42" ns2:_="">
    <xsd:import namespace="2151c3b0-fc54-41df-9e1d-395fa5decb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1c3b0-fc54-41df-9e1d-395fa5dec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8371A5-3496-46EC-99C3-A8FC04C868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6AC42-EB62-4BC8-8BCC-3391C2B9E2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B574AB-36D4-4660-A512-209AF4C1B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1c3b0-fc54-41df-9e1d-395fa5dec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561</Words>
  <Application>Microsoft Office PowerPoint</Application>
  <PresentationFormat>Экран (4:3)</PresentationFormat>
  <Paragraphs>63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Маркетинговая аналитика Тема 5. Большие данные</vt:lpstr>
      <vt:lpstr>Data Science</vt:lpstr>
      <vt:lpstr>Data Mining и Machine Learning</vt:lpstr>
      <vt:lpstr>Data Science vs Data Mining</vt:lpstr>
      <vt:lpstr>Data Science vs Machine Learning</vt:lpstr>
      <vt:lpstr>Data Mining vs Machine Learning</vt:lpstr>
      <vt:lpstr>Основные различия</vt:lpstr>
      <vt:lpstr>Решаемые задачи</vt:lpstr>
      <vt:lpstr>Главное - данные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группировки и оценки маркетинговой информации</dc:title>
  <dc:creator>user</dc:creator>
  <cp:lastModifiedBy>Alex</cp:lastModifiedBy>
  <cp:revision>52</cp:revision>
  <dcterms:created xsi:type="dcterms:W3CDTF">2012-11-29T10:40:58Z</dcterms:created>
  <dcterms:modified xsi:type="dcterms:W3CDTF">2020-05-14T17:36:02Z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0x010100B35AD5F3086FE241B4BA6126DC769939</vt:lpwstr>
  </property>
</Properties>
</file>