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88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AA2C4-5570-4D64-AE2D-4C70C1F352AD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FABDA-749D-4B09-89DE-4464A34E8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43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F94-CEEA-4FEB-BF02-8328FBE955C0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9303-ABF4-4FA0-A7CF-82F6D117E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58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F94-CEEA-4FEB-BF02-8328FBE955C0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9303-ABF4-4FA0-A7CF-82F6D117E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45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F94-CEEA-4FEB-BF02-8328FBE955C0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9303-ABF4-4FA0-A7CF-82F6D117E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02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F94-CEEA-4FEB-BF02-8328FBE955C0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9303-ABF4-4FA0-A7CF-82F6D117E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77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F94-CEEA-4FEB-BF02-8328FBE955C0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9303-ABF4-4FA0-A7CF-82F6D117E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03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F94-CEEA-4FEB-BF02-8328FBE955C0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9303-ABF4-4FA0-A7CF-82F6D117E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17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F94-CEEA-4FEB-BF02-8328FBE955C0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9303-ABF4-4FA0-A7CF-82F6D117E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24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F94-CEEA-4FEB-BF02-8328FBE955C0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9303-ABF4-4FA0-A7CF-82F6D117E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93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F94-CEEA-4FEB-BF02-8328FBE955C0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9303-ABF4-4FA0-A7CF-82F6D117E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68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F94-CEEA-4FEB-BF02-8328FBE955C0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9303-ABF4-4FA0-A7CF-82F6D117E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77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F94-CEEA-4FEB-BF02-8328FBE955C0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9303-ABF4-4FA0-A7CF-82F6D117E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30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9AF94-CEEA-4FEB-BF02-8328FBE955C0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69303-ABF4-4FA0-A7CF-82F6D117E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24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24128" y="365127"/>
            <a:ext cx="2791222" cy="1119658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Маркетинговая аналитика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5. Большие данные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492896"/>
            <a:ext cx="7886700" cy="955303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5.3. Анализ больших данных в маркетинге: выгоды и проблемы</a:t>
            </a:r>
          </a:p>
        </p:txBody>
      </p:sp>
    </p:spTree>
    <p:extLst>
      <p:ext uri="{BB962C8B-B14F-4D97-AF65-F5344CB8AC3E}">
        <p14:creationId xmlns:p14="http://schemas.microsoft.com/office/powerpoint/2010/main" val="137580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10F0C-BEE5-4CD6-A550-F899AC3A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4D12B3-2DA5-4EC1-BB16-2518AD508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Потребительские (или клиентские) – информация о поведение клиентов на сайте, личная информация и др. Помогают понять целевую аудиторию.</a:t>
            </a:r>
          </a:p>
          <a:p>
            <a:r>
              <a:rPr lang="ru-RU" dirty="0"/>
              <a:t>Финансовые – информация о транзакциях. Позволяет измерять метрики, понять насколько эффективна компания, что надо улучшить.</a:t>
            </a:r>
          </a:p>
          <a:p>
            <a:r>
              <a:rPr lang="ru-RU" dirty="0"/>
              <a:t>Операционные – информация о бизнес процессах. Например, о логистике или системе отзывов. Позволяют улучшить слабые места и снизить затраты.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085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74842-0BBA-40D1-980F-94765CF7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Проблемы маркетинга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44D462-DE65-4A01-A378-36F53415C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Какие данные собирать (больше не всегда значит лучше)</a:t>
            </a:r>
          </a:p>
          <a:p>
            <a:r>
              <a:rPr lang="ru-RU" dirty="0"/>
              <a:t>Какие аналитические инструменты использовать</a:t>
            </a:r>
          </a:p>
          <a:p>
            <a:r>
              <a:rPr lang="ru-RU" dirty="0"/>
              <a:t>Как перейти от данных к скрытым закономерностям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989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79E435-9123-4D9B-BDD9-29E80E834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Выгоды использования больших данных в бизнесе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C193F4-D8A0-4F69-AC6E-E424E64A3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Упрощается планирование</a:t>
            </a:r>
          </a:p>
          <a:p>
            <a:r>
              <a:rPr lang="ru-RU" dirty="0"/>
              <a:t>Увеличивается скорость запуска новых проектов</a:t>
            </a:r>
          </a:p>
          <a:p>
            <a:r>
              <a:rPr lang="ru-RU" dirty="0"/>
              <a:t>Повышаются шансы проекта на востребованность</a:t>
            </a:r>
          </a:p>
          <a:p>
            <a:r>
              <a:rPr lang="ru-RU" dirty="0"/>
              <a:t>Проще найти и привлечь целевую аудиторию</a:t>
            </a:r>
          </a:p>
          <a:p>
            <a:r>
              <a:rPr lang="ru-RU" dirty="0"/>
              <a:t>Оптимизируются интеграции цепи поставок (</a:t>
            </a:r>
            <a:r>
              <a:rPr lang="en-US" dirty="0"/>
              <a:t>block chain)</a:t>
            </a:r>
            <a:endParaRPr lang="ru-RU" dirty="0"/>
          </a:p>
          <a:p>
            <a:r>
              <a:rPr lang="ru-RU" dirty="0"/>
              <a:t>Повышается лояльность клиентов</a:t>
            </a:r>
          </a:p>
          <a:p>
            <a:r>
              <a:rPr lang="ru-RU" dirty="0"/>
              <a:t>И много другое!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Однако с новыми возможностями, приходят новые ограничения: нехватка квалифицированных кадров, сложность внедрения новых технологий в уже существующие системы, их высокая стоимость, вопросы конфиденциальности данных и др.</a:t>
            </a:r>
          </a:p>
        </p:txBody>
      </p:sp>
    </p:spTree>
    <p:extLst>
      <p:ext uri="{BB962C8B-B14F-4D97-AF65-F5344CB8AC3E}">
        <p14:creationId xmlns:p14="http://schemas.microsoft.com/office/powerpoint/2010/main" val="50055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105C43-0888-4BE1-9DA3-16D921AF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Виды задач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A3F1AE-378C-4798-8D08-44F038AAC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Разделим решаемые задачи на основные четыре группы:</a:t>
            </a:r>
          </a:p>
          <a:p>
            <a:r>
              <a:rPr lang="ru-RU" dirty="0"/>
              <a:t>Классификация (к какому типу принадлежит объект, ответ на вопросы да/нет, </a:t>
            </a:r>
            <a:r>
              <a:rPr lang="ru-RU" dirty="0" err="1"/>
              <a:t>мультиклассовая</a:t>
            </a:r>
            <a:r>
              <a:rPr lang="ru-RU" dirty="0"/>
              <a:t> классификация)</a:t>
            </a:r>
          </a:p>
          <a:p>
            <a:r>
              <a:rPr lang="ru-RU" dirty="0"/>
              <a:t>Регрессия (на выходе число – то, что предсказываем: продажи, прибыль, отток)</a:t>
            </a:r>
          </a:p>
          <a:p>
            <a:r>
              <a:rPr lang="ru-RU" dirty="0"/>
              <a:t>Ранжирование (обычно на выходе - список объектов отсортированные по какому-то принципу)</a:t>
            </a:r>
          </a:p>
          <a:p>
            <a:r>
              <a:rPr lang="ru-RU" dirty="0"/>
              <a:t>Кластеризация (разделение объектов на несколько групп, имеющих что-то общее)</a:t>
            </a:r>
          </a:p>
        </p:txBody>
      </p:sp>
    </p:spTree>
    <p:extLst>
      <p:ext uri="{BB962C8B-B14F-4D97-AF65-F5344CB8AC3E}">
        <p14:creationId xmlns:p14="http://schemas.microsoft.com/office/powerpoint/2010/main" val="516003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EB3DC-4F7B-48EB-86E9-901567721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Примеры задач классификации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9EC827-269C-4906-AD1B-9172C61CF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Одна из самых популярных задач – предсказание </a:t>
            </a:r>
            <a:r>
              <a:rPr lang="en-US" dirty="0"/>
              <a:t>churn rate</a:t>
            </a:r>
            <a:r>
              <a:rPr lang="ru-RU" dirty="0"/>
              <a:t> (оттока). Необходимо определить, вернется клиент или нет (например, будет ли снова использовать наш сервис).</a:t>
            </a:r>
          </a:p>
          <a:p>
            <a:r>
              <a:rPr lang="ru-RU" dirty="0"/>
              <a:t>Для решения подобной задачи необходимо большое количество данных: поведение клиента (куда кликает, сколько раз , если речь о сайте), личные данные и др.</a:t>
            </a:r>
          </a:p>
          <a:p>
            <a:r>
              <a:rPr lang="ru-RU" dirty="0"/>
              <a:t>Ещё один типичные пример – задача банковского скоринга. Необходимо определить, вернет ли человек кредит.</a:t>
            </a:r>
          </a:p>
          <a:p>
            <a:r>
              <a:rPr lang="ru-RU" dirty="0"/>
              <a:t>Обычно для её решения используются методы </a:t>
            </a:r>
            <a:r>
              <a:rPr lang="en-US" dirty="0"/>
              <a:t>ML</a:t>
            </a:r>
            <a:r>
              <a:rPr lang="ru-RU" dirty="0"/>
              <a:t>, однако с ростом банков и всё большим внедрением в них современных технологий требуется и использование </a:t>
            </a:r>
            <a:r>
              <a:rPr lang="en-US" dirty="0"/>
              <a:t>Big Data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2185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C6B43C-5D9D-4F47-B8CA-3F71E8D1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Примеры задач регрессии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D1A7EF-D47A-401C-993D-BA100C717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Самое частое в бизнесе – прогнозирование временных рядов. Допустим, дана история продаж за 2019 год, то есть известно сколько какого товара было продано в каждый день 2019 года. И необходимо предсказать продажи на 2020 год. </a:t>
            </a:r>
          </a:p>
          <a:p>
            <a:r>
              <a:rPr lang="ru-RU" dirty="0"/>
              <a:t>Звучит просто, но на деле у компании таких рядов десятки, а то и сотни тысяч, анализ их всех просто невозможен на одной машине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Не менее важными могут быть задачи предсказания количества возвратов, времени доставки и т. д.</a:t>
            </a:r>
          </a:p>
        </p:txBody>
      </p:sp>
    </p:spTree>
    <p:extLst>
      <p:ext uri="{BB962C8B-B14F-4D97-AF65-F5344CB8AC3E}">
        <p14:creationId xmlns:p14="http://schemas.microsoft.com/office/powerpoint/2010/main" val="419065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A73FFD-398E-4B0C-8E8D-0870B4ABC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задач ранжирования и кластеризации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779A8D-42A0-43DD-8B98-E5792D3EC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Многие из нас пользуются онлайн сервисами просмотра кино, прослушивания музыки и другими. Зачастую, после просмотра одного фильма, сервис сразу же предлагает пачку «похожих». Именно это и есть задачи ранжирования. От того насколько хорошо, мы сформируем эту пачку зависит прибыль компании.</a:t>
            </a:r>
          </a:p>
          <a:p>
            <a:r>
              <a:rPr lang="ru-RU" dirty="0"/>
              <a:t>Как решаются такие задачи? Существует много способов, однако есть идея – разделить пользователей на любителей «мультиков» и любителей «ужастиков»</a:t>
            </a:r>
          </a:p>
          <a:p>
            <a:r>
              <a:rPr lang="ru-RU" dirty="0"/>
              <a:t>Здесь возникает смежная задача – задача кластеризации</a:t>
            </a:r>
          </a:p>
          <a:p>
            <a:r>
              <a:rPr lang="ru-RU" dirty="0"/>
              <a:t>В общем случае она формулируется так: даны пользователи, необходим их разделить на группы. Пример такого деления от наиболее лояльных клиентов к наименее лояльным. Такое разделение помогает персонализировать рекомендации и лучше понимать целевую аудиторию, а чем лучше ты её понимаешь, тем больше прибыли потенциально можешь получить</a:t>
            </a:r>
          </a:p>
        </p:txBody>
      </p:sp>
    </p:spTree>
    <p:extLst>
      <p:ext uri="{BB962C8B-B14F-4D97-AF65-F5344CB8AC3E}">
        <p14:creationId xmlns:p14="http://schemas.microsoft.com/office/powerpoint/2010/main" val="3990095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B1B63-3927-4AC4-9441-07E3E180A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Проблемы </a:t>
            </a:r>
            <a:r>
              <a:rPr lang="en-US" dirty="0"/>
              <a:t>Big Data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EE8323-CB17-48F4-88F7-21DA8A963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Некоторые эксперты перечисляют следующие проблемы:</a:t>
            </a:r>
          </a:p>
          <a:p>
            <a:pPr lvl="0"/>
            <a:r>
              <a:rPr lang="ru-RU" dirty="0"/>
              <a:t>Ожидание того, что </a:t>
            </a:r>
            <a:r>
              <a:rPr lang="en-US" dirty="0"/>
              <a:t>Big Data</a:t>
            </a:r>
            <a:r>
              <a:rPr lang="ru-RU" dirty="0"/>
              <a:t> даст ответы, а не инсайты (закономерности)</a:t>
            </a:r>
          </a:p>
          <a:p>
            <a:pPr lvl="0"/>
            <a:r>
              <a:rPr lang="ru-RU" dirty="0"/>
              <a:t>Использование плохих данных и ожидание хороших ответов</a:t>
            </a:r>
          </a:p>
          <a:p>
            <a:pPr lvl="0"/>
            <a:r>
              <a:rPr lang="ru-RU" dirty="0"/>
              <a:t>Отсутствие связи между данными и маркетинговыми концепциями</a:t>
            </a:r>
          </a:p>
          <a:p>
            <a:pPr lvl="0"/>
            <a:r>
              <a:rPr lang="ru-RU" dirty="0"/>
              <a:t>Непонимание того, как использовать </a:t>
            </a:r>
            <a:r>
              <a:rPr lang="en-US" dirty="0"/>
              <a:t>Big Data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Убивают ли эти проблемы </a:t>
            </a:r>
            <a:r>
              <a:rPr lang="en-US" dirty="0"/>
              <a:t>Big Data </a:t>
            </a:r>
            <a:r>
              <a:rPr lang="ru-RU" dirty="0"/>
              <a:t>в маркетинге? На самом деле нет. Поведение клиентов – очень сложная вещь. Не стоит ожидать от данных чуда, они не дадут прямого ответа, однако можно и нужно использовать их в качество дополнительного, но мощного инструмента для поиска закономерностей и в принятии решений.</a:t>
            </a:r>
          </a:p>
        </p:txBody>
      </p:sp>
    </p:spTree>
    <p:extLst>
      <p:ext uri="{BB962C8B-B14F-4D97-AF65-F5344CB8AC3E}">
        <p14:creationId xmlns:p14="http://schemas.microsoft.com/office/powerpoint/2010/main" val="32419540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35AD5F3086FE241B4BA6126DC769939" ma:contentTypeVersion="2" ma:contentTypeDescription="Создание документа." ma:contentTypeScope="" ma:versionID="82592a63121f7cc0cbb52e374dfb324d">
  <xsd:schema xmlns:xsd="http://www.w3.org/2001/XMLSchema" xmlns:xs="http://www.w3.org/2001/XMLSchema" xmlns:p="http://schemas.microsoft.com/office/2006/metadata/properties" xmlns:ns2="2151c3b0-fc54-41df-9e1d-395fa5decb6e" targetNamespace="http://schemas.microsoft.com/office/2006/metadata/properties" ma:root="true" ma:fieldsID="8a88dbaee909a89aced26f4de8719f42" ns2:_="">
    <xsd:import namespace="2151c3b0-fc54-41df-9e1d-395fa5decb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51c3b0-fc54-41df-9e1d-395fa5decb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8371A5-3496-46EC-99C3-A8FC04C868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7B6AC42-EB62-4BC8-8BCC-3391C2B9E26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B574AB-36D4-4660-A512-209AF4C1B7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51c3b0-fc54-41df-9e1d-395fa5decb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</TotalTime>
  <Words>677</Words>
  <Application>Microsoft Office PowerPoint</Application>
  <PresentationFormat>Экран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Маркетинговая аналитика Тема 5. Большие данные</vt:lpstr>
      <vt:lpstr>Типы данных</vt:lpstr>
      <vt:lpstr>Проблемы маркетинга</vt:lpstr>
      <vt:lpstr>Выгоды использования больших данных в бизнесе</vt:lpstr>
      <vt:lpstr>Виды задач</vt:lpstr>
      <vt:lpstr>Примеры задач классификации</vt:lpstr>
      <vt:lpstr>Примеры задач регрессии</vt:lpstr>
      <vt:lpstr>Пример задач ранжирования и кластеризации</vt:lpstr>
      <vt:lpstr>Проблемы Big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группировки и оценки маркетинговой информации</dc:title>
  <dc:creator>user</dc:creator>
  <cp:lastModifiedBy>Alex</cp:lastModifiedBy>
  <cp:revision>54</cp:revision>
  <dcterms:created xsi:type="dcterms:W3CDTF">2012-11-29T10:40:58Z</dcterms:created>
  <dcterms:modified xsi:type="dcterms:W3CDTF">2020-05-14T18:10:30Z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0x010100B35AD5F3086FE241B4BA6126DC769939</vt:lpwstr>
  </property>
</Properties>
</file>