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60" r:id="rId5"/>
    <p:sldId id="259" r:id="rId6"/>
    <p:sldId id="265" r:id="rId7"/>
    <p:sldId id="261" r:id="rId8"/>
    <p:sldId id="262" r:id="rId9"/>
    <p:sldId id="264" r:id="rId10"/>
    <p:sldId id="268" r:id="rId11"/>
    <p:sldId id="266" r:id="rId12"/>
    <p:sldId id="263" r:id="rId13"/>
    <p:sldId id="271" r:id="rId14"/>
    <p:sldId id="267" r:id="rId15"/>
    <p:sldId id="273" r:id="rId16"/>
    <p:sldId id="275" r:id="rId17"/>
    <p:sldId id="272" r:id="rId18"/>
    <p:sldId id="269" r:id="rId19"/>
    <p:sldId id="277" r:id="rId20"/>
    <p:sldId id="276"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7"/>
  </p:normalViewPr>
  <p:slideViewPr>
    <p:cSldViewPr snapToGrid="0" snapToObjects="1">
      <p:cViewPr varScale="1">
        <p:scale>
          <a:sx n="76" d="100"/>
          <a:sy n="76" d="100"/>
        </p:scale>
        <p:origin x="216"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6E262-0863-D14E-8989-C21AD0421303}" type="datetimeFigureOut">
              <a:rPr lang="en-US" smtClean="0"/>
              <a:t>5/28/17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6434D-2AFB-B841-8934-1729B9525398}" type="slidenum">
              <a:rPr lang="en-US" smtClean="0"/>
              <a:t>‹#›</a:t>
            </a:fld>
            <a:endParaRPr lang="en-US"/>
          </a:p>
        </p:txBody>
      </p:sp>
    </p:spTree>
    <p:extLst>
      <p:ext uri="{BB962C8B-B14F-4D97-AF65-F5344CB8AC3E}">
        <p14:creationId xmlns:p14="http://schemas.microsoft.com/office/powerpoint/2010/main" val="375233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6434D-2AFB-B841-8934-1729B9525398}" type="slidenum">
              <a:rPr lang="en-US" smtClean="0"/>
              <a:t>11</a:t>
            </a:fld>
            <a:endParaRPr lang="en-US"/>
          </a:p>
        </p:txBody>
      </p:sp>
    </p:spTree>
    <p:extLst>
      <p:ext uri="{BB962C8B-B14F-4D97-AF65-F5344CB8AC3E}">
        <p14:creationId xmlns:p14="http://schemas.microsoft.com/office/powerpoint/2010/main" val="153428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B0FB5A-CC79-4043-A8CB-7CA54D655012}" type="datetimeFigureOut">
              <a:rPr lang="en-US" smtClean="0"/>
              <a:t>5/28/17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extLst>
      <p:ext uri="{BB962C8B-B14F-4D97-AF65-F5344CB8AC3E}">
        <p14:creationId xmlns:p14="http://schemas.microsoft.com/office/powerpoint/2010/main" val="1484142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0FB5A-CC79-4043-A8CB-7CA54D655012}" type="datetimeFigureOut">
              <a:rPr lang="en-US" smtClean="0"/>
              <a:t>5/28/17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extLst>
      <p:ext uri="{BB962C8B-B14F-4D97-AF65-F5344CB8AC3E}">
        <p14:creationId xmlns:p14="http://schemas.microsoft.com/office/powerpoint/2010/main" val="111744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0FB5A-CC79-4043-A8CB-7CA54D655012}" type="datetimeFigureOut">
              <a:rPr lang="en-US" smtClean="0"/>
              <a:t>5/28/17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extLst>
      <p:ext uri="{BB962C8B-B14F-4D97-AF65-F5344CB8AC3E}">
        <p14:creationId xmlns:p14="http://schemas.microsoft.com/office/powerpoint/2010/main" val="119068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0FB5A-CC79-4043-A8CB-7CA54D655012}" type="datetimeFigureOut">
              <a:rPr lang="en-US" smtClean="0"/>
              <a:t>5/28/17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extLst>
      <p:ext uri="{BB962C8B-B14F-4D97-AF65-F5344CB8AC3E}">
        <p14:creationId xmlns:p14="http://schemas.microsoft.com/office/powerpoint/2010/main" val="96423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B0FB5A-CC79-4043-A8CB-7CA54D655012}" type="datetimeFigureOut">
              <a:rPr lang="en-US" smtClean="0"/>
              <a:t>5/28/17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extLst>
      <p:ext uri="{BB962C8B-B14F-4D97-AF65-F5344CB8AC3E}">
        <p14:creationId xmlns:p14="http://schemas.microsoft.com/office/powerpoint/2010/main" val="100246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B0FB5A-CC79-4043-A8CB-7CA54D655012}" type="datetimeFigureOut">
              <a:rPr lang="en-US" smtClean="0"/>
              <a:t>5/28/17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extLst>
      <p:ext uri="{BB962C8B-B14F-4D97-AF65-F5344CB8AC3E}">
        <p14:creationId xmlns:p14="http://schemas.microsoft.com/office/powerpoint/2010/main" val="142301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B0FB5A-CC79-4043-A8CB-7CA54D655012}" type="datetimeFigureOut">
              <a:rPr lang="en-US" smtClean="0"/>
              <a:t>5/28/17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5596B5-F113-5546-AEB2-94035C7E09CD}" type="slidenum">
              <a:rPr lang="en-US" smtClean="0"/>
              <a:t>‹#›</a:t>
            </a:fld>
            <a:endParaRPr lang="en-US"/>
          </a:p>
        </p:txBody>
      </p:sp>
    </p:spTree>
    <p:extLst>
      <p:ext uri="{BB962C8B-B14F-4D97-AF65-F5344CB8AC3E}">
        <p14:creationId xmlns:p14="http://schemas.microsoft.com/office/powerpoint/2010/main" val="157040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B0FB5A-CC79-4043-A8CB-7CA54D655012}" type="datetimeFigureOut">
              <a:rPr lang="en-US" smtClean="0"/>
              <a:t>5/28/17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5596B5-F113-5546-AEB2-94035C7E09CD}" type="slidenum">
              <a:rPr lang="en-US" smtClean="0"/>
              <a:t>‹#›</a:t>
            </a:fld>
            <a:endParaRPr lang="en-US"/>
          </a:p>
        </p:txBody>
      </p:sp>
    </p:spTree>
    <p:extLst>
      <p:ext uri="{BB962C8B-B14F-4D97-AF65-F5344CB8AC3E}">
        <p14:creationId xmlns:p14="http://schemas.microsoft.com/office/powerpoint/2010/main" val="12108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0FB5A-CC79-4043-A8CB-7CA54D655012}" type="datetimeFigureOut">
              <a:rPr lang="en-US" smtClean="0"/>
              <a:t>5/28/17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5596B5-F113-5546-AEB2-94035C7E09CD}" type="slidenum">
              <a:rPr lang="en-US" smtClean="0"/>
              <a:t>‹#›</a:t>
            </a:fld>
            <a:endParaRPr lang="en-US"/>
          </a:p>
        </p:txBody>
      </p:sp>
    </p:spTree>
    <p:extLst>
      <p:ext uri="{BB962C8B-B14F-4D97-AF65-F5344CB8AC3E}">
        <p14:creationId xmlns:p14="http://schemas.microsoft.com/office/powerpoint/2010/main" val="145967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0FB5A-CC79-4043-A8CB-7CA54D655012}" type="datetimeFigureOut">
              <a:rPr lang="en-US" smtClean="0"/>
              <a:t>5/28/17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extLst>
      <p:ext uri="{BB962C8B-B14F-4D97-AF65-F5344CB8AC3E}">
        <p14:creationId xmlns:p14="http://schemas.microsoft.com/office/powerpoint/2010/main" val="2044815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0FB5A-CC79-4043-A8CB-7CA54D655012}" type="datetimeFigureOut">
              <a:rPr lang="en-US" smtClean="0"/>
              <a:t>5/28/17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extLst>
      <p:ext uri="{BB962C8B-B14F-4D97-AF65-F5344CB8AC3E}">
        <p14:creationId xmlns:p14="http://schemas.microsoft.com/office/powerpoint/2010/main" val="10268516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0FB5A-CC79-4043-A8CB-7CA54D655012}" type="datetimeFigureOut">
              <a:rPr lang="en-US" smtClean="0"/>
              <a:t>5/28/17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596B5-F113-5546-AEB2-94035C7E09CD}" type="slidenum">
              <a:rPr lang="en-US" smtClean="0"/>
              <a:t>‹#›</a:t>
            </a:fld>
            <a:endParaRPr lang="en-US"/>
          </a:p>
        </p:txBody>
      </p:sp>
    </p:spTree>
    <p:extLst>
      <p:ext uri="{BB962C8B-B14F-4D97-AF65-F5344CB8AC3E}">
        <p14:creationId xmlns:p14="http://schemas.microsoft.com/office/powerpoint/2010/main" val="86102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892982"/>
          </a:xfrm>
        </p:spPr>
        <p:txBody>
          <a:bodyPr>
            <a:normAutofit fontScale="90000"/>
          </a:bodyPr>
          <a:lstStyle/>
          <a:p>
            <a:r>
              <a:rPr lang="ru-RU" b="1" dirty="0" smtClean="0"/>
              <a:t>РАЗРАБОТКА ПРОГРАММНОГО ОБЕСПЕЧЕНИЯ ДЛЯ ПАРСИНГА ТЕКСТОВ </a:t>
            </a:r>
            <a:r>
              <a:rPr lang="ru-RU" b="1" dirty="0"/>
              <a:t>И</a:t>
            </a:r>
            <a:r>
              <a:rPr lang="ru-RU" b="1" dirty="0" smtClean="0"/>
              <a:t> ГЕНЕРАЦИИ UML МОДЕЛЕЙ</a:t>
            </a:r>
            <a:r>
              <a:rPr lang="ru-RU" dirty="0" smtClean="0">
                <a:effectLst/>
              </a:rPr>
              <a:t> </a:t>
            </a:r>
            <a:endParaRPr lang="ru-RU" dirty="0"/>
          </a:p>
        </p:txBody>
      </p:sp>
    </p:spTree>
    <p:extLst>
      <p:ext uri="{BB962C8B-B14F-4D97-AF65-F5344CB8AC3E}">
        <p14:creationId xmlns:p14="http://schemas.microsoft.com/office/powerpoint/2010/main" val="1530003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1175"/>
            <a:ext cx="10515600" cy="5748292"/>
          </a:xfrm>
        </p:spPr>
        <p:txBody>
          <a:bodyPr>
            <a:normAutofit fontScale="55000" lnSpcReduction="20000"/>
          </a:bodyPr>
          <a:lstStyle/>
          <a:p>
            <a:pPr marL="0" indent="0">
              <a:buNone/>
            </a:pPr>
            <a:endParaRPr lang="ru-RU" sz="2600" b="1" dirty="0" smtClean="0">
              <a:latin typeface="+mj-lt"/>
              <a:ea typeface="Helvetica Neue" charset="0"/>
              <a:cs typeface="Helvetica Neue" charset="0"/>
            </a:endParaRPr>
          </a:p>
          <a:p>
            <a:pPr marL="0" indent="0">
              <a:lnSpc>
                <a:spcPct val="120000"/>
              </a:lnSpc>
              <a:buNone/>
            </a:pPr>
            <a:r>
              <a:rPr lang="en-US" sz="2900" b="1" dirty="0" smtClean="0">
                <a:latin typeface="+mj-lt"/>
                <a:ea typeface="Helvetica Neue" charset="0"/>
                <a:cs typeface="Helvetica Neue" charset="0"/>
              </a:rPr>
              <a:t>(</a:t>
            </a:r>
            <a:r>
              <a:rPr lang="en-US" sz="2900" b="1" dirty="0">
                <a:latin typeface="+mj-lt"/>
                <a:ea typeface="Helvetica Neue" charset="0"/>
                <a:cs typeface="Helvetica Neue" charset="0"/>
              </a:rPr>
              <a:t>NP (PRP$ My) (JJ little) (NN horse)) </a:t>
            </a:r>
            <a:r>
              <a:rPr lang="en-US" sz="2900" dirty="0">
                <a:solidFill>
                  <a:schemeClr val="tx1">
                    <a:lumMod val="65000"/>
                    <a:lumOff val="35000"/>
                  </a:schemeClr>
                </a:solidFill>
                <a:latin typeface="+mj-lt"/>
                <a:ea typeface="Helvetica Neue" charset="0"/>
                <a:cs typeface="Helvetica Neue" charset="0"/>
              </a:rPr>
              <a:t>—&gt; (VP (VB think) (S (NP (PRP it)) (VP (VB queer) (S (VP (TO To) (VP (VB stop) (PP (IN without) (NP (NP (DT a) (NN farmhouse))(PP (IN near) (PP (IN Between) (NP (NP (DT the) (NNS woods)) (CC and) (NP (JJ frozen) (NN lake))))))) (NP (NP (DT The) (JJS darkest) (NN evening)) (PP (IN of) (NP (DT the) (NN year)))))))))) —&gt;</a:t>
            </a:r>
            <a:r>
              <a:rPr lang="en-US" sz="2900" b="1" dirty="0">
                <a:latin typeface="+mj-lt"/>
                <a:ea typeface="Helvetica Neue" charset="0"/>
                <a:cs typeface="Helvetica Neue" charset="0"/>
              </a:rPr>
              <a:t> (NP (PRP it))</a:t>
            </a:r>
          </a:p>
          <a:p>
            <a:pPr marL="0" indent="0">
              <a:lnSpc>
                <a:spcPct val="120000"/>
              </a:lnSpc>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lake))))))(VB queer)) —&gt; </a:t>
            </a:r>
            <a:r>
              <a:rPr lang="en-US" sz="2900" b="1" dirty="0">
                <a:latin typeface="+mj-lt"/>
                <a:ea typeface="Helvetica Neue" charset="0"/>
                <a:cs typeface="Helvetica Neue" charset="0"/>
              </a:rPr>
              <a:t>(NP (DT a) (NN farmhouse))</a:t>
            </a:r>
          </a:p>
          <a:p>
            <a:pPr marL="0" indent="0">
              <a:lnSpc>
                <a:spcPct val="120000"/>
              </a:lnSpc>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 </a:t>
            </a:r>
            <a:r>
              <a:rPr lang="nl-NL" sz="2900" dirty="0">
                <a:solidFill>
                  <a:schemeClr val="tx1">
                    <a:lumMod val="65000"/>
                    <a:lumOff val="35000"/>
                  </a:schemeClr>
                </a:solidFill>
                <a:latin typeface="+mj-lt"/>
                <a:ea typeface="Helvetica Neue" charset="0"/>
                <a:cs typeface="Helvetica Neue" charset="0"/>
              </a:rPr>
              <a:t>(VB </a:t>
            </a:r>
            <a:r>
              <a:rPr lang="nl-NL" sz="2900" dirty="0" err="1">
                <a:solidFill>
                  <a:schemeClr val="tx1">
                    <a:lumMod val="65000"/>
                    <a:lumOff val="35000"/>
                  </a:schemeClr>
                </a:solidFill>
                <a:latin typeface="+mj-lt"/>
                <a:ea typeface="Helvetica Neue" charset="0"/>
                <a:cs typeface="Helvetica Neue" charset="0"/>
              </a:rPr>
              <a:t>queer</a:t>
            </a:r>
            <a:r>
              <a:rPr lang="nl-NL" sz="2900" dirty="0">
                <a:solidFill>
                  <a:schemeClr val="tx1">
                    <a:lumMod val="65000"/>
                    <a:lumOff val="35000"/>
                  </a:schemeClr>
                </a:solidFill>
                <a:latin typeface="+mj-lt"/>
                <a:ea typeface="Helvetica Neue" charset="0"/>
                <a:cs typeface="Helvetica Neue" charset="0"/>
              </a:rPr>
              <a:t>))</a:t>
            </a:r>
            <a:r>
              <a:rPr lang="en-US" sz="2900" dirty="0">
                <a:solidFill>
                  <a:schemeClr val="tx1">
                    <a:lumMod val="65000"/>
                    <a:lumOff val="35000"/>
                  </a:schemeClr>
                </a:solidFill>
                <a:latin typeface="+mj-lt"/>
                <a:ea typeface="Helvetica Neue" charset="0"/>
                <a:cs typeface="Helvetica Neue" charset="0"/>
              </a:rPr>
              <a:t> —&gt; </a:t>
            </a:r>
            <a:r>
              <a:rPr lang="en-US" sz="2900" b="1" dirty="0">
                <a:latin typeface="+mj-lt"/>
                <a:ea typeface="Helvetica Neue" charset="0"/>
                <a:cs typeface="Helvetica Neue" charset="0"/>
              </a:rPr>
              <a:t>(NP (DT the) (NNS woods))</a:t>
            </a:r>
          </a:p>
          <a:p>
            <a:pPr marL="0" indent="0">
              <a:lnSpc>
                <a:spcPct val="120000"/>
              </a:lnSpc>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lake))))))(VB queer)) —&gt; </a:t>
            </a:r>
            <a:r>
              <a:rPr lang="en-US" sz="2900" b="1" dirty="0">
                <a:latin typeface="+mj-lt"/>
                <a:ea typeface="Helvetica Neue" charset="0"/>
                <a:cs typeface="Helvetica Neue" charset="0"/>
              </a:rPr>
              <a:t>(NP (JJ frozen) (NN lake))</a:t>
            </a:r>
          </a:p>
          <a:p>
            <a:pPr marL="0" indent="0">
              <a:lnSpc>
                <a:spcPct val="120000"/>
              </a:lnSpc>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a:t>
            </a:r>
            <a:r>
              <a:rPr lang="nl-NL" sz="2900" dirty="0">
                <a:solidFill>
                  <a:schemeClr val="tx1">
                    <a:lumMod val="65000"/>
                    <a:lumOff val="35000"/>
                  </a:schemeClr>
                </a:solidFill>
                <a:latin typeface="+mj-lt"/>
                <a:ea typeface="Helvetica Neue" charset="0"/>
                <a:cs typeface="Helvetica Neue" charset="0"/>
              </a:rPr>
              <a:t>(VB </a:t>
            </a:r>
            <a:r>
              <a:rPr lang="nl-NL" sz="2900" dirty="0" err="1">
                <a:solidFill>
                  <a:schemeClr val="tx1">
                    <a:lumMod val="65000"/>
                    <a:lumOff val="35000"/>
                  </a:schemeClr>
                </a:solidFill>
                <a:latin typeface="+mj-lt"/>
                <a:ea typeface="Helvetica Neue" charset="0"/>
                <a:cs typeface="Helvetica Neue" charset="0"/>
              </a:rPr>
              <a:t>queer</a:t>
            </a:r>
            <a:r>
              <a:rPr lang="nl-NL" sz="2900" dirty="0">
                <a:solidFill>
                  <a:schemeClr val="tx1">
                    <a:lumMod val="65000"/>
                    <a:lumOff val="35000"/>
                  </a:schemeClr>
                </a:solidFill>
                <a:latin typeface="+mj-lt"/>
                <a:ea typeface="Helvetica Neue" charset="0"/>
                <a:cs typeface="Helvetica Neue" charset="0"/>
              </a:rPr>
              <a:t>)</a:t>
            </a:r>
            <a:r>
              <a:rPr lang="en-US" sz="2900" dirty="0">
                <a:solidFill>
                  <a:schemeClr val="tx1">
                    <a:lumMod val="65000"/>
                    <a:lumOff val="35000"/>
                  </a:schemeClr>
                </a:solidFill>
                <a:latin typeface="+mj-lt"/>
                <a:ea typeface="Helvetica Neue" charset="0"/>
                <a:cs typeface="Helvetica Neue" charset="0"/>
              </a:rPr>
              <a:t> —&gt; </a:t>
            </a:r>
            <a:r>
              <a:rPr lang="en-US" sz="2900" b="1" dirty="0">
                <a:latin typeface="+mj-lt"/>
                <a:ea typeface="Helvetica Neue" charset="0"/>
                <a:cs typeface="Helvetica Neue" charset="0"/>
              </a:rPr>
              <a:t>(NP (DT The) (JJS darkest) (NN evening))</a:t>
            </a:r>
          </a:p>
          <a:p>
            <a:pPr marL="0" indent="0">
              <a:lnSpc>
                <a:spcPct val="120000"/>
              </a:lnSpc>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of) (NP (DT the) (NN year))(VB queer)) —&gt; </a:t>
            </a:r>
            <a:r>
              <a:rPr lang="en-US" sz="2900" b="1" dirty="0">
                <a:latin typeface="+mj-lt"/>
                <a:ea typeface="Helvetica Neue" charset="0"/>
                <a:cs typeface="Helvetica Neue" charset="0"/>
              </a:rPr>
              <a:t>(NP (DT the) (NN year))</a:t>
            </a:r>
          </a:p>
          <a:p>
            <a:pPr marL="0" indent="0">
              <a:lnSpc>
                <a:spcPct val="100000"/>
              </a:lnSpc>
              <a:spcBef>
                <a:spcPts val="0"/>
              </a:spcBef>
              <a:buNone/>
            </a:pPr>
            <a:endParaRPr lang="en-US" dirty="0">
              <a:solidFill>
                <a:schemeClr val="tx1">
                  <a:lumMod val="65000"/>
                  <a:lumOff val="35000"/>
                </a:schemeClr>
              </a:solidFill>
            </a:endParaRPr>
          </a:p>
        </p:txBody>
      </p:sp>
      <p:sp>
        <p:nvSpPr>
          <p:cNvPr id="5" name="TextBox 4"/>
          <p:cNvSpPr txBox="1"/>
          <p:nvPr/>
        </p:nvSpPr>
        <p:spPr>
          <a:xfrm>
            <a:off x="838200" y="406400"/>
            <a:ext cx="11147470" cy="584775"/>
          </a:xfrm>
          <a:prstGeom prst="rect">
            <a:avLst/>
          </a:prstGeom>
          <a:noFill/>
        </p:spPr>
        <p:txBody>
          <a:bodyPr wrap="square" rtlCol="0">
            <a:spAutoFit/>
          </a:bodyPr>
          <a:lstStyle/>
          <a:p>
            <a:r>
              <a:rPr lang="ru-RU" sz="3200" dirty="0" smtClean="0">
                <a:latin typeface="Helvetica Neue" charset="0"/>
                <a:ea typeface="Helvetica Neue" charset="0"/>
                <a:cs typeface="Helvetica Neue" charset="0"/>
              </a:rPr>
              <a:t>Результат конвертации дерева в промежуточный граф </a:t>
            </a:r>
            <a:endParaRPr lang="en-US" sz="3200" dirty="0">
              <a:latin typeface="Helvetica Neue" charset="0"/>
              <a:ea typeface="Helvetica Neue" charset="0"/>
              <a:cs typeface="Helvetica Neue" charset="0"/>
            </a:endParaRPr>
          </a:p>
        </p:txBody>
      </p:sp>
    </p:spTree>
    <p:extLst>
      <p:ext uri="{BB962C8B-B14F-4D97-AF65-F5344CB8AC3E}">
        <p14:creationId xmlns:p14="http://schemas.microsoft.com/office/powerpoint/2010/main" val="877685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dirty="0" smtClean="0">
                <a:latin typeface="Helvetica Neue" charset="0"/>
                <a:ea typeface="Helvetica Neue" charset="0"/>
                <a:cs typeface="Helvetica Neue" charset="0"/>
              </a:rPr>
              <a:t>Правила преобразования промежуточного графа в UML граф</a:t>
            </a:r>
            <a:endParaRPr lang="en-US" sz="3200" dirty="0">
              <a:latin typeface="Helvetica Neue" charset="0"/>
              <a:ea typeface="Helvetica Neue" charset="0"/>
              <a:cs typeface="Helvetica Neue"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291343"/>
              </p:ext>
            </p:extLst>
          </p:nvPr>
        </p:nvGraphicFramePr>
        <p:xfrm>
          <a:off x="3041648" y="1663461"/>
          <a:ext cx="6339418" cy="4162445"/>
        </p:xfrm>
        <a:graphic>
          <a:graphicData uri="http://schemas.openxmlformats.org/drawingml/2006/table">
            <a:tbl>
              <a:tblPr firstRow="1" firstCol="1" bandRow="1">
                <a:tableStyleId>{5C22544A-7EE6-4342-B048-85BDC9FD1C3A}</a:tableStyleId>
              </a:tblPr>
              <a:tblGrid>
                <a:gridCol w="3169709"/>
                <a:gridCol w="3169709"/>
              </a:tblGrid>
              <a:tr h="237022">
                <a:tc>
                  <a:txBody>
                    <a:bodyPr/>
                    <a:lstStyle/>
                    <a:p>
                      <a:pPr algn="ctr">
                        <a:spcAft>
                          <a:spcPts val="0"/>
                        </a:spcAft>
                      </a:pPr>
                      <a:r>
                        <a:rPr lang="en-US" sz="1400">
                          <a:effectLst/>
                        </a:rPr>
                        <a:t>Назва частини мови</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UML сутності</a:t>
                      </a:r>
                      <a:endParaRPr lang="en-US" sz="1000" b="1">
                        <a:solidFill>
                          <a:srgbClr val="000000"/>
                        </a:solidFill>
                        <a:effectLst/>
                        <a:latin typeface="Helvetica" charset="0"/>
                        <a:ea typeface="Helvetica" charset="0"/>
                        <a:cs typeface="Helvetica" charset="0"/>
                      </a:endParaRPr>
                    </a:p>
                  </a:txBody>
                  <a:tcPr marL="68580" marR="68580" marT="0" marB="0"/>
                </a:tc>
              </a:tr>
              <a:tr h="306426">
                <a:tc>
                  <a:txBody>
                    <a:bodyPr/>
                    <a:lstStyle/>
                    <a:p>
                      <a:pPr>
                        <a:lnSpc>
                          <a:spcPct val="150000"/>
                        </a:lnSpc>
                        <a:spcAft>
                          <a:spcPts val="0"/>
                        </a:spcAft>
                      </a:pPr>
                      <a:r>
                        <a:rPr lang="en-US" sz="1400">
                          <a:effectLst/>
                        </a:rPr>
                        <a:t>NN, NNP, PRP, NNS</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a:effectLst/>
                        </a:rPr>
                        <a:t>Класи</a:t>
                      </a:r>
                      <a:endParaRPr lang="en-US" sz="1100">
                        <a:solidFill>
                          <a:srgbClr val="000000"/>
                        </a:solidFill>
                        <a:effectLst/>
                        <a:latin typeface="Helvetica" charset="0"/>
                        <a:ea typeface="Arial Unicode MS" charset="0"/>
                        <a:cs typeface="Arial Unicode MS" charset="0"/>
                      </a:endParaRPr>
                    </a:p>
                  </a:txBody>
                  <a:tcPr marL="68580" marR="68580" marT="0" marB="0"/>
                </a:tc>
              </a:tr>
              <a:tr h="306426">
                <a:tc>
                  <a:txBody>
                    <a:bodyPr/>
                    <a:lstStyle/>
                    <a:p>
                      <a:pPr>
                        <a:lnSpc>
                          <a:spcPct val="150000"/>
                        </a:lnSpc>
                        <a:spcAft>
                          <a:spcPts val="0"/>
                        </a:spcAft>
                      </a:pPr>
                      <a:r>
                        <a:rPr lang="en-US" sz="1400">
                          <a:effectLst/>
                        </a:rPr>
                        <a:t>JJ, CD, RB</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a:effectLst/>
                        </a:rPr>
                        <a:t>Атрибути класів</a:t>
                      </a:r>
                      <a:endParaRPr lang="en-US" sz="110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VBP, VBN, VBG, IN, TO, VBZ, ADVP, VB</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a:effectLst/>
                        </a:rPr>
                        <a:t>Залежності між класами (асоціація, агрегація, генералізація)</a:t>
                      </a:r>
                      <a:endParaRPr lang="en-US" sz="1100">
                        <a:solidFill>
                          <a:srgbClr val="000000"/>
                        </a:solidFill>
                        <a:effectLst/>
                        <a:latin typeface="Helvetica" charset="0"/>
                        <a:ea typeface="Arial Unicode MS" charset="0"/>
                        <a:cs typeface="Arial Unicode MS" charset="0"/>
                      </a:endParaRPr>
                    </a:p>
                  </a:txBody>
                  <a:tcPr marL="68580" marR="68580" marT="0" marB="0"/>
                </a:tc>
              </a:tr>
              <a:tr h="1336246">
                <a:tc>
                  <a:txBody>
                    <a:bodyPr/>
                    <a:lstStyle/>
                    <a:p>
                      <a:pPr>
                        <a:lnSpc>
                          <a:spcPct val="150000"/>
                        </a:lnSpc>
                        <a:spcAft>
                          <a:spcPts val="0"/>
                        </a:spcAft>
                      </a:pPr>
                      <a:r>
                        <a:rPr lang="en-US" sz="1400">
                          <a:effectLst/>
                        </a:rPr>
                        <a:t>ADJP, PP, SBAR</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a:effectLst/>
                        </a:rPr>
                        <a:t>Додаткова інформація для залежностей між класами, яка впливає на те як вони будуть конвертовані</a:t>
                      </a:r>
                      <a:endParaRPr lang="en-US" sz="110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IN</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a:effectLst/>
                        </a:rPr>
                        <a:t>вказує на агрегацію або генералізацію в залежності від контекту</a:t>
                      </a:r>
                      <a:endParaRPr lang="en-US" sz="110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СС</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err="1">
                          <a:effectLst/>
                        </a:rPr>
                        <a:t>Поєднання</a:t>
                      </a:r>
                      <a:r>
                        <a:rPr lang="ru-RU" sz="1400" dirty="0">
                          <a:effectLst/>
                        </a:rPr>
                        <a:t> </a:t>
                      </a:r>
                      <a:r>
                        <a:rPr lang="ru-RU" sz="1400" dirty="0" err="1">
                          <a:effectLst/>
                        </a:rPr>
                        <a:t>однакових</a:t>
                      </a:r>
                      <a:r>
                        <a:rPr lang="ru-RU" sz="1400" dirty="0">
                          <a:effectLst/>
                        </a:rPr>
                        <a:t> по типу </a:t>
                      </a:r>
                      <a:r>
                        <a:rPr lang="ru-RU" sz="1400" dirty="0" err="1">
                          <a:effectLst/>
                        </a:rPr>
                        <a:t>залежностей</a:t>
                      </a:r>
                      <a:endParaRPr lang="en-US" sz="1100" dirty="0">
                        <a:solidFill>
                          <a:srgbClr val="000000"/>
                        </a:solidFill>
                        <a:effectLst/>
                        <a:latin typeface="Helvetica" charset="0"/>
                        <a:ea typeface="Arial Unicode MS" charset="0"/>
                        <a:cs typeface="Arial Unicode MS" charset="0"/>
                      </a:endParaRPr>
                    </a:p>
                  </a:txBody>
                  <a:tcPr marL="68580" marR="68580" marT="0" marB="0"/>
                </a:tc>
              </a:tr>
            </a:tbl>
          </a:graphicData>
        </a:graphic>
      </p:graphicFrame>
    </p:spTree>
    <p:extLst>
      <p:ext uri="{BB962C8B-B14F-4D97-AF65-F5344CB8AC3E}">
        <p14:creationId xmlns:p14="http://schemas.microsoft.com/office/powerpoint/2010/main" val="623628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dirty="0" smtClean="0">
                <a:latin typeface="Helvetica Neue" charset="0"/>
                <a:ea typeface="Helvetica Neue" charset="0"/>
                <a:cs typeface="Helvetica Neue" charset="0"/>
              </a:rPr>
              <a:t>Результат конвертации промежуточного графа в UML граф</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404533"/>
            <a:ext cx="10515600" cy="3772430"/>
          </a:xfrm>
        </p:spPr>
        <p:txBody>
          <a:bodyPr>
            <a:normAutofit/>
          </a:bodyPr>
          <a:lstStyle/>
          <a:p>
            <a:pPr marL="0" indent="0">
              <a:buNone/>
            </a:pPr>
            <a:r>
              <a:rPr lang="it-IT" sz="2400" b="1" dirty="0" err="1">
                <a:latin typeface="+mj-lt"/>
              </a:rPr>
              <a:t>Horse</a:t>
            </a:r>
            <a:r>
              <a:rPr lang="en-US" sz="2400" dirty="0">
                <a:latin typeface="+mj-lt"/>
              </a:rPr>
              <a:t> —&gt; </a:t>
            </a:r>
            <a:r>
              <a:rPr lang="en-US" sz="2400" dirty="0">
                <a:solidFill>
                  <a:schemeClr val="tx1">
                    <a:lumMod val="65000"/>
                    <a:lumOff val="35000"/>
                  </a:schemeClr>
                </a:solidFill>
                <a:latin typeface="+mj-lt"/>
              </a:rPr>
              <a:t>think queer To stop without near Between of </a:t>
            </a:r>
            <a:r>
              <a:rPr lang="en-US" sz="2400" dirty="0">
                <a:latin typeface="+mj-lt"/>
              </a:rPr>
              <a:t>—&gt; </a:t>
            </a:r>
            <a:r>
              <a:rPr lang="en-US" sz="2400" b="1" dirty="0">
                <a:latin typeface="+mj-lt"/>
              </a:rPr>
              <a:t>It</a:t>
            </a:r>
          </a:p>
          <a:p>
            <a:pPr marL="0" indent="0">
              <a:buNone/>
            </a:pPr>
            <a:r>
              <a:rPr lang="en-US" sz="2400" b="1" dirty="0">
                <a:latin typeface="+mj-lt"/>
              </a:rPr>
              <a:t>It</a:t>
            </a:r>
            <a:r>
              <a:rPr lang="en-US" sz="2400" dirty="0">
                <a:latin typeface="+mj-lt"/>
              </a:rPr>
              <a:t> </a:t>
            </a:r>
            <a:r>
              <a:rPr lang="en-US" sz="2400" dirty="0" smtClean="0">
                <a:latin typeface="+mj-lt"/>
              </a:rPr>
              <a:t>—&gt; </a:t>
            </a:r>
            <a:r>
              <a:rPr lang="en-US" sz="2400" dirty="0" smtClean="0">
                <a:solidFill>
                  <a:schemeClr val="tx1">
                    <a:lumMod val="65000"/>
                    <a:lumOff val="35000"/>
                  </a:schemeClr>
                </a:solidFill>
                <a:latin typeface="+mj-lt"/>
              </a:rPr>
              <a:t>without near Between queer </a:t>
            </a:r>
            <a:r>
              <a:rPr lang="en-US" sz="2400" dirty="0" smtClean="0">
                <a:latin typeface="+mj-lt"/>
              </a:rPr>
              <a:t>—&gt; </a:t>
            </a:r>
            <a:r>
              <a:rPr lang="en-US" sz="2400" b="1" dirty="0">
                <a:latin typeface="+mj-lt"/>
              </a:rPr>
              <a:t>Farmhouse</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without near </a:t>
            </a:r>
            <a:r>
              <a:rPr lang="en-US" sz="2400" dirty="0" smtClean="0">
                <a:solidFill>
                  <a:schemeClr val="tx1">
                    <a:lumMod val="65000"/>
                    <a:lumOff val="35000"/>
                  </a:schemeClr>
                </a:solidFill>
                <a:latin typeface="+mj-lt"/>
              </a:rPr>
              <a:t>Between </a:t>
            </a:r>
            <a:r>
              <a:rPr lang="en-US" sz="2400" dirty="0">
                <a:solidFill>
                  <a:schemeClr val="tx1">
                    <a:lumMod val="65000"/>
                    <a:lumOff val="35000"/>
                  </a:schemeClr>
                </a:solidFill>
                <a:latin typeface="+mj-lt"/>
              </a:rPr>
              <a:t>queer </a:t>
            </a:r>
            <a:r>
              <a:rPr lang="en-US" sz="2400" dirty="0">
                <a:latin typeface="+mj-lt"/>
              </a:rPr>
              <a:t>—&gt; </a:t>
            </a:r>
            <a:r>
              <a:rPr lang="en-US" sz="2400" b="1" dirty="0">
                <a:latin typeface="+mj-lt"/>
              </a:rPr>
              <a:t>Woods</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without near Between queer </a:t>
            </a:r>
            <a:r>
              <a:rPr lang="en-US" sz="2400" dirty="0">
                <a:latin typeface="+mj-lt"/>
              </a:rPr>
              <a:t>—&gt; </a:t>
            </a:r>
            <a:r>
              <a:rPr lang="en-US" sz="2400" b="1" dirty="0">
                <a:latin typeface="+mj-lt"/>
              </a:rPr>
              <a:t>Lake</a:t>
            </a:r>
          </a:p>
          <a:p>
            <a:pPr marL="0" indent="0">
              <a:buNone/>
            </a:pPr>
            <a:r>
              <a:rPr lang="en-US" sz="2400" b="1" dirty="0">
                <a:latin typeface="+mj-lt"/>
              </a:rPr>
              <a:t>It</a:t>
            </a:r>
            <a:r>
              <a:rPr lang="en-US" sz="2400" dirty="0">
                <a:latin typeface="+mj-lt"/>
              </a:rPr>
              <a:t> —&gt; </a:t>
            </a:r>
            <a:r>
              <a:rPr lang="nl-NL" sz="2400" dirty="0" err="1">
                <a:solidFill>
                  <a:schemeClr val="tx1">
                    <a:lumMod val="65000"/>
                    <a:lumOff val="35000"/>
                  </a:schemeClr>
                </a:solidFill>
                <a:latin typeface="+mj-lt"/>
              </a:rPr>
              <a:t>queer</a:t>
            </a:r>
            <a:r>
              <a:rPr lang="en-US" sz="2400" dirty="0">
                <a:solidFill>
                  <a:schemeClr val="tx1">
                    <a:lumMod val="65000"/>
                    <a:lumOff val="35000"/>
                  </a:schemeClr>
                </a:solidFill>
                <a:latin typeface="+mj-lt"/>
              </a:rPr>
              <a:t> </a:t>
            </a:r>
            <a:r>
              <a:rPr lang="en-US" sz="2400" dirty="0">
                <a:latin typeface="+mj-lt"/>
              </a:rPr>
              <a:t>—&gt; </a:t>
            </a:r>
            <a:r>
              <a:rPr lang="en-US" sz="2400" b="1" dirty="0">
                <a:latin typeface="+mj-lt"/>
              </a:rPr>
              <a:t>Evening</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of queer </a:t>
            </a:r>
            <a:r>
              <a:rPr lang="en-US" sz="2400" dirty="0">
                <a:latin typeface="+mj-lt"/>
              </a:rPr>
              <a:t>—&gt; </a:t>
            </a:r>
            <a:r>
              <a:rPr lang="en-US" sz="2400" b="1" dirty="0">
                <a:latin typeface="+mj-lt"/>
              </a:rPr>
              <a:t>Year</a:t>
            </a:r>
          </a:p>
        </p:txBody>
      </p:sp>
    </p:spTree>
    <p:extLst>
      <p:ext uri="{BB962C8B-B14F-4D97-AF65-F5344CB8AC3E}">
        <p14:creationId xmlns:p14="http://schemas.microsoft.com/office/powerpoint/2010/main" val="1132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dirty="0" smtClean="0">
                <a:latin typeface="Helvetica Neue" charset="0"/>
                <a:ea typeface="Helvetica Neue" charset="0"/>
                <a:cs typeface="Helvetica Neue" charset="0"/>
              </a:rPr>
              <a:t>Диаграмма генерации </a:t>
            </a:r>
            <a:r>
              <a:rPr lang="en-US" sz="3200" dirty="0" smtClean="0">
                <a:latin typeface="Helvetica Neue" charset="0"/>
                <a:ea typeface="Helvetica Neue" charset="0"/>
                <a:cs typeface="Helvetica Neue" charset="0"/>
              </a:rPr>
              <a:t>UML </a:t>
            </a:r>
            <a:r>
              <a:rPr lang="ru-RU" sz="3200" dirty="0" smtClean="0">
                <a:latin typeface="Helvetica Neue" charset="0"/>
                <a:ea typeface="Helvetica Neue" charset="0"/>
                <a:cs typeface="Helvetica Neue" charset="0"/>
              </a:rPr>
              <a:t>моделей</a:t>
            </a:r>
            <a:endParaRPr lang="en-US" sz="3200" dirty="0">
              <a:latin typeface="Helvetica Neue" charset="0"/>
              <a:ea typeface="Helvetica Neue" charset="0"/>
              <a:cs typeface="Helvetica Neue"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466" y="1690687"/>
            <a:ext cx="3810000" cy="4489979"/>
          </a:xfrm>
          <a:prstGeom prst="rect">
            <a:avLst/>
          </a:prstGeom>
        </p:spPr>
      </p:pic>
    </p:spTree>
    <p:extLst>
      <p:ext uri="{BB962C8B-B14F-4D97-AF65-F5344CB8AC3E}">
        <p14:creationId xmlns:p14="http://schemas.microsoft.com/office/powerpoint/2010/main" val="1483140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5435600" y="1455396"/>
            <a:ext cx="6383867" cy="5029201"/>
          </a:xfrm>
          <a:prstGeom prst="rect">
            <a:avLst/>
          </a:prstGeom>
          <a:ln w="12700" cap="flat">
            <a:noFill/>
            <a:miter lim="400000"/>
          </a:ln>
          <a:effectLst/>
        </p:spPr>
      </p:pic>
      <p:sp>
        <p:nvSpPr>
          <p:cNvPr id="6" name="TextBox 5"/>
          <p:cNvSpPr txBox="1"/>
          <p:nvPr/>
        </p:nvSpPr>
        <p:spPr>
          <a:xfrm>
            <a:off x="541867" y="1455396"/>
            <a:ext cx="4572001" cy="2492990"/>
          </a:xfrm>
          <a:prstGeom prst="rect">
            <a:avLst/>
          </a:prstGeom>
          <a:noFill/>
        </p:spPr>
        <p:txBody>
          <a:bodyPr wrap="square" rtlCol="0">
            <a:spAutoFit/>
          </a:bodyPr>
          <a:lstStyle/>
          <a:p>
            <a:r>
              <a:rPr lang="en-US" sz="2000" b="1" dirty="0" smtClean="0"/>
              <a:t>Stopping by Woods on a Snowy Evening</a:t>
            </a:r>
            <a:endParaRPr lang="en-US" sz="2000" dirty="0" smtClean="0"/>
          </a:p>
          <a:p>
            <a:r>
              <a:rPr lang="ru-RU" dirty="0" smtClean="0">
                <a:solidFill>
                  <a:schemeClr val="tx1">
                    <a:lumMod val="65000"/>
                    <a:lumOff val="35000"/>
                  </a:schemeClr>
                </a:solidFill>
                <a:latin typeface="Helvetica Neue" charset="0"/>
                <a:ea typeface="Helvetica Neue" charset="0"/>
                <a:cs typeface="Helvetica Neue" charset="0"/>
              </a:rPr>
              <a:t/>
            </a:r>
            <a:br>
              <a:rPr lang="ru-RU" dirty="0" smtClean="0">
                <a:solidFill>
                  <a:schemeClr val="tx1">
                    <a:lumMod val="65000"/>
                    <a:lumOff val="35000"/>
                  </a:schemeClr>
                </a:solidFill>
                <a:latin typeface="Helvetica Neue" charset="0"/>
                <a:ea typeface="Helvetica Neue" charset="0"/>
                <a:cs typeface="Helvetica Neue" charset="0"/>
              </a:rPr>
            </a:br>
            <a:r>
              <a:rPr lang="en-US" sz="2000" dirty="0" smtClean="0">
                <a:solidFill>
                  <a:schemeClr val="tx1">
                    <a:lumMod val="65000"/>
                    <a:lumOff val="35000"/>
                  </a:schemeClr>
                </a:solidFill>
                <a:latin typeface="Helvetica Neue" charset="0"/>
                <a:ea typeface="Helvetica Neue" charset="0"/>
                <a:cs typeface="Helvetica Neue" charset="0"/>
              </a:rPr>
              <a:t>My little horse must think it queer</a:t>
            </a:r>
          </a:p>
          <a:p>
            <a:r>
              <a:rPr lang="en-US" sz="2000" dirty="0" smtClean="0">
                <a:solidFill>
                  <a:schemeClr val="tx1">
                    <a:lumMod val="65000"/>
                    <a:lumOff val="35000"/>
                  </a:schemeClr>
                </a:solidFill>
                <a:latin typeface="Helvetica Neue" charset="0"/>
                <a:ea typeface="Helvetica Neue" charset="0"/>
                <a:cs typeface="Helvetica Neue" charset="0"/>
              </a:rPr>
              <a:t>To stop without a farmhouse near</a:t>
            </a:r>
          </a:p>
          <a:p>
            <a:r>
              <a:rPr lang="en-US" sz="2000" dirty="0" smtClean="0">
                <a:solidFill>
                  <a:schemeClr val="tx1">
                    <a:lumMod val="65000"/>
                    <a:lumOff val="35000"/>
                  </a:schemeClr>
                </a:solidFill>
                <a:latin typeface="Helvetica Neue" charset="0"/>
                <a:ea typeface="Helvetica Neue" charset="0"/>
                <a:cs typeface="Helvetica Neue" charset="0"/>
              </a:rPr>
              <a:t>Between the woods and frozen lake</a:t>
            </a:r>
          </a:p>
          <a:p>
            <a:r>
              <a:rPr lang="en-US" sz="2000" dirty="0" smtClean="0">
                <a:solidFill>
                  <a:schemeClr val="tx1">
                    <a:lumMod val="65000"/>
                    <a:lumOff val="35000"/>
                  </a:schemeClr>
                </a:solidFill>
                <a:latin typeface="Helvetica Neue" charset="0"/>
                <a:ea typeface="Helvetica Neue" charset="0"/>
                <a:cs typeface="Helvetica Neue" charset="0"/>
              </a:rPr>
              <a:t>The darkest evening of the year.</a:t>
            </a:r>
          </a:p>
          <a:p>
            <a:r>
              <a:rPr lang="ru-RU" dirty="0" smtClean="0">
                <a:latin typeface="Helvetica Neue" charset="0"/>
                <a:ea typeface="Helvetica Neue" charset="0"/>
                <a:cs typeface="Helvetica Neue" charset="0"/>
              </a:rPr>
              <a:t/>
            </a:r>
            <a:br>
              <a:rPr lang="ru-RU" dirty="0" smtClean="0">
                <a:latin typeface="Helvetica Neue" charset="0"/>
                <a:ea typeface="Helvetica Neue" charset="0"/>
                <a:cs typeface="Helvetica Neue" charset="0"/>
              </a:rPr>
            </a:br>
            <a:r>
              <a:rPr lang="ru-RU" dirty="0">
                <a:latin typeface="Helvetica Neue" charset="0"/>
                <a:ea typeface="Helvetica Neue" charset="0"/>
                <a:cs typeface="Helvetica Neue" charset="0"/>
              </a:rPr>
              <a:t>	</a:t>
            </a:r>
            <a:r>
              <a:rPr lang="ru-RU" dirty="0" smtClean="0">
                <a:latin typeface="Helvetica Neue" charset="0"/>
                <a:ea typeface="Helvetica Neue" charset="0"/>
                <a:cs typeface="Helvetica Neue" charset="0"/>
              </a:rPr>
              <a:t>		</a:t>
            </a:r>
            <a:r>
              <a:rPr lang="en-US" sz="2000" b="1" dirty="0" smtClean="0"/>
              <a:t>Robert Frost</a:t>
            </a:r>
            <a:endParaRPr lang="en-US" sz="2000" dirty="0"/>
          </a:p>
        </p:txBody>
      </p:sp>
      <p:sp>
        <p:nvSpPr>
          <p:cNvPr id="7" name="TextBox 6"/>
          <p:cNvSpPr txBox="1"/>
          <p:nvPr/>
        </p:nvSpPr>
        <p:spPr>
          <a:xfrm>
            <a:off x="1388533" y="321733"/>
            <a:ext cx="10430934" cy="584775"/>
          </a:xfrm>
          <a:prstGeom prst="rect">
            <a:avLst/>
          </a:prstGeom>
          <a:noFill/>
        </p:spPr>
        <p:txBody>
          <a:bodyPr wrap="square" rtlCol="0">
            <a:spAutoFit/>
          </a:bodyPr>
          <a:lstStyle/>
          <a:p>
            <a:pPr algn="r"/>
            <a:r>
              <a:rPr lang="ru-RU" sz="3200" dirty="0" smtClean="0">
                <a:latin typeface="Helvetica Neue" charset="0"/>
                <a:ea typeface="Helvetica Neue" charset="0"/>
                <a:cs typeface="Helvetica Neue" charset="0"/>
              </a:rPr>
              <a:t>Полученные результаты</a:t>
            </a:r>
            <a:endParaRPr lang="en-US" sz="3200" dirty="0">
              <a:latin typeface="Helvetica Neue" charset="0"/>
              <a:ea typeface="Helvetica Neue" charset="0"/>
              <a:cs typeface="Helvetica Neue" charset="0"/>
            </a:endParaRPr>
          </a:p>
        </p:txBody>
      </p:sp>
    </p:spTree>
    <p:extLst>
      <p:ext uri="{BB962C8B-B14F-4D97-AF65-F5344CB8AC3E}">
        <p14:creationId xmlns:p14="http://schemas.microsoft.com/office/powerpoint/2010/main" val="2134065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dirty="0" smtClean="0">
                <a:latin typeface="Helvetica Neue" charset="0"/>
                <a:ea typeface="Helvetica Neue" charset="0"/>
                <a:cs typeface="Helvetica Neue" charset="0"/>
              </a:rPr>
              <a:t>3 Экспериментальная проверка результатов работы программного обеспечения</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387599"/>
            <a:ext cx="10515600" cy="3789363"/>
          </a:xfrm>
        </p:spPr>
        <p:txBody>
          <a:bodyPr>
            <a:normAutofit/>
          </a:bodyPr>
          <a:lstStyle/>
          <a:p>
            <a:pPr>
              <a:lnSpc>
                <a:spcPct val="100000"/>
              </a:lnSpc>
              <a:spcBef>
                <a:spcPts val="0"/>
              </a:spcBef>
            </a:pPr>
            <a:r>
              <a:rPr lang="ru-RU" dirty="0" smtClean="0">
                <a:latin typeface="+mj-lt"/>
              </a:rPr>
              <a:t>Создание различных как положительных так и отрицательных условий для работы программного обеспечения</a:t>
            </a:r>
          </a:p>
          <a:p>
            <a:pPr>
              <a:lnSpc>
                <a:spcPct val="100000"/>
              </a:lnSpc>
              <a:spcBef>
                <a:spcPts val="0"/>
              </a:spcBef>
            </a:pPr>
            <a:r>
              <a:rPr lang="ru-RU" dirty="0" smtClean="0">
                <a:latin typeface="+mj-lt"/>
              </a:rPr>
              <a:t>Тестирование разработанного программного обеспечения моделируя различные события развития</a:t>
            </a:r>
          </a:p>
          <a:p>
            <a:pPr>
              <a:lnSpc>
                <a:spcPct val="100000"/>
              </a:lnSpc>
              <a:spcBef>
                <a:spcPts val="0"/>
              </a:spcBef>
            </a:pPr>
            <a:r>
              <a:rPr lang="ru-RU" dirty="0" smtClean="0">
                <a:latin typeface="+mj-lt"/>
              </a:rPr>
              <a:t>Анализ и оценка работы отдельного модуля</a:t>
            </a:r>
          </a:p>
          <a:p>
            <a:pPr>
              <a:lnSpc>
                <a:spcPct val="100000"/>
              </a:lnSpc>
              <a:spcBef>
                <a:spcPts val="0"/>
              </a:spcBef>
            </a:pPr>
            <a:r>
              <a:rPr lang="ru-RU" dirty="0" smtClean="0">
                <a:latin typeface="+mj-lt"/>
              </a:rPr>
              <a:t>Определение узких мест и возможности их оптимизации</a:t>
            </a:r>
          </a:p>
        </p:txBody>
      </p:sp>
    </p:spTree>
    <p:extLst>
      <p:ext uri="{BB962C8B-B14F-4D97-AF65-F5344CB8AC3E}">
        <p14:creationId xmlns:p14="http://schemas.microsoft.com/office/powerpoint/2010/main" val="127542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lstStyle/>
          <a:p>
            <a:r>
              <a:rPr lang="ru-RU" dirty="0" smtClean="0"/>
              <a:t>1</a:t>
            </a:r>
            <a:endParaRPr lang="en-US" dirty="0"/>
          </a:p>
        </p:txBody>
      </p:sp>
      <p:pic>
        <p:nvPicPr>
          <p:cNvPr id="4" name="officeArt object"/>
          <p:cNvPicPr>
            <a:picLocks noGrp="1"/>
          </p:cNvPicPr>
          <p:nvPr>
            <p:ph idx="1"/>
          </p:nvPr>
        </p:nvPicPr>
        <p:blipFill>
          <a:blip r:embed="rId2">
            <a:extLst/>
          </a:blip>
          <a:stretch>
            <a:fillRect/>
          </a:stretch>
        </p:blipFill>
        <p:spPr>
          <a:xfrm>
            <a:off x="5365634" y="1303745"/>
            <a:ext cx="5988166" cy="4940952"/>
          </a:xfrm>
          <a:prstGeom prst="rect">
            <a:avLst/>
          </a:prstGeom>
          <a:ln w="12700" cap="flat">
            <a:noFill/>
            <a:miter lim="400000"/>
          </a:ln>
          <a:effectLst/>
        </p:spPr>
      </p:pic>
      <p:sp>
        <p:nvSpPr>
          <p:cNvPr id="7" name="TextBox 6"/>
          <p:cNvSpPr txBox="1"/>
          <p:nvPr/>
        </p:nvSpPr>
        <p:spPr>
          <a:xfrm>
            <a:off x="819034" y="1557867"/>
            <a:ext cx="4154920" cy="1938992"/>
          </a:xfrm>
          <a:prstGeom prst="rect">
            <a:avLst/>
          </a:prstGeom>
          <a:noFill/>
        </p:spPr>
        <p:txBody>
          <a:bodyPr wrap="none" rtlCol="0">
            <a:spAutoFit/>
          </a:bodyPr>
          <a:lstStyle/>
          <a:p>
            <a:r>
              <a:rPr lang="en-US" sz="2000" dirty="0">
                <a:latin typeface="+mj-lt"/>
              </a:rPr>
              <a:t>The woods are lovely, dark and deep,   </a:t>
            </a:r>
          </a:p>
          <a:p>
            <a:r>
              <a:rPr lang="en-US" sz="2000" dirty="0">
                <a:latin typeface="+mj-lt"/>
              </a:rPr>
              <a:t>But I have promises to keep,   </a:t>
            </a:r>
          </a:p>
          <a:p>
            <a:r>
              <a:rPr lang="en-US" sz="2000" dirty="0">
                <a:latin typeface="+mj-lt"/>
              </a:rPr>
              <a:t>And miles to go before I sleep,   </a:t>
            </a:r>
          </a:p>
          <a:p>
            <a:r>
              <a:rPr lang="en-US" sz="2000" dirty="0">
                <a:latin typeface="+mj-lt"/>
              </a:rPr>
              <a:t>And miles to go before I sleep.   </a:t>
            </a:r>
            <a:endParaRPr lang="ru-RU" sz="2000" dirty="0" smtClean="0">
              <a:latin typeface="+mj-lt"/>
            </a:endParaRPr>
          </a:p>
          <a:p>
            <a:endParaRPr lang="ru-RU" sz="2000" b="1" dirty="0">
              <a:latin typeface="+mj-lt"/>
            </a:endParaRPr>
          </a:p>
          <a:p>
            <a:pPr algn="r"/>
            <a:r>
              <a:rPr lang="en-US" sz="2000" b="1" dirty="0" smtClean="0">
                <a:latin typeface="+mj-lt"/>
              </a:rPr>
              <a:t>Robert Frost</a:t>
            </a:r>
            <a:endParaRPr lang="en-US" sz="2000" b="1" dirty="0">
              <a:latin typeface="+mj-lt"/>
            </a:endParaRPr>
          </a:p>
        </p:txBody>
      </p:sp>
      <p:sp>
        <p:nvSpPr>
          <p:cNvPr id="8" name="TextBox 7"/>
          <p:cNvSpPr txBox="1"/>
          <p:nvPr/>
        </p:nvSpPr>
        <p:spPr>
          <a:xfrm>
            <a:off x="2781355" y="5875365"/>
            <a:ext cx="2388439" cy="369332"/>
          </a:xfrm>
          <a:prstGeom prst="rect">
            <a:avLst/>
          </a:prstGeom>
          <a:noFill/>
        </p:spPr>
        <p:txBody>
          <a:bodyPr wrap="square" rtlCol="0">
            <a:spAutoFit/>
          </a:bodyPr>
          <a:lstStyle/>
          <a:p>
            <a:pPr algn="r"/>
            <a:r>
              <a:rPr lang="ru-RU" dirty="0" smtClean="0"/>
              <a:t>Негативный результат</a:t>
            </a:r>
            <a:endParaRPr lang="en-US" dirty="0"/>
          </a:p>
        </p:txBody>
      </p:sp>
    </p:spTree>
    <p:extLst>
      <p:ext uri="{BB962C8B-B14F-4D97-AF65-F5344CB8AC3E}">
        <p14:creationId xmlns:p14="http://schemas.microsoft.com/office/powerpoint/2010/main" val="30984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3437466" y="1690688"/>
            <a:ext cx="8351548" cy="4376168"/>
          </a:xfrm>
          <a:prstGeom prst="rect">
            <a:avLst/>
          </a:prstGeom>
          <a:ln w="12700" cap="flat">
            <a:noFill/>
            <a:miter lim="400000"/>
          </a:ln>
          <a:effectLst/>
        </p:spPr>
      </p:pic>
      <p:sp>
        <p:nvSpPr>
          <p:cNvPr id="5" name="TextBox 4"/>
          <p:cNvSpPr txBox="1"/>
          <p:nvPr/>
        </p:nvSpPr>
        <p:spPr>
          <a:xfrm>
            <a:off x="1608667" y="355601"/>
            <a:ext cx="10180347" cy="830997"/>
          </a:xfrm>
          <a:prstGeom prst="rect">
            <a:avLst/>
          </a:prstGeom>
          <a:noFill/>
        </p:spPr>
        <p:txBody>
          <a:bodyPr wrap="square" rtlCol="0">
            <a:spAutoFit/>
          </a:bodyPr>
          <a:lstStyle/>
          <a:p>
            <a:r>
              <a:rPr lang="en-US" sz="2400" smtClean="0">
                <a:latin typeface="+mj-lt"/>
              </a:rPr>
              <a:t>Cats </a:t>
            </a:r>
            <a:r>
              <a:rPr lang="en-US" sz="2400" dirty="0">
                <a:latin typeface="+mj-lt"/>
              </a:rPr>
              <a:t>are similar in anatomy to the other </a:t>
            </a:r>
            <a:r>
              <a:rPr lang="en-US" sz="2400" dirty="0" smtClean="0">
                <a:latin typeface="+mj-lt"/>
              </a:rPr>
              <a:t>fields, with </a:t>
            </a:r>
            <a:r>
              <a:rPr lang="en-US" sz="2400" dirty="0">
                <a:latin typeface="+mj-lt"/>
              </a:rPr>
              <a:t>a strong flexible </a:t>
            </a:r>
            <a:r>
              <a:rPr lang="en-US" sz="2400" dirty="0" smtClean="0">
                <a:latin typeface="+mj-lt"/>
              </a:rPr>
              <a:t>body,  quick </a:t>
            </a:r>
            <a:r>
              <a:rPr lang="en-US" sz="2400" dirty="0">
                <a:latin typeface="+mj-lt"/>
              </a:rPr>
              <a:t>reflexes, sharp retractable </a:t>
            </a:r>
            <a:r>
              <a:rPr lang="en-US" sz="2400" dirty="0" smtClean="0">
                <a:latin typeface="+mj-lt"/>
              </a:rPr>
              <a:t>claws,</a:t>
            </a:r>
            <a:r>
              <a:rPr lang="ru-RU" sz="2400" dirty="0" smtClean="0">
                <a:latin typeface="+mj-lt"/>
              </a:rPr>
              <a:t>  </a:t>
            </a:r>
            <a:r>
              <a:rPr lang="en-US" sz="2400" dirty="0" smtClean="0">
                <a:latin typeface="+mj-lt"/>
              </a:rPr>
              <a:t>and </a:t>
            </a:r>
            <a:r>
              <a:rPr lang="en-US" sz="2400" dirty="0">
                <a:latin typeface="+mj-lt"/>
              </a:rPr>
              <a:t>teeth adapted to killing small </a:t>
            </a:r>
            <a:r>
              <a:rPr lang="en-US" sz="2400" dirty="0" smtClean="0">
                <a:latin typeface="+mj-lt"/>
              </a:rPr>
              <a:t>prey</a:t>
            </a:r>
            <a:endParaRPr lang="en-US" sz="2400" dirty="0">
              <a:latin typeface="+mj-lt"/>
            </a:endParaRPr>
          </a:p>
        </p:txBody>
      </p:sp>
      <p:sp>
        <p:nvSpPr>
          <p:cNvPr id="8" name="TextBox 7"/>
          <p:cNvSpPr txBox="1"/>
          <p:nvPr/>
        </p:nvSpPr>
        <p:spPr>
          <a:xfrm>
            <a:off x="781509" y="5697524"/>
            <a:ext cx="2523905" cy="369332"/>
          </a:xfrm>
          <a:prstGeom prst="rect">
            <a:avLst/>
          </a:prstGeom>
          <a:noFill/>
        </p:spPr>
        <p:txBody>
          <a:bodyPr wrap="square" rtlCol="0">
            <a:spAutoFit/>
          </a:bodyPr>
          <a:lstStyle/>
          <a:p>
            <a:pPr algn="r"/>
            <a:r>
              <a:rPr lang="ru-RU" dirty="0" smtClean="0">
                <a:latin typeface="+mj-lt"/>
              </a:rPr>
              <a:t>Наилучший результат</a:t>
            </a:r>
            <a:endParaRPr lang="en-US" dirty="0">
              <a:latin typeface="+mj-lt"/>
            </a:endParaRPr>
          </a:p>
        </p:txBody>
      </p:sp>
      <p:sp>
        <p:nvSpPr>
          <p:cNvPr id="9" name="TextBox 8"/>
          <p:cNvSpPr txBox="1"/>
          <p:nvPr/>
        </p:nvSpPr>
        <p:spPr>
          <a:xfrm>
            <a:off x="592667" y="355601"/>
            <a:ext cx="745066" cy="769441"/>
          </a:xfrm>
          <a:prstGeom prst="rect">
            <a:avLst/>
          </a:prstGeom>
          <a:noFill/>
        </p:spPr>
        <p:txBody>
          <a:bodyPr wrap="square" rtlCol="0">
            <a:spAutoFit/>
          </a:bodyPr>
          <a:lstStyle/>
          <a:p>
            <a:r>
              <a:rPr lang="ru-RU" sz="4400" dirty="0"/>
              <a:t>2</a:t>
            </a:r>
            <a:endParaRPr lang="en-US" sz="4400" dirty="0"/>
          </a:p>
        </p:txBody>
      </p:sp>
    </p:spTree>
    <p:extLst>
      <p:ext uri="{BB962C8B-B14F-4D97-AF65-F5344CB8AC3E}">
        <p14:creationId xmlns:p14="http://schemas.microsoft.com/office/powerpoint/2010/main" val="1007371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266" y="365125"/>
            <a:ext cx="9643533" cy="1325563"/>
          </a:xfrm>
        </p:spPr>
        <p:txBody>
          <a:bodyPr>
            <a:normAutofit/>
          </a:bodyPr>
          <a:lstStyle/>
          <a:p>
            <a:r>
              <a:rPr lang="ru-RU" sz="3200" dirty="0" smtClean="0">
                <a:latin typeface="Helvetica Neue" charset="0"/>
                <a:ea typeface="Helvetica Neue" charset="0"/>
                <a:cs typeface="Helvetica Neue" charset="0"/>
              </a:rPr>
              <a:t>Короткие семантически насыщенные тексты</a:t>
            </a:r>
            <a:endParaRPr lang="en-US" sz="3200" dirty="0">
              <a:latin typeface="Helvetica Neue" charset="0"/>
              <a:ea typeface="Helvetica Neue" charset="0"/>
              <a:cs typeface="Helvetica Neue" charset="0"/>
            </a:endParaRPr>
          </a:p>
        </p:txBody>
      </p:sp>
      <p:pic>
        <p:nvPicPr>
          <p:cNvPr id="4" name="officeArt object"/>
          <p:cNvPicPr>
            <a:picLocks noGrp="1"/>
          </p:cNvPicPr>
          <p:nvPr>
            <p:ph idx="1"/>
          </p:nvPr>
        </p:nvPicPr>
        <p:blipFill>
          <a:blip r:embed="rId2">
            <a:extLst/>
          </a:blip>
          <a:stretch>
            <a:fillRect/>
          </a:stretch>
        </p:blipFill>
        <p:spPr>
          <a:xfrm>
            <a:off x="7305201" y="1520825"/>
            <a:ext cx="4048599" cy="4768350"/>
          </a:xfrm>
          <a:prstGeom prst="rect">
            <a:avLst/>
          </a:prstGeom>
          <a:ln w="12700" cap="flat">
            <a:noFill/>
            <a:miter lim="400000"/>
          </a:ln>
          <a:effectLst/>
        </p:spPr>
      </p:pic>
      <p:sp>
        <p:nvSpPr>
          <p:cNvPr id="6" name="TextBox 5"/>
          <p:cNvSpPr txBox="1"/>
          <p:nvPr/>
        </p:nvSpPr>
        <p:spPr>
          <a:xfrm>
            <a:off x="1202267" y="2252133"/>
            <a:ext cx="5272982" cy="984885"/>
          </a:xfrm>
          <a:prstGeom prst="rect">
            <a:avLst/>
          </a:prstGeom>
          <a:noFill/>
        </p:spPr>
        <p:txBody>
          <a:bodyPr wrap="none" rtlCol="0">
            <a:spAutoFit/>
          </a:bodyPr>
          <a:lstStyle/>
          <a:p>
            <a:r>
              <a:rPr lang="en-US" sz="2000" dirty="0" smtClean="0">
                <a:solidFill>
                  <a:schemeClr val="tx1">
                    <a:lumMod val="65000"/>
                    <a:lumOff val="35000"/>
                  </a:schemeClr>
                </a:solidFill>
                <a:latin typeface="Helvetica Neue" charset="0"/>
                <a:ea typeface="Helvetica Neue" charset="0"/>
                <a:cs typeface="Helvetica Neue" charset="0"/>
              </a:rPr>
              <a:t>A Clock is a </a:t>
            </a:r>
            <a:r>
              <a:rPr lang="en-US" sz="2000" dirty="0" err="1" smtClean="0">
                <a:solidFill>
                  <a:schemeClr val="tx1">
                    <a:lumMod val="65000"/>
                    <a:lumOff val="35000"/>
                  </a:schemeClr>
                </a:solidFill>
                <a:latin typeface="Helvetica Neue" charset="0"/>
                <a:ea typeface="Helvetica Neue" charset="0"/>
                <a:cs typeface="Helvetica Neue" charset="0"/>
              </a:rPr>
              <a:t>TemporalInstrument</a:t>
            </a:r>
            <a:r>
              <a:rPr lang="en-US" sz="2000" dirty="0" smtClean="0">
                <a:solidFill>
                  <a:schemeClr val="tx1">
                    <a:lumMod val="65000"/>
                    <a:lumOff val="35000"/>
                  </a:schemeClr>
                </a:solidFill>
                <a:latin typeface="Helvetica Neue" charset="0"/>
                <a:ea typeface="Helvetica Neue" charset="0"/>
                <a:cs typeface="Helvetica Neue" charset="0"/>
              </a:rPr>
              <a:t> to generate</a:t>
            </a:r>
            <a:endParaRPr lang="ru-RU" sz="2000" dirty="0" smtClean="0">
              <a:solidFill>
                <a:schemeClr val="tx1">
                  <a:lumMod val="65000"/>
                  <a:lumOff val="35000"/>
                </a:schemeClr>
              </a:solidFill>
              <a:latin typeface="Helvetica Neue" charset="0"/>
              <a:ea typeface="Helvetica Neue" charset="0"/>
              <a:cs typeface="Helvetica Neue" charset="0"/>
            </a:endParaRPr>
          </a:p>
          <a:p>
            <a:r>
              <a:rPr lang="en-US" sz="2000" dirty="0" smtClean="0">
                <a:solidFill>
                  <a:schemeClr val="tx1">
                    <a:lumMod val="65000"/>
                    <a:lumOff val="35000"/>
                  </a:schemeClr>
                </a:solidFill>
                <a:latin typeface="Helvetica Neue" charset="0"/>
                <a:ea typeface="Helvetica Neue" charset="0"/>
                <a:cs typeface="Helvetica Neue" charset="0"/>
              </a:rPr>
              <a:t> the instances of a </a:t>
            </a:r>
            <a:r>
              <a:rPr lang="en-US" sz="2000" dirty="0" err="1" smtClean="0">
                <a:solidFill>
                  <a:schemeClr val="tx1">
                    <a:lumMod val="65000"/>
                    <a:lumOff val="35000"/>
                  </a:schemeClr>
                </a:solidFill>
                <a:latin typeface="Helvetica Neue" charset="0"/>
                <a:ea typeface="Helvetica Neue" charset="0"/>
                <a:cs typeface="Helvetica Neue" charset="0"/>
              </a:rPr>
              <a:t>TemporalMeasure</a:t>
            </a:r>
            <a:r>
              <a:rPr lang="en-US" sz="2000" dirty="0" smtClean="0">
                <a:solidFill>
                  <a:schemeClr val="tx1">
                    <a:lumMod val="65000"/>
                    <a:lumOff val="35000"/>
                  </a:schemeClr>
                </a:solidFill>
                <a:latin typeface="Helvetica Neue" charset="0"/>
                <a:ea typeface="Helvetica Neue" charset="0"/>
                <a:cs typeface="Helvetica Neue" charset="0"/>
              </a:rPr>
              <a:t>.</a:t>
            </a:r>
            <a:r>
              <a:rPr lang="en-US" sz="2000" dirty="0" smtClean="0">
                <a:solidFill>
                  <a:schemeClr val="tx1">
                    <a:lumMod val="65000"/>
                    <a:lumOff val="35000"/>
                  </a:schemeClr>
                </a:solidFill>
                <a:effectLst/>
                <a:latin typeface="Helvetica Neue" charset="0"/>
                <a:ea typeface="Helvetica Neue" charset="0"/>
                <a:cs typeface="Helvetica Neue" charset="0"/>
              </a:rPr>
              <a:t> </a:t>
            </a:r>
            <a:endParaRPr lang="en-US" sz="2000" b="1" dirty="0" smtClean="0">
              <a:solidFill>
                <a:schemeClr val="tx1">
                  <a:lumMod val="65000"/>
                  <a:lumOff val="35000"/>
                </a:schemeClr>
              </a:solidFill>
              <a:latin typeface="Helvetica Neue" charset="0"/>
              <a:ea typeface="Helvetica Neue" charset="0"/>
              <a:cs typeface="Helvetica Neue" charset="0"/>
            </a:endParaRPr>
          </a:p>
          <a:p>
            <a:endParaRPr lang="en-US" dirty="0"/>
          </a:p>
        </p:txBody>
      </p:sp>
      <p:sp>
        <p:nvSpPr>
          <p:cNvPr id="7" name="TextBox 6"/>
          <p:cNvSpPr txBox="1"/>
          <p:nvPr/>
        </p:nvSpPr>
        <p:spPr>
          <a:xfrm>
            <a:off x="4732027" y="5919843"/>
            <a:ext cx="2388439" cy="369332"/>
          </a:xfrm>
          <a:prstGeom prst="rect">
            <a:avLst/>
          </a:prstGeom>
          <a:noFill/>
        </p:spPr>
        <p:txBody>
          <a:bodyPr wrap="square" rtlCol="0">
            <a:spAutoFit/>
          </a:bodyPr>
          <a:lstStyle/>
          <a:p>
            <a:pPr algn="r"/>
            <a:r>
              <a:rPr lang="ru-RU" smtClean="0"/>
              <a:t>Позитивный результат</a:t>
            </a:r>
            <a:endParaRPr lang="en-US" dirty="0"/>
          </a:p>
        </p:txBody>
      </p:sp>
      <p:sp>
        <p:nvSpPr>
          <p:cNvPr id="8" name="TextBox 7"/>
          <p:cNvSpPr txBox="1"/>
          <p:nvPr/>
        </p:nvSpPr>
        <p:spPr>
          <a:xfrm>
            <a:off x="660401" y="643185"/>
            <a:ext cx="609600" cy="769441"/>
          </a:xfrm>
          <a:prstGeom prst="rect">
            <a:avLst/>
          </a:prstGeom>
          <a:noFill/>
        </p:spPr>
        <p:txBody>
          <a:bodyPr wrap="square" rtlCol="0">
            <a:spAutoFit/>
          </a:bodyPr>
          <a:lstStyle/>
          <a:p>
            <a:r>
              <a:rPr lang="ru-RU" sz="4400" dirty="0" smtClean="0"/>
              <a:t>3</a:t>
            </a:r>
            <a:endParaRPr lang="en-US" sz="4400" dirty="0"/>
          </a:p>
        </p:txBody>
      </p:sp>
    </p:spTree>
    <p:extLst>
      <p:ext uri="{BB962C8B-B14F-4D97-AF65-F5344CB8AC3E}">
        <p14:creationId xmlns:p14="http://schemas.microsoft.com/office/powerpoint/2010/main" val="1887480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9466"/>
            <a:ext cx="10744200" cy="6112933"/>
          </a:xfrm>
        </p:spPr>
        <p:txBody>
          <a:bodyPr>
            <a:normAutofit fontScale="92500" lnSpcReduction="20000"/>
          </a:bodyPr>
          <a:lstStyle/>
          <a:p>
            <a:pPr marL="0" indent="0">
              <a:lnSpc>
                <a:spcPct val="100000"/>
              </a:lnSpc>
              <a:buNone/>
            </a:pPr>
            <a:r>
              <a:rPr lang="ru-RU" sz="4800" dirty="0" smtClean="0"/>
              <a:t>4</a:t>
            </a:r>
            <a:r>
              <a:rPr lang="ru-RU" dirty="0" smtClean="0">
                <a:latin typeface="+mj-lt"/>
              </a:rPr>
              <a:t>	</a:t>
            </a:r>
            <a:br>
              <a:rPr lang="ru-RU" dirty="0" smtClean="0">
                <a:latin typeface="+mj-lt"/>
              </a:rPr>
            </a:br>
            <a:r>
              <a:rPr lang="ru-RU" dirty="0" smtClean="0">
                <a:latin typeface="+mj-lt"/>
              </a:rPr>
              <a:t>	</a:t>
            </a:r>
            <a:r>
              <a:rPr lang="en-US" dirty="0" smtClean="0">
                <a:latin typeface="+mj-lt"/>
              </a:rPr>
              <a:t>Apple </a:t>
            </a:r>
            <a:r>
              <a:rPr lang="en-US" dirty="0">
                <a:latin typeface="+mj-lt"/>
              </a:rPr>
              <a:t>was founded by Steve Jobs, Steve Wozniak, and Ronald Wayne in April 1976 to develop and sell personal </a:t>
            </a:r>
            <a:r>
              <a:rPr lang="en-US" dirty="0" err="1">
                <a:latin typeface="+mj-lt"/>
              </a:rPr>
              <a:t>computers.It</a:t>
            </a:r>
            <a:r>
              <a:rPr lang="en-US" dirty="0">
                <a:latin typeface="+mj-lt"/>
              </a:rPr>
              <a:t> was incorporated as Apple Computer, Inc. in January 1977, and was renamed as Apple Inc. in January 2007 to reflect its shifted focus toward consumer electronics. Apple joined the Dow Jones Industrial Average in March 2015.</a:t>
            </a:r>
          </a:p>
          <a:p>
            <a:pPr marL="0" indent="0" algn="just">
              <a:lnSpc>
                <a:spcPct val="100000"/>
              </a:lnSpc>
              <a:buNone/>
            </a:pPr>
            <a:r>
              <a:rPr lang="en-US" dirty="0">
                <a:latin typeface="+mj-lt"/>
              </a:rPr>
              <a:t> </a:t>
            </a:r>
          </a:p>
          <a:p>
            <a:pPr marL="0" indent="0" algn="just">
              <a:lnSpc>
                <a:spcPct val="100000"/>
              </a:lnSpc>
              <a:buNone/>
            </a:pPr>
            <a:r>
              <a:rPr lang="ru-RU" dirty="0" smtClean="0">
                <a:latin typeface="+mj-lt"/>
              </a:rPr>
              <a:t>	</a:t>
            </a:r>
            <a:r>
              <a:rPr lang="en-US" dirty="0" smtClean="0">
                <a:latin typeface="+mj-lt"/>
              </a:rPr>
              <a:t>Apple </a:t>
            </a:r>
            <a:r>
              <a:rPr lang="en-US" dirty="0">
                <a:latin typeface="+mj-lt"/>
              </a:rPr>
              <a:t>is the world's largest information technology company by revenue, the world's largest technology company by total assets, and the world's second-largest mobile phone manufacturer, by volume, after Samsung. In November 2014, Apple became the first U.S. company to be valued at over US$700 billion in addition to being the largest publicly traded corporation in the world by market capitalization. The company employs 115,000 full-time employees as of July 2015 and maintains 478 retail stores in seventeen countries as of March 2016. It operates the online Apple Store and iTunes Store, the latter of which is the world's largest </a:t>
            </a:r>
          </a:p>
        </p:txBody>
      </p:sp>
    </p:spTree>
    <p:extLst>
      <p:ext uri="{BB962C8B-B14F-4D97-AF65-F5344CB8AC3E}">
        <p14:creationId xmlns:p14="http://schemas.microsoft.com/office/powerpoint/2010/main" val="2026158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361142"/>
          </a:xfrm>
        </p:spPr>
        <p:txBody>
          <a:bodyPr>
            <a:normAutofit/>
          </a:bodyPr>
          <a:lstStyle/>
          <a:p>
            <a:r>
              <a:rPr lang="ru-RU" sz="3200" b="1" dirty="0" smtClean="0"/>
              <a:t>Цель работы </a:t>
            </a:r>
            <a:r>
              <a:rPr lang="ru-RU" sz="3200" dirty="0" smtClean="0"/>
              <a:t>- разработка правил конвертации текста на естественном языке в формат для обмена данными UML, Создание программного продукта для автоматизированной конвертации текста с последующим сохранением в формате XMI.</a:t>
            </a:r>
            <a:endParaRPr lang="en-US" sz="3200" dirty="0"/>
          </a:p>
        </p:txBody>
      </p:sp>
      <p:sp>
        <p:nvSpPr>
          <p:cNvPr id="4" name="Title 1"/>
          <p:cNvSpPr txBox="1">
            <a:spLocks/>
          </p:cNvSpPr>
          <p:nvPr/>
        </p:nvSpPr>
        <p:spPr>
          <a:xfrm>
            <a:off x="838200" y="2912533"/>
            <a:ext cx="10185400" cy="32681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3200" b="1" dirty="0" smtClean="0"/>
              <a:t>Практическое значение </a:t>
            </a:r>
            <a:r>
              <a:rPr lang="ru-RU" sz="3200" dirty="0" smtClean="0"/>
              <a:t>этой дипломной работы составляет, получения и использования UML диаграмм в дальнейшем анализе и редактировании текста, с целью конвертации в OWL формат (язык онтологий) - дипломная работа Александра </a:t>
            </a:r>
            <a:r>
              <a:rPr lang="ru-RU" sz="3200" dirty="0" err="1" smtClean="0"/>
              <a:t>Василейко</a:t>
            </a:r>
            <a:endParaRPr lang="en-US" sz="3200" dirty="0"/>
          </a:p>
        </p:txBody>
      </p:sp>
    </p:spTree>
    <p:extLst>
      <p:ext uri="{BB962C8B-B14F-4D97-AF65-F5344CB8AC3E}">
        <p14:creationId xmlns:p14="http://schemas.microsoft.com/office/powerpoint/2010/main" val="868782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2810933" y="592666"/>
            <a:ext cx="8847667" cy="5652030"/>
          </a:xfrm>
          <a:prstGeom prst="rect">
            <a:avLst/>
          </a:prstGeom>
          <a:ln w="12700" cap="flat">
            <a:noFill/>
            <a:miter lim="400000"/>
          </a:ln>
          <a:effectLst/>
        </p:spPr>
      </p:pic>
      <p:sp>
        <p:nvSpPr>
          <p:cNvPr id="5" name="TextBox 4"/>
          <p:cNvSpPr txBox="1"/>
          <p:nvPr/>
        </p:nvSpPr>
        <p:spPr>
          <a:xfrm>
            <a:off x="261626" y="5875364"/>
            <a:ext cx="2388439" cy="369332"/>
          </a:xfrm>
          <a:prstGeom prst="rect">
            <a:avLst/>
          </a:prstGeom>
          <a:noFill/>
        </p:spPr>
        <p:txBody>
          <a:bodyPr wrap="square" rtlCol="0">
            <a:spAutoFit/>
          </a:bodyPr>
          <a:lstStyle/>
          <a:p>
            <a:pPr algn="r"/>
            <a:r>
              <a:rPr lang="ru-RU" dirty="0" smtClean="0"/>
              <a:t>Негативный результат</a:t>
            </a:r>
            <a:endParaRPr lang="en-US" dirty="0"/>
          </a:p>
        </p:txBody>
      </p:sp>
    </p:spTree>
    <p:extLst>
      <p:ext uri="{BB962C8B-B14F-4D97-AF65-F5344CB8AC3E}">
        <p14:creationId xmlns:p14="http://schemas.microsoft.com/office/powerpoint/2010/main" val="271638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Вывод</a:t>
            </a:r>
            <a:endParaRPr lang="en-US" dirty="0"/>
          </a:p>
        </p:txBody>
      </p:sp>
      <p:sp>
        <p:nvSpPr>
          <p:cNvPr id="3" name="Content Placeholder 2"/>
          <p:cNvSpPr>
            <a:spLocks noGrp="1"/>
          </p:cNvSpPr>
          <p:nvPr>
            <p:ph idx="1"/>
          </p:nvPr>
        </p:nvSpPr>
        <p:spPr/>
        <p:txBody>
          <a:bodyPr>
            <a:normAutofit/>
          </a:bodyPr>
          <a:lstStyle/>
          <a:p>
            <a:pPr marL="0" indent="0" algn="just">
              <a:buNone/>
            </a:pPr>
            <a:r>
              <a:rPr lang="ru-RU" dirty="0" smtClean="0"/>
              <a:t>	П</a:t>
            </a:r>
            <a:r>
              <a:rPr lang="en-US" dirty="0" err="1" smtClean="0"/>
              <a:t>рограмма</a:t>
            </a:r>
            <a:r>
              <a:rPr lang="en-US" dirty="0" smtClean="0"/>
              <a:t> </a:t>
            </a:r>
            <a:r>
              <a:rPr lang="en-US" dirty="0" err="1" smtClean="0"/>
              <a:t>парсер</a:t>
            </a:r>
            <a:r>
              <a:rPr lang="en-US" dirty="0" smtClean="0"/>
              <a:t> </a:t>
            </a:r>
            <a:r>
              <a:rPr lang="en-US" dirty="0" err="1" smtClean="0"/>
              <a:t>выполняет</a:t>
            </a:r>
            <a:r>
              <a:rPr lang="en-US" dirty="0" smtClean="0"/>
              <a:t> </a:t>
            </a:r>
            <a:r>
              <a:rPr lang="en-US" dirty="0" err="1" smtClean="0"/>
              <a:t>базовые</a:t>
            </a:r>
            <a:r>
              <a:rPr lang="en-US" dirty="0" smtClean="0"/>
              <a:t> </a:t>
            </a:r>
            <a:r>
              <a:rPr lang="en-US" dirty="0" err="1" smtClean="0"/>
              <a:t>функции</a:t>
            </a:r>
            <a:r>
              <a:rPr lang="en-US" dirty="0" smtClean="0"/>
              <a:t> </a:t>
            </a:r>
            <a:r>
              <a:rPr lang="en-US" dirty="0" err="1" smtClean="0"/>
              <a:t>конвертации</a:t>
            </a:r>
            <a:r>
              <a:rPr lang="en-US" dirty="0" smtClean="0"/>
              <a:t> </a:t>
            </a:r>
            <a:r>
              <a:rPr lang="en-US" dirty="0" err="1" smtClean="0"/>
              <a:t>текста</a:t>
            </a:r>
            <a:r>
              <a:rPr lang="en-US" dirty="0" smtClean="0"/>
              <a:t> </a:t>
            </a:r>
            <a:r>
              <a:rPr lang="en-US" dirty="0" err="1" smtClean="0"/>
              <a:t>на</a:t>
            </a:r>
            <a:r>
              <a:rPr lang="en-US" dirty="0" smtClean="0"/>
              <a:t> </a:t>
            </a:r>
            <a:r>
              <a:rPr lang="en-US" dirty="0" err="1" smtClean="0"/>
              <a:t>естественном</a:t>
            </a:r>
            <a:r>
              <a:rPr lang="en-US" dirty="0" smtClean="0"/>
              <a:t> </a:t>
            </a:r>
            <a:r>
              <a:rPr lang="en-US" dirty="0" err="1" smtClean="0"/>
              <a:t>языке</a:t>
            </a:r>
            <a:r>
              <a:rPr lang="en-US" dirty="0" smtClean="0"/>
              <a:t> </a:t>
            </a:r>
            <a:r>
              <a:rPr lang="en-US" dirty="0" err="1" smtClean="0"/>
              <a:t>в</a:t>
            </a:r>
            <a:r>
              <a:rPr lang="en-US" dirty="0" smtClean="0"/>
              <a:t> UML </a:t>
            </a:r>
            <a:r>
              <a:rPr lang="en-US" dirty="0" err="1" smtClean="0"/>
              <a:t>диаграммы</a:t>
            </a:r>
            <a:r>
              <a:rPr lang="en-US" dirty="0" smtClean="0"/>
              <a:t> </a:t>
            </a:r>
            <a:r>
              <a:rPr lang="en-US" dirty="0" err="1" smtClean="0"/>
              <a:t>согласно</a:t>
            </a:r>
            <a:r>
              <a:rPr lang="en-US" dirty="0" smtClean="0"/>
              <a:t> </a:t>
            </a:r>
            <a:r>
              <a:rPr lang="en-US" dirty="0" err="1" smtClean="0"/>
              <a:t>правилам</a:t>
            </a:r>
            <a:r>
              <a:rPr lang="ru-RU" dirty="0" smtClean="0"/>
              <a:t>, </a:t>
            </a:r>
            <a:r>
              <a:rPr lang="en-US" dirty="0" err="1" smtClean="0"/>
              <a:t>но</a:t>
            </a:r>
            <a:r>
              <a:rPr lang="en-US" dirty="0" smtClean="0"/>
              <a:t> </a:t>
            </a:r>
            <a:r>
              <a:rPr lang="en-US" dirty="0" err="1" smtClean="0"/>
              <a:t>успешность</a:t>
            </a:r>
            <a:r>
              <a:rPr lang="en-US" dirty="0" smtClean="0"/>
              <a:t> </a:t>
            </a:r>
            <a:r>
              <a:rPr lang="en-US" dirty="0" err="1" smtClean="0"/>
              <a:t>конвертации</a:t>
            </a:r>
            <a:r>
              <a:rPr lang="en-US" dirty="0" smtClean="0"/>
              <a:t> </a:t>
            </a:r>
            <a:r>
              <a:rPr lang="en-US" dirty="0" err="1" smtClean="0"/>
              <a:t>зависит</a:t>
            </a:r>
            <a:r>
              <a:rPr lang="en-US" dirty="0" smtClean="0"/>
              <a:t> </a:t>
            </a:r>
            <a:r>
              <a:rPr lang="en-US" dirty="0" err="1" smtClean="0"/>
              <a:t>от</a:t>
            </a:r>
            <a:r>
              <a:rPr lang="en-US" dirty="0" smtClean="0"/>
              <a:t> </a:t>
            </a:r>
            <a:r>
              <a:rPr lang="en-US" dirty="0" err="1" smtClean="0"/>
              <a:t>многих</a:t>
            </a:r>
            <a:r>
              <a:rPr lang="en-US" dirty="0" smtClean="0"/>
              <a:t> </a:t>
            </a:r>
            <a:r>
              <a:rPr lang="en-US" dirty="0" err="1" smtClean="0"/>
              <a:t>факторов</a:t>
            </a:r>
            <a:r>
              <a:rPr lang="ru-RU" dirty="0" smtClean="0"/>
              <a:t>: </a:t>
            </a:r>
          </a:p>
          <a:p>
            <a:pPr marL="0" indent="0" algn="just">
              <a:buNone/>
            </a:pPr>
            <a:endParaRPr lang="ru-RU" dirty="0" smtClean="0"/>
          </a:p>
          <a:p>
            <a:pPr>
              <a:buFontTx/>
              <a:buChar char="-"/>
            </a:pPr>
            <a:r>
              <a:rPr lang="ru-RU" dirty="0" smtClean="0"/>
              <a:t>объем текста;</a:t>
            </a:r>
          </a:p>
          <a:p>
            <a:pPr>
              <a:buFontTx/>
              <a:buChar char="-"/>
            </a:pPr>
            <a:r>
              <a:rPr lang="ru-RU" dirty="0" smtClean="0"/>
              <a:t>его корректность с точки зрения орфографии и семантики; </a:t>
            </a:r>
            <a:endParaRPr lang="ru-RU" dirty="0"/>
          </a:p>
          <a:p>
            <a:pPr marL="0" indent="0">
              <a:buNone/>
            </a:pPr>
            <a:r>
              <a:rPr lang="ru-RU" dirty="0" smtClean="0"/>
              <a:t>- третьим важнейшим фактором может быть корректность правил конвертации.</a:t>
            </a:r>
            <a:endParaRPr lang="en-US" dirty="0" smtClean="0"/>
          </a:p>
        </p:txBody>
      </p:sp>
    </p:spTree>
    <p:extLst>
      <p:ext uri="{BB962C8B-B14F-4D97-AF65-F5344CB8AC3E}">
        <p14:creationId xmlns:p14="http://schemas.microsoft.com/office/powerpoint/2010/main" val="1909838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31711"/>
          </a:xfrm>
        </p:spPr>
        <p:txBody>
          <a:bodyPr>
            <a:normAutofit/>
          </a:bodyPr>
          <a:lstStyle/>
          <a:p>
            <a:r>
              <a:rPr lang="ru-RU" sz="3200" b="1" dirty="0" smtClean="0">
                <a:latin typeface="Helvetica Neue" charset="0"/>
                <a:ea typeface="Helvetica Neue" charset="0"/>
                <a:cs typeface="Helvetica Neue" charset="0"/>
              </a:rPr>
              <a:t>1</a:t>
            </a:r>
            <a:r>
              <a:rPr lang="en-US" sz="3200" b="1" dirty="0" smtClean="0">
                <a:latin typeface="Helvetica Neue" charset="0"/>
                <a:ea typeface="Helvetica Neue" charset="0"/>
                <a:cs typeface="Helvetica Neue" charset="0"/>
              </a:rPr>
              <a:t>.</a:t>
            </a:r>
            <a:r>
              <a:rPr lang="ru-RU" sz="3200" b="1" dirty="0" smtClean="0">
                <a:latin typeface="Helvetica Neue" charset="0"/>
                <a:ea typeface="Helvetica Neue" charset="0"/>
                <a:cs typeface="Helvetica Neue" charset="0"/>
              </a:rPr>
              <a:t> Обзор обработки естественного языка средствами программного обеспечения.</a:t>
            </a:r>
            <a:endParaRPr lang="en-US" sz="3200" b="1" dirty="0">
              <a:latin typeface="Helvetica Neue" charset="0"/>
              <a:ea typeface="Helvetica Neue" charset="0"/>
              <a:cs typeface="Helvetica Neue" charset="0"/>
            </a:endParaRPr>
          </a:p>
        </p:txBody>
      </p:sp>
      <p:sp>
        <p:nvSpPr>
          <p:cNvPr id="5" name="TextBox 4"/>
          <p:cNvSpPr txBox="1"/>
          <p:nvPr/>
        </p:nvSpPr>
        <p:spPr>
          <a:xfrm>
            <a:off x="668868" y="2777065"/>
            <a:ext cx="10684932" cy="1815882"/>
          </a:xfrm>
          <a:prstGeom prst="rect">
            <a:avLst/>
          </a:prstGeom>
          <a:noFill/>
        </p:spPr>
        <p:txBody>
          <a:bodyPr wrap="square" rtlCol="0">
            <a:spAutoFit/>
          </a:bodyPr>
          <a:lstStyle/>
          <a:p>
            <a:r>
              <a:rPr lang="ru-RU" sz="2800" b="1" dirty="0" err="1" smtClean="0">
                <a:latin typeface="+mj-lt"/>
                <a:ea typeface="Helvetica Neue" charset="0"/>
                <a:cs typeface="Helvetica Neue" charset="0"/>
              </a:rPr>
              <a:t>Natural</a:t>
            </a:r>
            <a:r>
              <a:rPr lang="ru-RU" sz="2800" b="1" dirty="0" smtClean="0">
                <a:latin typeface="+mj-lt"/>
                <a:ea typeface="Helvetica Neue" charset="0"/>
                <a:cs typeface="Helvetica Neue" charset="0"/>
              </a:rPr>
              <a:t> </a:t>
            </a:r>
            <a:r>
              <a:rPr lang="ru-RU" sz="2800" b="1" dirty="0" err="1" smtClean="0">
                <a:latin typeface="+mj-lt"/>
                <a:ea typeface="Helvetica Neue" charset="0"/>
                <a:cs typeface="Helvetica Neue" charset="0"/>
              </a:rPr>
              <a:t>Language</a:t>
            </a:r>
            <a:r>
              <a:rPr lang="ru-RU" sz="2800" b="1" dirty="0" smtClean="0">
                <a:latin typeface="+mj-lt"/>
                <a:ea typeface="Helvetica Neue" charset="0"/>
                <a:cs typeface="Helvetica Neue" charset="0"/>
              </a:rPr>
              <a:t> </a:t>
            </a:r>
            <a:r>
              <a:rPr lang="ru-RU" sz="2800" b="1" dirty="0" err="1" smtClean="0">
                <a:latin typeface="+mj-lt"/>
                <a:ea typeface="Helvetica Neue" charset="0"/>
                <a:cs typeface="Helvetica Neue" charset="0"/>
              </a:rPr>
              <a:t>Processing</a:t>
            </a:r>
            <a:r>
              <a:rPr lang="ru-RU" sz="2800" b="1" dirty="0" smtClean="0">
                <a:latin typeface="+mj-lt"/>
                <a:ea typeface="Helvetica Neue" charset="0"/>
                <a:cs typeface="Helvetica Neue" charset="0"/>
              </a:rPr>
              <a:t> </a:t>
            </a:r>
            <a:r>
              <a:rPr lang="ru-RU" sz="2800" dirty="0" smtClean="0">
                <a:latin typeface="+mj-lt"/>
                <a:ea typeface="Helvetica Neue" charset="0"/>
                <a:cs typeface="Helvetica Neue" charset="0"/>
              </a:rPr>
              <a:t>(Обработка естественного языка) является одним из центральных направлений искусственного интеллекта в компьютерной науке, в основе которого лежит анализ естественно-текстов</a:t>
            </a:r>
            <a:endParaRPr lang="en-US" sz="2800" dirty="0">
              <a:solidFill>
                <a:schemeClr val="tx1">
                  <a:lumMod val="65000"/>
                  <a:lumOff val="35000"/>
                </a:schemeClr>
              </a:solidFill>
              <a:latin typeface="+mj-lt"/>
              <a:ea typeface="Helvetica Neue" charset="0"/>
              <a:cs typeface="Helvetica Neue" charset="0"/>
            </a:endParaRPr>
          </a:p>
        </p:txBody>
      </p:sp>
    </p:spTree>
    <p:extLst>
      <p:ext uri="{BB962C8B-B14F-4D97-AF65-F5344CB8AC3E}">
        <p14:creationId xmlns:p14="http://schemas.microsoft.com/office/powerpoint/2010/main" val="1962174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Helvetica Neue" charset="0"/>
                <a:ea typeface="Helvetica Neue" charset="0"/>
                <a:cs typeface="Helvetica Neue" charset="0"/>
              </a:rPr>
              <a:t>Stanford Core NLP</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p:txBody>
          <a:bodyPr/>
          <a:lstStyle/>
          <a:p>
            <a:pPr>
              <a:lnSpc>
                <a:spcPct val="100000"/>
              </a:lnSpc>
              <a:spcBef>
                <a:spcPts val="0"/>
              </a:spcBef>
            </a:pPr>
            <a:r>
              <a:rPr lang="ru-RU" dirty="0" smtClean="0">
                <a:latin typeface="+mj-lt"/>
                <a:ea typeface="Helvetica Neue" charset="0"/>
                <a:cs typeface="Helvetica Neue" charset="0"/>
              </a:rPr>
              <a:t>Интегрированный набор инструментов для грамматического анализа</a:t>
            </a:r>
            <a:endParaRPr lang="ru-RU" dirty="0">
              <a:latin typeface="+mj-lt"/>
              <a:ea typeface="Helvetica Neue" charset="0"/>
              <a:cs typeface="Helvetica Neue" charset="0"/>
            </a:endParaRPr>
          </a:p>
          <a:p>
            <a:pPr>
              <a:lnSpc>
                <a:spcPct val="100000"/>
              </a:lnSpc>
              <a:spcBef>
                <a:spcPts val="0"/>
              </a:spcBef>
            </a:pPr>
            <a:r>
              <a:rPr lang="ru-RU" dirty="0" smtClean="0">
                <a:latin typeface="+mj-lt"/>
                <a:ea typeface="Helvetica Neue" charset="0"/>
                <a:cs typeface="Helvetica Neue" charset="0"/>
              </a:rPr>
              <a:t> Быстрый и надежный анализ произвольного текста</a:t>
            </a:r>
            <a:endParaRPr lang="ru-RU" dirty="0">
              <a:latin typeface="+mj-lt"/>
              <a:ea typeface="Helvetica Neue" charset="0"/>
              <a:cs typeface="Helvetica Neue" charset="0"/>
            </a:endParaRPr>
          </a:p>
          <a:p>
            <a:pPr>
              <a:lnSpc>
                <a:spcPct val="100000"/>
              </a:lnSpc>
              <a:spcBef>
                <a:spcPts val="0"/>
              </a:spcBef>
            </a:pPr>
            <a:r>
              <a:rPr lang="ru-RU" dirty="0" smtClean="0">
                <a:latin typeface="+mj-lt"/>
                <a:ea typeface="Helvetica Neue" charset="0"/>
                <a:cs typeface="Helvetica Neue" charset="0"/>
              </a:rPr>
              <a:t>Высокое качество при анализе текста</a:t>
            </a:r>
            <a:endParaRPr lang="ru-RU" dirty="0">
              <a:latin typeface="+mj-lt"/>
              <a:ea typeface="Helvetica Neue" charset="0"/>
              <a:cs typeface="Helvetica Neue" charset="0"/>
            </a:endParaRPr>
          </a:p>
          <a:p>
            <a:pPr>
              <a:lnSpc>
                <a:spcPct val="100000"/>
              </a:lnSpc>
              <a:spcBef>
                <a:spcPts val="0"/>
              </a:spcBef>
            </a:pPr>
            <a:r>
              <a:rPr lang="ru-RU" dirty="0" smtClean="0">
                <a:latin typeface="+mj-lt"/>
                <a:ea typeface="Helvetica Neue" charset="0"/>
                <a:cs typeface="Helvetica Neue" charset="0"/>
              </a:rPr>
              <a:t> Поддержка основных языков (английский, арабский, китайский, французский, немецкий, испанский)</a:t>
            </a:r>
            <a:endParaRPr lang="ru-RU" dirty="0">
              <a:latin typeface="+mj-lt"/>
              <a:ea typeface="Helvetica Neue" charset="0"/>
              <a:cs typeface="Helvetica Neue" charset="0"/>
            </a:endParaRPr>
          </a:p>
          <a:p>
            <a:pPr>
              <a:lnSpc>
                <a:spcPct val="100000"/>
              </a:lnSpc>
              <a:spcBef>
                <a:spcPts val="0"/>
              </a:spcBef>
            </a:pPr>
            <a:r>
              <a:rPr lang="ru-RU" dirty="0" smtClean="0">
                <a:latin typeface="+mj-lt"/>
                <a:ea typeface="Helvetica Neue" charset="0"/>
                <a:cs typeface="Helvetica Neue" charset="0"/>
              </a:rPr>
              <a:t> Доступные интерфейсы для основных современных языков программирования</a:t>
            </a:r>
            <a:endParaRPr lang="ru-RU" dirty="0">
              <a:latin typeface="+mj-lt"/>
              <a:ea typeface="Helvetica Neue" charset="0"/>
              <a:cs typeface="Helvetica Neue" charset="0"/>
            </a:endParaRPr>
          </a:p>
          <a:p>
            <a:pPr>
              <a:lnSpc>
                <a:spcPct val="100000"/>
              </a:lnSpc>
              <a:spcBef>
                <a:spcPts val="0"/>
              </a:spcBef>
            </a:pPr>
            <a:r>
              <a:rPr lang="ru-RU" dirty="0" smtClean="0">
                <a:latin typeface="+mj-lt"/>
                <a:ea typeface="Helvetica Neue" charset="0"/>
                <a:cs typeface="Helvetica Neue" charset="0"/>
              </a:rPr>
              <a:t> Возможность работать как простой веб-сервис</a:t>
            </a:r>
            <a:endParaRPr lang="en-US" dirty="0">
              <a:latin typeface="+mj-lt"/>
              <a:ea typeface="Helvetica Neue" charset="0"/>
              <a:cs typeface="Helvetica Neue" charset="0"/>
            </a:endParaRPr>
          </a:p>
        </p:txBody>
      </p:sp>
    </p:spTree>
    <p:extLst>
      <p:ext uri="{BB962C8B-B14F-4D97-AF65-F5344CB8AC3E}">
        <p14:creationId xmlns:p14="http://schemas.microsoft.com/office/powerpoint/2010/main" val="740649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Helvetica Neue" charset="0"/>
                <a:ea typeface="Helvetica Neue" charset="0"/>
                <a:cs typeface="Helvetica Neue" charset="0"/>
              </a:rPr>
              <a:t>Stanford Core NLP</a:t>
            </a:r>
            <a:endParaRPr lang="en-US" sz="3200" dirty="0">
              <a:latin typeface="Helvetica Neue" charset="0"/>
              <a:ea typeface="Helvetica Neue" charset="0"/>
              <a:cs typeface="Helvetica Neue"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0479522"/>
              </p:ext>
            </p:extLst>
          </p:nvPr>
        </p:nvGraphicFramePr>
        <p:xfrm>
          <a:off x="1608665" y="1690683"/>
          <a:ext cx="8720667" cy="4727050"/>
        </p:xfrm>
        <a:graphic>
          <a:graphicData uri="http://schemas.openxmlformats.org/drawingml/2006/table">
            <a:tbl>
              <a:tblPr firstRow="1" firstCol="1" bandRow="1">
                <a:tableStyleId>{5C22544A-7EE6-4342-B048-85BDC9FD1C3A}</a:tableStyleId>
              </a:tblPr>
              <a:tblGrid>
                <a:gridCol w="1503657"/>
                <a:gridCol w="1502752"/>
                <a:gridCol w="1502752"/>
                <a:gridCol w="1502752"/>
                <a:gridCol w="1502752"/>
                <a:gridCol w="1206002"/>
              </a:tblGrid>
              <a:tr h="616057">
                <a:tc>
                  <a:txBody>
                    <a:bodyPr/>
                    <a:lstStyle/>
                    <a:p>
                      <a:pPr algn="ctr">
                        <a:lnSpc>
                          <a:spcPts val="1400"/>
                        </a:lnSpc>
                        <a:spcAft>
                          <a:spcPts val="0"/>
                        </a:spcAft>
                      </a:pPr>
                      <a:r>
                        <a:rPr lang="en-US" sz="1400">
                          <a:effectLst/>
                        </a:rPr>
                        <a:t>Анотатор</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spcAft>
                          <a:spcPts val="0"/>
                        </a:spcAft>
                      </a:pPr>
                      <a:r>
                        <a:rPr lang="en-US" sz="1400">
                          <a:effectLst/>
                        </a:rPr>
                        <a:t>Арабська</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Китайська</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Англійська</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Французька</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Німецька</a:t>
                      </a:r>
                      <a:endParaRPr lang="en-US" sz="1000" b="1">
                        <a:solidFill>
                          <a:srgbClr val="000000"/>
                        </a:solidFill>
                        <a:effectLst/>
                        <a:latin typeface="Helvetica" charset="0"/>
                        <a:ea typeface="Helvetica" charset="0"/>
                        <a:cs typeface="Helvetica" charset="0"/>
                      </a:endParaRPr>
                    </a:p>
                  </a:txBody>
                  <a:tcPr marL="68580" marR="68580" marT="0" marB="0"/>
                </a:tc>
              </a:tr>
              <a:tr h="344974">
                <a:tc>
                  <a:txBody>
                    <a:bodyPr/>
                    <a:lstStyle/>
                    <a:p>
                      <a:pPr>
                        <a:lnSpc>
                          <a:spcPts val="1400"/>
                        </a:lnSpc>
                        <a:spcAft>
                          <a:spcPts val="0"/>
                        </a:spcAft>
                      </a:pPr>
                      <a:r>
                        <a:rPr lang="en-US" sz="1400">
                          <a:effectLst/>
                        </a:rPr>
                        <a:t>Tokenize</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dirty="0">
                          <a:effectLst/>
                        </a:rPr>
                        <a:t>✓</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a:effectLst/>
                        </a:rPr>
                        <a:t>Sent. split </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a:effectLst/>
                        </a:rPr>
                        <a:t>Truecase</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r>
              <a:tr h="344974">
                <a:tc>
                  <a:txBody>
                    <a:bodyPr/>
                    <a:lstStyle/>
                    <a:p>
                      <a:pPr>
                        <a:lnSpc>
                          <a:spcPts val="1400"/>
                        </a:lnSpc>
                        <a:spcAft>
                          <a:spcPts val="0"/>
                        </a:spcAft>
                      </a:pPr>
                      <a:r>
                        <a:rPr lang="en-US" sz="1400" dirty="0">
                          <a:effectLst/>
                        </a:rPr>
                        <a:t>POS</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a:effectLst/>
                        </a:rPr>
                        <a:t>Lemma</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r>
              <a:tr h="344974">
                <a:tc>
                  <a:txBody>
                    <a:bodyPr/>
                    <a:lstStyle/>
                    <a:p>
                      <a:pPr>
                        <a:lnSpc>
                          <a:spcPts val="1400"/>
                        </a:lnSpc>
                        <a:spcAft>
                          <a:spcPts val="0"/>
                        </a:spcAft>
                      </a:pPr>
                      <a:r>
                        <a:rPr lang="en-US" sz="1400">
                          <a:effectLst/>
                        </a:rPr>
                        <a:t>Gender</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r>
              <a:tr h="344974">
                <a:tc>
                  <a:txBody>
                    <a:bodyPr/>
                    <a:lstStyle/>
                    <a:p>
                      <a:pPr>
                        <a:lnSpc>
                          <a:spcPts val="1400"/>
                        </a:lnSpc>
                        <a:spcAft>
                          <a:spcPts val="0"/>
                        </a:spcAft>
                      </a:pPr>
                      <a:r>
                        <a:rPr lang="en-US" sz="1400">
                          <a:effectLst/>
                        </a:rPr>
                        <a:t>NER</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a:effectLst/>
                        </a:rPr>
                        <a:t>RegexNER</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dirty="0">
                          <a:effectLst/>
                        </a:rPr>
                        <a:t>✓</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a:effectLst/>
                        </a:rPr>
                        <a:t>Parse</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r>
              <a:tr h="344974">
                <a:tc>
                  <a:txBody>
                    <a:bodyPr/>
                    <a:lstStyle/>
                    <a:p>
                      <a:pPr>
                        <a:lnSpc>
                          <a:spcPts val="1400"/>
                        </a:lnSpc>
                        <a:spcAft>
                          <a:spcPts val="0"/>
                        </a:spcAft>
                      </a:pPr>
                      <a:r>
                        <a:rPr lang="en-US" sz="1400">
                          <a:effectLst/>
                        </a:rPr>
                        <a:t>Dep. Parse</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r>
              <a:tr h="316279">
                <a:tc>
                  <a:txBody>
                    <a:bodyPr/>
                    <a:lstStyle/>
                    <a:p>
                      <a:pPr>
                        <a:lnSpc>
                          <a:spcPts val="1400"/>
                        </a:lnSpc>
                        <a:spcAft>
                          <a:spcPts val="0"/>
                        </a:spcAft>
                      </a:pPr>
                      <a:r>
                        <a:rPr lang="en-US" sz="1400">
                          <a:effectLst/>
                        </a:rPr>
                        <a:t>Sentiment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spcAft>
                          <a:spcPts val="0"/>
                        </a:spcAft>
                      </a:pPr>
                      <a:r>
                        <a:rPr lang="en-US" sz="1400">
                          <a:effectLst/>
                        </a:rPr>
                        <a:t>✓</a:t>
                      </a:r>
                      <a:endParaRPr lang="en-US" sz="1000">
                        <a:solidFill>
                          <a:srgbClr val="000000"/>
                        </a:solidFill>
                        <a:effectLst/>
                        <a:latin typeface="Helvetica" charset="0"/>
                        <a:ea typeface="Helvetica" charset="0"/>
                        <a:cs typeface="Helvetica"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r>
              <a:tr h="344974">
                <a:tc>
                  <a:txBody>
                    <a:bodyPr/>
                    <a:lstStyle/>
                    <a:p>
                      <a:pPr>
                        <a:lnSpc>
                          <a:spcPts val="1400"/>
                        </a:lnSpc>
                        <a:spcAft>
                          <a:spcPts val="0"/>
                        </a:spcAft>
                      </a:pPr>
                      <a:r>
                        <a:rPr lang="en-US" sz="1400" dirty="0" err="1">
                          <a:effectLst/>
                        </a:rPr>
                        <a:t>Coref</a:t>
                      </a:r>
                      <a:r>
                        <a:rPr lang="en-US" sz="1400" dirty="0">
                          <a:effectLst/>
                        </a:rPr>
                        <a:t>.</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gn="ctr">
                        <a:lnSpc>
                          <a:spcPts val="2100"/>
                        </a:lnSpc>
                        <a:spcAft>
                          <a:spcPts val="0"/>
                        </a:spcAft>
                      </a:pPr>
                      <a:r>
                        <a:rPr lang="en-US" sz="1400">
                          <a:effectLst/>
                        </a:rPr>
                        <a:t>✓</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spcAft>
                          <a:spcPts val="0"/>
                        </a:spcAft>
                      </a:pPr>
                      <a:r>
                        <a:rPr lang="en-US" sz="1200" dirty="0">
                          <a:effectLst/>
                        </a:rPr>
                        <a:t> </a:t>
                      </a:r>
                      <a:endParaRPr lang="en-US" sz="1200" dirty="0">
                        <a:effectLst/>
                        <a:latin typeface="Times New Roman" charset="0"/>
                        <a:ea typeface="Arial Unicode MS" charset="0"/>
                      </a:endParaRPr>
                    </a:p>
                  </a:txBody>
                  <a:tcPr marL="68580" marR="68580" marT="0" marB="0"/>
                </a:tc>
              </a:tr>
            </a:tbl>
          </a:graphicData>
        </a:graphic>
      </p:graphicFrame>
    </p:spTree>
    <p:extLst>
      <p:ext uri="{BB962C8B-B14F-4D97-AF65-F5344CB8AC3E}">
        <p14:creationId xmlns:p14="http://schemas.microsoft.com/office/powerpoint/2010/main" val="1908331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7068"/>
            <a:ext cx="10515600" cy="6366932"/>
          </a:xfrm>
        </p:spPr>
        <p:txBody>
          <a:bodyPr>
            <a:noAutofit/>
          </a:bodyPr>
          <a:lstStyle/>
          <a:p>
            <a:pPr marL="0" indent="0">
              <a:buNone/>
            </a:pPr>
            <a:r>
              <a:rPr lang="en-US" sz="1600" dirty="0">
                <a:latin typeface="Helvetica Neue" charset="0"/>
                <a:ea typeface="Helvetica Neue" charset="0"/>
                <a:cs typeface="Helvetica Neue" charset="0"/>
              </a:rPr>
              <a:t>(ROOT</a:t>
            </a:r>
          </a:p>
          <a:p>
            <a:pPr marL="0" indent="0">
              <a:buNone/>
            </a:pPr>
            <a:r>
              <a:rPr lang="en-US" sz="1600" dirty="0">
                <a:latin typeface="Helvetica Neue" charset="0"/>
                <a:ea typeface="Helvetica Neue" charset="0"/>
                <a:cs typeface="Helvetica Neue" charset="0"/>
              </a:rPr>
              <a:t>  (S</a:t>
            </a:r>
          </a:p>
          <a:p>
            <a:pPr marL="0" indent="0">
              <a:buNone/>
            </a:pPr>
            <a:r>
              <a:rPr lang="en-US" sz="1600" dirty="0">
                <a:latin typeface="Helvetica Neue" charset="0"/>
                <a:ea typeface="Helvetica Neue" charset="0"/>
                <a:cs typeface="Helvetica Neue" charset="0"/>
              </a:rPr>
              <a:t>    (NP (PRP$ My) (JJ little) (NN horse))</a:t>
            </a:r>
          </a:p>
          <a:p>
            <a:pPr marL="0" indent="0">
              <a:buNone/>
            </a:pPr>
            <a:r>
              <a:rPr lang="en-US" sz="1600" dirty="0">
                <a:latin typeface="Helvetica Neue" charset="0"/>
                <a:ea typeface="Helvetica Neue" charset="0"/>
                <a:cs typeface="Helvetica Neue" charset="0"/>
              </a:rPr>
              <a:t>    (VP (MD must)</a:t>
            </a:r>
          </a:p>
          <a:p>
            <a:pPr marL="0" indent="0">
              <a:buNone/>
            </a:pPr>
            <a:r>
              <a:rPr lang="en-US" sz="1600" dirty="0">
                <a:latin typeface="Helvetica Neue" charset="0"/>
                <a:ea typeface="Helvetica Neue" charset="0"/>
                <a:cs typeface="Helvetica Neue" charset="0"/>
              </a:rPr>
              <a:t>      (VP (VB think)</a:t>
            </a:r>
          </a:p>
          <a:p>
            <a:pPr marL="0" indent="0">
              <a:buNone/>
            </a:pPr>
            <a:r>
              <a:rPr lang="en-US" sz="1600" dirty="0">
                <a:latin typeface="Helvetica Neue" charset="0"/>
                <a:ea typeface="Helvetica Neue" charset="0"/>
                <a:cs typeface="Helvetica Neue" charset="0"/>
              </a:rPr>
              <a:t>        (NP (PRP it) (NN queer))</a:t>
            </a:r>
          </a:p>
          <a:p>
            <a:pPr marL="0" indent="0">
              <a:buNone/>
            </a:pPr>
            <a:r>
              <a:rPr lang="en-US" sz="1600" dirty="0">
                <a:latin typeface="Helvetica Neue" charset="0"/>
                <a:ea typeface="Helvetica Neue" charset="0"/>
                <a:cs typeface="Helvetica Neue" charset="0"/>
              </a:rPr>
              <a:t>        (, ,)</a:t>
            </a:r>
          </a:p>
          <a:p>
            <a:pPr marL="0" indent="0">
              <a:buNone/>
            </a:pPr>
            <a:r>
              <a:rPr lang="en-US" sz="1600" dirty="0">
                <a:latin typeface="Helvetica Neue" charset="0"/>
                <a:ea typeface="Helvetica Neue" charset="0"/>
                <a:cs typeface="Helvetica Neue" charset="0"/>
              </a:rPr>
              <a:t>        (S</a:t>
            </a:r>
          </a:p>
          <a:p>
            <a:pPr marL="0" indent="0">
              <a:buNone/>
            </a:pPr>
            <a:r>
              <a:rPr lang="en-US" sz="1600" dirty="0">
                <a:latin typeface="Helvetica Neue" charset="0"/>
                <a:ea typeface="Helvetica Neue" charset="0"/>
                <a:cs typeface="Helvetica Neue" charset="0"/>
              </a:rPr>
              <a:t>          (VP (TO To)</a:t>
            </a:r>
          </a:p>
          <a:p>
            <a:pPr marL="0" indent="0">
              <a:buNone/>
            </a:pPr>
            <a:r>
              <a:rPr lang="en-US" sz="1600" dirty="0">
                <a:latin typeface="Helvetica Neue" charset="0"/>
                <a:ea typeface="Helvetica Neue" charset="0"/>
                <a:cs typeface="Helvetica Neue" charset="0"/>
              </a:rPr>
              <a:t>            (VP (VB stop)</a:t>
            </a:r>
          </a:p>
          <a:p>
            <a:pPr marL="0" indent="0">
              <a:buNone/>
            </a:pPr>
            <a:r>
              <a:rPr lang="en-US" sz="1600" dirty="0">
                <a:latin typeface="Helvetica Neue" charset="0"/>
                <a:ea typeface="Helvetica Neue" charset="0"/>
                <a:cs typeface="Helvetica Neue" charset="0"/>
              </a:rPr>
              <a:t>              (PP (IN without)</a:t>
            </a:r>
          </a:p>
          <a:p>
            <a:pPr marL="0" indent="0">
              <a:buNone/>
            </a:pPr>
            <a:r>
              <a:rPr lang="en-US" sz="1600" dirty="0">
                <a:latin typeface="Helvetica Neue" charset="0"/>
                <a:ea typeface="Helvetica Neue" charset="0"/>
                <a:cs typeface="Helvetica Neue" charset="0"/>
              </a:rPr>
              <a:t>                (NP</a:t>
            </a:r>
          </a:p>
          <a:p>
            <a:pPr marL="0" indent="0">
              <a:buNone/>
            </a:pPr>
            <a:r>
              <a:rPr lang="en-US" sz="1600" dirty="0" smtClean="0">
                <a:latin typeface="Helvetica Neue" charset="0"/>
                <a:ea typeface="Helvetica Neue" charset="0"/>
                <a:cs typeface="Helvetica Neue" charset="0"/>
              </a:rPr>
              <a:t>		</a:t>
            </a:r>
            <a:r>
              <a:rPr lang="mr-IN" sz="1600" dirty="0" smtClean="0">
                <a:latin typeface="Helvetica Neue" charset="0"/>
                <a:ea typeface="Helvetica Neue" charset="0"/>
                <a:cs typeface="Helvetica Neue" charset="0"/>
              </a:rPr>
              <a:t>…</a:t>
            </a:r>
            <a:endParaRPr lang="en-US" sz="1600" dirty="0">
              <a:latin typeface="Helvetica Neue" charset="0"/>
              <a:ea typeface="Helvetica Neue" charset="0"/>
              <a:cs typeface="Helvetica Neue" charset="0"/>
            </a:endParaRPr>
          </a:p>
          <a:p>
            <a:pPr marL="0" indent="0">
              <a:buNone/>
            </a:pPr>
            <a:r>
              <a:rPr lang="en-US" sz="1600" dirty="0">
                <a:latin typeface="Helvetica Neue" charset="0"/>
                <a:ea typeface="Helvetica Neue" charset="0"/>
                <a:cs typeface="Helvetica Neue" charset="0"/>
              </a:rPr>
              <a:t>                    (NP</a:t>
            </a:r>
          </a:p>
          <a:p>
            <a:pPr marL="0" indent="0">
              <a:buNone/>
            </a:pPr>
            <a:r>
              <a:rPr lang="en-US" sz="1600" dirty="0">
                <a:latin typeface="Helvetica Neue" charset="0"/>
                <a:ea typeface="Helvetica Neue" charset="0"/>
                <a:cs typeface="Helvetica Neue" charset="0"/>
              </a:rPr>
              <a:t>                      (NP (DT The) (JJS darkest) (NN evening))</a:t>
            </a:r>
          </a:p>
          <a:p>
            <a:pPr marL="0" indent="0">
              <a:buNone/>
            </a:pPr>
            <a:r>
              <a:rPr lang="en-US" sz="1600" dirty="0">
                <a:latin typeface="Helvetica Neue" charset="0"/>
                <a:ea typeface="Helvetica Neue" charset="0"/>
                <a:cs typeface="Helvetica Neue" charset="0"/>
              </a:rPr>
              <a:t>                      (PP (IN of)</a:t>
            </a:r>
          </a:p>
          <a:p>
            <a:pPr marL="0" indent="0">
              <a:buNone/>
            </a:pPr>
            <a:r>
              <a:rPr lang="en-US" sz="1600" dirty="0">
                <a:latin typeface="Helvetica Neue" charset="0"/>
                <a:ea typeface="Helvetica Neue" charset="0"/>
                <a:cs typeface="Helvetica Neue" charset="0"/>
              </a:rPr>
              <a:t>                        (NP (DT the) (NN year))))))))))))</a:t>
            </a:r>
          </a:p>
          <a:p>
            <a:pPr marL="0" indent="0">
              <a:buNone/>
            </a:pPr>
            <a:r>
              <a:rPr lang="en-US" sz="1600" dirty="0">
                <a:latin typeface="Helvetica Neue" charset="0"/>
                <a:ea typeface="Helvetica Neue" charset="0"/>
                <a:cs typeface="Helvetica Neue" charset="0"/>
              </a:rPr>
              <a:t>    (. .)))</a:t>
            </a:r>
          </a:p>
          <a:p>
            <a:endParaRPr lang="en-US" sz="1050" dirty="0"/>
          </a:p>
        </p:txBody>
      </p:sp>
    </p:spTree>
    <p:extLst>
      <p:ext uri="{BB962C8B-B14F-4D97-AF65-F5344CB8AC3E}">
        <p14:creationId xmlns:p14="http://schemas.microsoft.com/office/powerpoint/2010/main" val="672193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smtClean="0">
                <a:latin typeface="Helvetica Neue" charset="0"/>
                <a:ea typeface="Helvetica Neue" charset="0"/>
                <a:cs typeface="Helvetica Neue" charset="0"/>
              </a:rPr>
              <a:t>2 Реализация распознавания текста и создание </a:t>
            </a:r>
            <a:r>
              <a:rPr lang="ru-RU" sz="3200" b="1" dirty="0" smtClean="0">
                <a:latin typeface="Helvetica Neue" charset="0"/>
                <a:ea typeface="Helvetica Neue" charset="0"/>
                <a:cs typeface="Helvetica Neue" charset="0"/>
              </a:rPr>
              <a:t>UML </a:t>
            </a:r>
            <a:r>
              <a:rPr lang="ru-RU" sz="3200" b="1" dirty="0" smtClean="0">
                <a:latin typeface="Helvetica Neue" charset="0"/>
                <a:ea typeface="Helvetica Neue" charset="0"/>
                <a:cs typeface="Helvetica Neue" charset="0"/>
              </a:rPr>
              <a:t>диаграмм</a:t>
            </a:r>
            <a:endParaRPr lang="en-US" sz="3200" b="1"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793999"/>
            <a:ext cx="10515600" cy="3382963"/>
          </a:xfrm>
        </p:spPr>
        <p:txBody>
          <a:bodyPr>
            <a:normAutofit/>
          </a:bodyPr>
          <a:lstStyle/>
          <a:p>
            <a:pPr>
              <a:lnSpc>
                <a:spcPct val="100000"/>
              </a:lnSpc>
              <a:spcBef>
                <a:spcPts val="0"/>
              </a:spcBef>
            </a:pPr>
            <a:r>
              <a:rPr lang="ru-RU" dirty="0" smtClean="0">
                <a:latin typeface="+mj-lt"/>
              </a:rPr>
              <a:t>Специфика и особенности реализации</a:t>
            </a:r>
          </a:p>
          <a:p>
            <a:pPr>
              <a:lnSpc>
                <a:spcPct val="100000"/>
              </a:lnSpc>
              <a:spcBef>
                <a:spcPts val="0"/>
              </a:spcBef>
            </a:pPr>
            <a:r>
              <a:rPr lang="ru-RU" dirty="0" smtClean="0">
                <a:latin typeface="+mj-lt"/>
              </a:rPr>
              <a:t>Разработка правил конвертации</a:t>
            </a:r>
            <a:r>
              <a:rPr lang="en-US" dirty="0" smtClean="0">
                <a:latin typeface="+mj-lt"/>
              </a:rPr>
              <a:t> </a:t>
            </a:r>
            <a:r>
              <a:rPr lang="ru-RU" dirty="0" smtClean="0">
                <a:latin typeface="+mj-lt"/>
              </a:rPr>
              <a:t>текста </a:t>
            </a:r>
          </a:p>
          <a:p>
            <a:pPr>
              <a:lnSpc>
                <a:spcPct val="100000"/>
              </a:lnSpc>
              <a:spcBef>
                <a:spcPts val="0"/>
              </a:spcBef>
            </a:pPr>
            <a:r>
              <a:rPr lang="ru-RU" dirty="0" smtClean="0">
                <a:latin typeface="+mj-lt"/>
              </a:rPr>
              <a:t>Механизм построения UML диаграмм</a:t>
            </a:r>
            <a:endParaRPr lang="en-US" dirty="0">
              <a:latin typeface="+mj-lt"/>
            </a:endParaRPr>
          </a:p>
        </p:txBody>
      </p:sp>
    </p:spTree>
    <p:extLst>
      <p:ext uri="{BB962C8B-B14F-4D97-AF65-F5344CB8AC3E}">
        <p14:creationId xmlns:p14="http://schemas.microsoft.com/office/powerpoint/2010/main" val="785011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1542"/>
          </a:xfrm>
        </p:spPr>
        <p:txBody>
          <a:bodyPr>
            <a:noAutofit/>
          </a:bodyPr>
          <a:lstStyle/>
          <a:p>
            <a:r>
              <a:rPr lang="ru-RU" sz="3200" dirty="0" smtClean="0">
                <a:latin typeface="Helvetica Neue" charset="0"/>
                <a:ea typeface="Helvetica Neue" charset="0"/>
                <a:cs typeface="Helvetica Neue" charset="0"/>
              </a:rPr>
              <a:t>Граф как основная структура данных</a:t>
            </a:r>
            <a:endParaRPr lang="en-US" sz="3200" dirty="0">
              <a:latin typeface="Helvetica Neue" charset="0"/>
              <a:ea typeface="Helvetica Neue" charset="0"/>
              <a:cs typeface="Helvetica Neue" charset="0"/>
            </a:endParaRPr>
          </a:p>
        </p:txBody>
      </p:sp>
      <p:pic>
        <p:nvPicPr>
          <p:cNvPr id="6" name="officeArt object"/>
          <p:cNvPicPr/>
          <p:nvPr/>
        </p:nvPicPr>
        <p:blipFill>
          <a:blip r:embed="rId2">
            <a:extLst/>
          </a:blip>
          <a:stretch>
            <a:fillRect/>
          </a:stretch>
        </p:blipFill>
        <p:spPr>
          <a:xfrm>
            <a:off x="3567112" y="1354668"/>
            <a:ext cx="6880755" cy="4613380"/>
          </a:xfrm>
          <a:prstGeom prst="rect">
            <a:avLst/>
          </a:prstGeom>
          <a:ln w="12700" cap="flat">
            <a:noFill/>
            <a:miter lim="400000"/>
          </a:ln>
          <a:effectLst/>
        </p:spPr>
      </p:pic>
    </p:spTree>
    <p:extLst>
      <p:ext uri="{BB962C8B-B14F-4D97-AF65-F5344CB8AC3E}">
        <p14:creationId xmlns:p14="http://schemas.microsoft.com/office/powerpoint/2010/main" val="459166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dirty="0" smtClean="0">
                <a:latin typeface="Helvetica Neue" charset="0"/>
                <a:ea typeface="Helvetica Neue" charset="0"/>
                <a:cs typeface="Helvetica Neue" charset="0"/>
              </a:rPr>
              <a:t>Правила конвертации в промежуточный граф</a:t>
            </a:r>
            <a:endParaRPr lang="en-US" sz="3200" dirty="0">
              <a:latin typeface="Helvetica Neue" charset="0"/>
              <a:ea typeface="Helvetica Neue" charset="0"/>
              <a:cs typeface="Helvetica Neue"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7754077"/>
              </p:ext>
            </p:extLst>
          </p:nvPr>
        </p:nvGraphicFramePr>
        <p:xfrm>
          <a:off x="3041646" y="2133598"/>
          <a:ext cx="7795686" cy="3911601"/>
        </p:xfrm>
        <a:graphic>
          <a:graphicData uri="http://schemas.openxmlformats.org/drawingml/2006/table">
            <a:tbl>
              <a:tblPr firstRow="1" firstCol="1" bandRow="1">
                <a:tableStyleId>{5C22544A-7EE6-4342-B048-85BDC9FD1C3A}</a:tableStyleId>
              </a:tblPr>
              <a:tblGrid>
                <a:gridCol w="3897843"/>
                <a:gridCol w="3897843"/>
              </a:tblGrid>
              <a:tr h="633841">
                <a:tc>
                  <a:txBody>
                    <a:bodyPr/>
                    <a:lstStyle/>
                    <a:p>
                      <a:pPr algn="ctr">
                        <a:spcAft>
                          <a:spcPts val="0"/>
                        </a:spcAft>
                      </a:pPr>
                      <a:r>
                        <a:rPr lang="en-US" sz="1400">
                          <a:effectLst/>
                        </a:rPr>
                        <a:t>Вершини</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Ребра</a:t>
                      </a:r>
                      <a:endParaRPr lang="en-US" sz="1000" b="1">
                        <a:solidFill>
                          <a:srgbClr val="000000"/>
                        </a:solidFill>
                        <a:effectLst/>
                        <a:latin typeface="Helvetica" charset="0"/>
                        <a:ea typeface="Helvetica" charset="0"/>
                        <a:cs typeface="Helvetica" charset="0"/>
                      </a:endParaRPr>
                    </a:p>
                  </a:txBody>
                  <a:tcPr marL="68580" marR="68580" marT="0" marB="0"/>
                </a:tc>
              </a:tr>
              <a:tr h="819440">
                <a:tc>
                  <a:txBody>
                    <a:bodyPr/>
                    <a:lstStyle/>
                    <a:p>
                      <a:pPr>
                        <a:lnSpc>
                          <a:spcPct val="150000"/>
                        </a:lnSpc>
                        <a:spcAft>
                          <a:spcPts val="0"/>
                        </a:spcAft>
                      </a:pPr>
                      <a:r>
                        <a:rPr lang="en-US" sz="1400" dirty="0">
                          <a:effectLst/>
                        </a:rPr>
                        <a:t>NN, NNP, PRP, NNS</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a:effectLst/>
                        </a:rPr>
                        <a:t>VBP, VBN, VBG, IN</a:t>
                      </a:r>
                      <a:endParaRPr lang="en-US" sz="1100">
                        <a:solidFill>
                          <a:srgbClr val="000000"/>
                        </a:solidFill>
                        <a:effectLst/>
                        <a:latin typeface="Helvetica" charset="0"/>
                        <a:ea typeface="Arial Unicode MS" charset="0"/>
                        <a:cs typeface="Arial Unicode MS" charset="0"/>
                      </a:endParaRPr>
                    </a:p>
                  </a:txBody>
                  <a:tcPr marL="68580" marR="68580" marT="0" marB="0"/>
                </a:tc>
              </a:tr>
              <a:tr h="819440">
                <a:tc>
                  <a:txBody>
                    <a:bodyPr/>
                    <a:lstStyle/>
                    <a:p>
                      <a:pPr>
                        <a:lnSpc>
                          <a:spcPct val="150000"/>
                        </a:lnSpc>
                        <a:spcAft>
                          <a:spcPts val="0"/>
                        </a:spcAft>
                      </a:pPr>
                      <a:r>
                        <a:rPr lang="en-US" sz="1400" dirty="0">
                          <a:effectLst/>
                        </a:rPr>
                        <a:t>JJ, CD, RB</a:t>
                      </a:r>
                      <a:endParaRPr lang="en-US" sz="1100" dirty="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a:effectLst/>
                        </a:rPr>
                        <a:t>TO, VBZ, ADVP, VB</a:t>
                      </a:r>
                      <a:endParaRPr lang="en-US" sz="1100">
                        <a:solidFill>
                          <a:srgbClr val="000000"/>
                        </a:solidFill>
                        <a:effectLst/>
                        <a:latin typeface="Helvetica" charset="0"/>
                        <a:ea typeface="Arial Unicode MS" charset="0"/>
                        <a:cs typeface="Arial Unicode MS" charset="0"/>
                      </a:endParaRPr>
                    </a:p>
                  </a:txBody>
                  <a:tcPr marL="68580" marR="68580" marT="0" marB="0"/>
                </a:tc>
              </a:tr>
              <a:tr h="819440">
                <a:tc>
                  <a:txBody>
                    <a:bodyPr/>
                    <a:lstStyle/>
                    <a:p>
                      <a:pPr>
                        <a:spcAft>
                          <a:spcPts val="0"/>
                        </a:spcAft>
                      </a:pPr>
                      <a:r>
                        <a:rPr lang="en-US" sz="1200" dirty="0">
                          <a:effectLst/>
                        </a:rPr>
                        <a:t> </a:t>
                      </a:r>
                      <a:endParaRPr lang="en-US" sz="1200" dirty="0">
                        <a:effectLst/>
                        <a:latin typeface="Times New Roman" charset="0"/>
                        <a:ea typeface="Arial Unicode MS" charset="0"/>
                      </a:endParaRPr>
                    </a:p>
                  </a:txBody>
                  <a:tcPr marL="68580" marR="68580" marT="0" marB="0"/>
                </a:tc>
                <a:tc>
                  <a:txBody>
                    <a:bodyPr/>
                    <a:lstStyle/>
                    <a:p>
                      <a:pPr>
                        <a:lnSpc>
                          <a:spcPct val="150000"/>
                        </a:lnSpc>
                        <a:spcAft>
                          <a:spcPts val="0"/>
                        </a:spcAft>
                      </a:pPr>
                      <a:r>
                        <a:rPr lang="en-US" sz="1400">
                          <a:effectLst/>
                        </a:rPr>
                        <a:t>ADJP, PP, SBAR</a:t>
                      </a:r>
                      <a:endParaRPr lang="en-US" sz="1100">
                        <a:solidFill>
                          <a:srgbClr val="000000"/>
                        </a:solidFill>
                        <a:effectLst/>
                        <a:latin typeface="Helvetica" charset="0"/>
                        <a:ea typeface="Arial Unicode MS" charset="0"/>
                        <a:cs typeface="Arial Unicode MS" charset="0"/>
                      </a:endParaRPr>
                    </a:p>
                  </a:txBody>
                  <a:tcPr marL="68580" marR="68580" marT="0" marB="0"/>
                </a:tc>
              </a:tr>
              <a:tr h="819440">
                <a:tc>
                  <a:txBody>
                    <a:bodyPr/>
                    <a:lstStyle/>
                    <a:p>
                      <a:pPr>
                        <a:spcAft>
                          <a:spcPts val="0"/>
                        </a:spcAft>
                      </a:pPr>
                      <a:r>
                        <a:rPr lang="en-US" sz="1200">
                          <a:effectLst/>
                        </a:rPr>
                        <a:t> </a:t>
                      </a:r>
                      <a:endParaRPr lang="en-US" sz="1200">
                        <a:effectLst/>
                        <a:latin typeface="Times New Roman" charset="0"/>
                        <a:ea typeface="Arial Unicode MS" charset="0"/>
                      </a:endParaRPr>
                    </a:p>
                  </a:txBody>
                  <a:tcPr marL="68580" marR="68580" marT="0" marB="0"/>
                </a:tc>
                <a:tc>
                  <a:txBody>
                    <a:bodyPr/>
                    <a:lstStyle/>
                    <a:p>
                      <a:pPr>
                        <a:lnSpc>
                          <a:spcPct val="150000"/>
                        </a:lnSpc>
                        <a:spcAft>
                          <a:spcPts val="0"/>
                        </a:spcAft>
                      </a:pPr>
                      <a:r>
                        <a:rPr lang="en-US" sz="1400" dirty="0">
                          <a:effectLst/>
                        </a:rPr>
                        <a:t>СС</a:t>
                      </a:r>
                      <a:endParaRPr lang="en-US" sz="1100" dirty="0">
                        <a:solidFill>
                          <a:srgbClr val="000000"/>
                        </a:solidFill>
                        <a:effectLst/>
                        <a:latin typeface="Helvetica" charset="0"/>
                        <a:ea typeface="Arial Unicode MS" charset="0"/>
                        <a:cs typeface="Arial Unicode MS" charset="0"/>
                      </a:endParaRPr>
                    </a:p>
                  </a:txBody>
                  <a:tcPr marL="68580" marR="68580" marT="0" marB="0"/>
                </a:tc>
              </a:tr>
            </a:tbl>
          </a:graphicData>
        </a:graphic>
      </p:graphicFrame>
    </p:spTree>
    <p:extLst>
      <p:ext uri="{BB962C8B-B14F-4D97-AF65-F5344CB8AC3E}">
        <p14:creationId xmlns:p14="http://schemas.microsoft.com/office/powerpoint/2010/main" val="484843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804</Words>
  <Application>Microsoft Macintosh PowerPoint</Application>
  <PresentationFormat>Widescreen</PresentationFormat>
  <Paragraphs>200</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 Unicode MS</vt:lpstr>
      <vt:lpstr>Calibri</vt:lpstr>
      <vt:lpstr>Calibri Light</vt:lpstr>
      <vt:lpstr>Helvetica</vt:lpstr>
      <vt:lpstr>Helvetica Neue</vt:lpstr>
      <vt:lpstr>Times New Roman</vt:lpstr>
      <vt:lpstr>Arial</vt:lpstr>
      <vt:lpstr>Office Theme</vt:lpstr>
      <vt:lpstr>РАЗРАБОТКА ПРОГРАММНОГО ОБЕСПЕЧЕНИЯ ДЛЯ ПАРСИНГА ТЕКСТОВ И ГЕНЕРАЦИИ UML МОДЕЛЕЙ </vt:lpstr>
      <vt:lpstr>Цель работы - разработка правил конвертации текста на естественном языке в формат для обмена данными UML, Создание программного продукта для автоматизированной конвертации текста с последующим сохранением в формате XMI.</vt:lpstr>
      <vt:lpstr>1. Обзор обработки естественного языка средствами программного обеспечения.</vt:lpstr>
      <vt:lpstr>Stanford Core NLP</vt:lpstr>
      <vt:lpstr>Stanford Core NLP</vt:lpstr>
      <vt:lpstr>PowerPoint Presentation</vt:lpstr>
      <vt:lpstr>2 Реализация распознавания текста и создание UML диаграмм</vt:lpstr>
      <vt:lpstr>Граф как основная структура данных</vt:lpstr>
      <vt:lpstr>Правила конвертации в промежуточный граф</vt:lpstr>
      <vt:lpstr>PowerPoint Presentation</vt:lpstr>
      <vt:lpstr>Правила преобразования промежуточного графа в UML граф</vt:lpstr>
      <vt:lpstr>Результат конвертации промежуточного графа в UML граф</vt:lpstr>
      <vt:lpstr>Диаграмма генерации UML моделей</vt:lpstr>
      <vt:lpstr>PowerPoint Presentation</vt:lpstr>
      <vt:lpstr>3 Экспериментальная проверка результатов работы программного обеспечения</vt:lpstr>
      <vt:lpstr>1</vt:lpstr>
      <vt:lpstr>PowerPoint Presentation</vt:lpstr>
      <vt:lpstr>Короткие семантически насыщенные тексты</vt:lpstr>
      <vt:lpstr>PowerPoint Presentation</vt:lpstr>
      <vt:lpstr>PowerPoint Presentation</vt:lpstr>
      <vt:lpstr>Вывод</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Svitlana Moiseyenko</dc:creator>
  <cp:lastModifiedBy>Svitlana Moiseyenko</cp:lastModifiedBy>
  <cp:revision>26</cp:revision>
  <dcterms:created xsi:type="dcterms:W3CDTF">2017-05-28T13:43:13Z</dcterms:created>
  <dcterms:modified xsi:type="dcterms:W3CDTF">2017-05-28T18:18:34Z</dcterms:modified>
</cp:coreProperties>
</file>