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5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6" r:id="rId6"/>
    <p:sldId id="269" r:id="rId7"/>
    <p:sldId id="267" r:id="rId8"/>
    <p:sldId id="276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6E262-0863-D14E-8989-C21AD0421303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6434D-2AFB-B841-8934-1729B952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6434D-2AFB-B841-8934-1729B95253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1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9" r:id="rId1"/>
    <p:sldLayoutId id="2147485550" r:id="rId2"/>
    <p:sldLayoutId id="2147485551" r:id="rId3"/>
    <p:sldLayoutId id="2147485552" r:id="rId4"/>
    <p:sldLayoutId id="2147485553" r:id="rId5"/>
    <p:sldLayoutId id="2147485554" r:id="rId6"/>
    <p:sldLayoutId id="2147485555" r:id="rId7"/>
    <p:sldLayoutId id="2147485556" r:id="rId8"/>
    <p:sldLayoutId id="2147485557" r:id="rId9"/>
    <p:sldLayoutId id="2147485558" r:id="rId10"/>
    <p:sldLayoutId id="21474855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2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583" y="1302327"/>
            <a:ext cx="7633854" cy="324196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ahoma" charset="0"/>
                <a:ea typeface="Tahoma" charset="0"/>
                <a:cs typeface="Tahoma" charset="0"/>
              </a:rPr>
              <a:t>РАЗРАБОТКА ПРОГРАММНОГО ОБЕСПЕЧЕНИЯ </a:t>
            </a:r>
            <a:r>
              <a:rPr lang="en-US" sz="4000" b="1" dirty="0" smtClean="0">
                <a:latin typeface="Tahoma" charset="0"/>
                <a:ea typeface="Tahoma" charset="0"/>
                <a:cs typeface="Tahoma" charset="0"/>
              </a:rPr>
              <a:t/>
            </a:r>
            <a:br>
              <a:rPr lang="en-US" sz="4000" b="1" dirty="0" smtClean="0">
                <a:latin typeface="Tahoma" charset="0"/>
                <a:ea typeface="Tahoma" charset="0"/>
                <a:cs typeface="Tahoma" charset="0"/>
              </a:rPr>
            </a:b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ДЛЯ ПАРСИНГА</a:t>
            </a:r>
            <a:r>
              <a:rPr lang="en-US" sz="4000" b="1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ТЕКСТОВ </a:t>
            </a:r>
            <a:br>
              <a:rPr lang="ru-RU" sz="4000" b="1" dirty="0" smtClean="0">
                <a:latin typeface="Tahoma" charset="0"/>
                <a:ea typeface="Tahoma" charset="0"/>
                <a:cs typeface="Tahoma" charset="0"/>
              </a:rPr>
            </a:b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И</a:t>
            </a:r>
            <a:r>
              <a:rPr lang="en-US" sz="40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ГЕНЕРАЦИИ </a:t>
            </a:r>
            <a:r>
              <a:rPr lang="ru-RU" sz="4000" b="1" dirty="0">
                <a:latin typeface="Tahoma" charset="0"/>
                <a:ea typeface="Tahoma" charset="0"/>
                <a:cs typeface="Tahoma" charset="0"/>
              </a:rPr>
              <a:t>UML МОДЕЛЕЙ</a:t>
            </a:r>
            <a:r>
              <a:rPr lang="ru-RU" sz="4000" dirty="0">
                <a:latin typeface="Tahoma" charset="0"/>
                <a:ea typeface="Tahoma" charset="0"/>
                <a:cs typeface="Tahoma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4146" y="5721744"/>
            <a:ext cx="53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x-none" dirty="0">
                <a:latin typeface="Tahoma" charset="0"/>
                <a:ea typeface="Tahoma" charset="0"/>
                <a:cs typeface="Tahoma" charset="0"/>
              </a:rPr>
              <a:t>руководитель: доц. </a:t>
            </a:r>
            <a:r>
              <a:rPr lang="ru-RU" altLang="x-none" dirty="0" smtClean="0">
                <a:latin typeface="Tahoma" charset="0"/>
                <a:ea typeface="Tahoma" charset="0"/>
                <a:cs typeface="Tahoma" charset="0"/>
              </a:rPr>
              <a:t>В.А</a:t>
            </a:r>
            <a:r>
              <a:rPr lang="ru-RU" altLang="x-none" dirty="0">
                <a:latin typeface="Tahoma" charset="0"/>
                <a:ea typeface="Tahoma" charset="0"/>
                <a:cs typeface="Tahoma" charset="0"/>
              </a:rPr>
              <a:t>. Ермолаев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34145" y="5352412"/>
            <a:ext cx="53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x-none" dirty="0" smtClean="0">
                <a:latin typeface="Tahoma" charset="0"/>
                <a:ea typeface="Tahoma" charset="0"/>
                <a:cs typeface="Tahoma" charset="0"/>
              </a:rPr>
              <a:t>выполнила: </a:t>
            </a:r>
            <a:r>
              <a:rPr lang="en-US" altLang="x-none" dirty="0" smtClean="0">
                <a:latin typeface="Tahoma" charset="0"/>
                <a:ea typeface="Tahoma" charset="0"/>
                <a:cs typeface="Tahoma" charset="0"/>
              </a:rPr>
              <a:t>C.A. </a:t>
            </a:r>
            <a:r>
              <a:rPr lang="ru-RU" altLang="x-none" dirty="0" smtClean="0">
                <a:latin typeface="Tahoma" charset="0"/>
                <a:ea typeface="Tahoma" charset="0"/>
                <a:cs typeface="Tahoma" charset="0"/>
              </a:rPr>
              <a:t>Моисеенко</a:t>
            </a:r>
            <a:r>
              <a:rPr lang="en-US" altLang="x-none" dirty="0" smtClean="0">
                <a:latin typeface="Tahoma" charset="0"/>
                <a:ea typeface="Tahoma" charset="0"/>
                <a:cs typeface="Tahoma" charset="0"/>
              </a:rPr>
              <a:t> </a:t>
            </a:r>
            <a:endParaRPr lang="ru-RU" dirty="0" smtClean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0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8650" y="429138"/>
            <a:ext cx="763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Цель работы</a:t>
            </a:r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endParaRPr lang="en-US" sz="2800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49" y="982399"/>
            <a:ext cx="76390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Разработка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алгоритмического и программного обеспечения для получения структурированных представлений знаний из коротких семантически насыщенных текстов на естественном (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английском) языке.</a:t>
            </a:r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48" y="3228431"/>
            <a:ext cx="763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Задачи:</a:t>
            </a:r>
            <a:endParaRPr lang="en-US" sz="2800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48" y="3781692"/>
            <a:ext cx="76390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разработка эвристики и алгоритма </a:t>
            </a:r>
            <a:r>
              <a:rPr lang="ru-R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преобразова-ния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структурированных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текстов в модель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пред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-</a:t>
            </a:r>
            <a:r>
              <a:rPr lang="ru-R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ставления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данных на языке UML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диаграммы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классов</a:t>
            </a:r>
          </a:p>
          <a:p>
            <a:pPr marL="285750" indent="-285750">
              <a:buFont typeface="Arial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разработать ПО реализующее эти </a:t>
            </a:r>
            <a:r>
              <a:rPr lang="ru-R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преобразова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-</a:t>
            </a:r>
            <a:r>
              <a:rPr lang="ru-R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ния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в репрезентацию на языке XMI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424479"/>
            <a:ext cx="7229094" cy="432540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Библиотеки, технологии, методы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8180" y="3534927"/>
            <a:ext cx="7434834" cy="4987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7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Новизна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4657" y="4138117"/>
            <a:ext cx="7587234" cy="142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Использование отношений 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NP,VP 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Stanford Core NLP</a:t>
            </a:r>
            <a:endParaRPr lang="en-US" sz="2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Разработка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правил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преобразования</a:t>
            </a:r>
            <a:endParaRPr lang="ru-RU" sz="2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57250" y="1210825"/>
            <a:ext cx="7414641" cy="221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Stanford Core NLP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err="1" smtClean="0">
                <a:latin typeface="Tahoma" charset="0"/>
                <a:ea typeface="Tahoma" charset="0"/>
                <a:cs typeface="Tahoma" charset="0"/>
              </a:rPr>
              <a:t>JGraphT</a:t>
            </a:r>
            <a:endParaRPr lang="fr-FR" sz="2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smtClean="0">
                <a:latin typeface="Tahoma" charset="0"/>
                <a:ea typeface="Tahoma" charset="0"/>
                <a:cs typeface="Tahoma" charset="0"/>
              </a:rPr>
              <a:t>Java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JAXB, Maven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smtClean="0">
                <a:latin typeface="Tahoma" charset="0"/>
                <a:ea typeface="Tahoma" charset="0"/>
                <a:cs typeface="Tahoma" charset="0"/>
              </a:rPr>
              <a:t>XMI, XML, </a:t>
            </a:r>
            <a:r>
              <a:rPr lang="fr-FR" sz="2400" dirty="0" smtClean="0">
                <a:latin typeface="Tahoma" charset="0"/>
                <a:ea typeface="Tahoma" charset="0"/>
                <a:cs typeface="Tahoma" charset="0"/>
              </a:rPr>
              <a:t>UML</a:t>
            </a:r>
            <a:endParaRPr lang="ru-RU" sz="21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100" dirty="0" smtClean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82949"/>
            <a:ext cx="7886700" cy="36115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NP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–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вершины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, VP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– ребра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205346"/>
            <a:ext cx="7603671" cy="498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10" y="288190"/>
            <a:ext cx="7561257" cy="735315"/>
          </a:xfrm>
        </p:spPr>
        <p:txBody>
          <a:bodyPr>
            <a:normAutofit fontScale="90000"/>
          </a:bodyPr>
          <a:lstStyle/>
          <a:p>
            <a:r>
              <a:rPr lang="ru-RU" sz="2400" dirty="0">
                <a:latin typeface="Helvetica Neue" charset="0"/>
                <a:ea typeface="Helvetica Neue" charset="0"/>
                <a:cs typeface="Helvetica Neue" charset="0"/>
              </a:rPr>
              <a:t>Правила преобразования промежуточного графа в UML граф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069098"/>
              </p:ext>
            </p:extLst>
          </p:nvPr>
        </p:nvGraphicFramePr>
        <p:xfrm>
          <a:off x="1174291" y="1413164"/>
          <a:ext cx="6411094" cy="5024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5547"/>
                <a:gridCol w="3205547"/>
              </a:tblGrid>
              <a:tr h="3685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Ч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асти</a:t>
                      </a:r>
                      <a:r>
                        <a:rPr lang="en-US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речи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UML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сущности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332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NN, NNP, PRP, NNS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Кла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ы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332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JJ, CD, RB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Атрибут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ы</a:t>
                      </a:r>
                      <a:r>
                        <a:rPr lang="en-US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клас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со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в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997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VBP, VBN, VBG, IN, TO, VBZ, ADVP, VB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Зависимости между классами (ассоциация</a:t>
                      </a:r>
                      <a:r>
                        <a:rPr lang="ru-RU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,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агрегация, генерализация)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1330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ADJP, PP, SBAR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Дополнительная информация для зависимостей между классами, которая влияет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на их последующую конвертацию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997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IN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Указывает на агрегацию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или генерализацию в зависимости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контекста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6650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СС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Соединение одинаковых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по типу зависимостей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440" y="567671"/>
            <a:ext cx="7196850" cy="782189"/>
          </a:xfrm>
        </p:spPr>
        <p:txBody>
          <a:bodyPr>
            <a:noAutofit/>
          </a:bodyPr>
          <a:lstStyle/>
          <a:p>
            <a:pPr algn="r"/>
            <a:r>
              <a:rPr lang="ru-RU" sz="2400" dirty="0">
                <a:ea typeface="Helvetica Neue" charset="0"/>
                <a:cs typeface="Helvetica Neue" charset="0"/>
              </a:rPr>
              <a:t>Короткие семантически насыщенные тексты</a:t>
            </a:r>
            <a:endParaRPr lang="en-US" sz="2400" dirty="0"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" y="1376287"/>
            <a:ext cx="751658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ahoma" charset="0"/>
                <a:ea typeface="Tahoma" charset="0"/>
                <a:cs typeface="Tahoma" charset="0"/>
              </a:rPr>
              <a:t>A Clock is a </a:t>
            </a:r>
            <a:r>
              <a:rPr lang="en-US" sz="1500" dirty="0" err="1">
                <a:latin typeface="Tahoma" charset="0"/>
                <a:ea typeface="Tahoma" charset="0"/>
                <a:cs typeface="Tahoma" charset="0"/>
              </a:rPr>
              <a:t>TemporalInstrument</a:t>
            </a:r>
            <a:r>
              <a:rPr lang="en-US" sz="1500" dirty="0">
                <a:latin typeface="Tahoma" charset="0"/>
                <a:ea typeface="Tahoma" charset="0"/>
                <a:cs typeface="Tahoma" charset="0"/>
              </a:rPr>
              <a:t> to </a:t>
            </a:r>
            <a:r>
              <a:rPr lang="en-US" sz="1500" dirty="0" smtClean="0">
                <a:latin typeface="Tahoma" charset="0"/>
                <a:ea typeface="Tahoma" charset="0"/>
                <a:cs typeface="Tahoma" charset="0"/>
              </a:rPr>
              <a:t>generate </a:t>
            </a:r>
            <a:r>
              <a:rPr lang="en-US" sz="1500" dirty="0" smtClean="0">
                <a:latin typeface="Tahoma" charset="0"/>
                <a:ea typeface="Tahoma" charset="0"/>
                <a:cs typeface="Tahoma" charset="0"/>
              </a:rPr>
              <a:t>the </a:t>
            </a:r>
            <a:r>
              <a:rPr lang="en-US" sz="1500" dirty="0">
                <a:latin typeface="Tahoma" charset="0"/>
                <a:ea typeface="Tahoma" charset="0"/>
                <a:cs typeface="Tahoma" charset="0"/>
              </a:rPr>
              <a:t>instances of a </a:t>
            </a:r>
            <a:r>
              <a:rPr lang="en-US" sz="1500" dirty="0" err="1">
                <a:latin typeface="Tahoma" charset="0"/>
                <a:ea typeface="Tahoma" charset="0"/>
                <a:cs typeface="Tahoma" charset="0"/>
              </a:rPr>
              <a:t>TemporalMeasure</a:t>
            </a:r>
            <a:r>
              <a:rPr lang="en-US" sz="1500" dirty="0">
                <a:latin typeface="+mj-lt"/>
                <a:ea typeface="Helvetica Neue" charset="0"/>
                <a:cs typeface="Helvetica Neue" charset="0"/>
              </a:rPr>
              <a:t>. </a:t>
            </a:r>
            <a:endParaRPr lang="en-US" sz="1500" b="1" dirty="0">
              <a:latin typeface="+mj-lt"/>
              <a:ea typeface="Helvetica Neue" charset="0"/>
              <a:cs typeface="Helvetica Neue" charset="0"/>
            </a:endParaRPr>
          </a:p>
          <a:p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647701" y="513862"/>
            <a:ext cx="406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300" b="1" dirty="0">
                <a:solidFill>
                  <a:schemeClr val="accent1"/>
                </a:solidFill>
              </a:rPr>
              <a:t>3</a:t>
            </a:r>
            <a:endParaRPr lang="en-US" sz="33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18" y="3177777"/>
            <a:ext cx="442544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(ROOT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 smtClean="0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Clock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))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VP (VBZ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is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TemporalInstrument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    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(TO to)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(VB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generate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  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NP (DT the) (NNS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instances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))               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PP (IN of)    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TemporalMeasure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)))))))))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(. .)))</a:t>
            </a:r>
            <a:endParaRPr lang="en-US" sz="1400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65" y="2330727"/>
            <a:ext cx="4146550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fficeArt object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152650" y="2202873"/>
            <a:ext cx="5966607" cy="435133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500" y="586356"/>
            <a:ext cx="4402282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Stopping by Woods on a Snowy Evening</a:t>
            </a:r>
            <a:endParaRPr lang="en-US" sz="1350" dirty="0"/>
          </a:p>
          <a:p>
            <a:r>
              <a:rPr lang="ru-RU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ru-RU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My little horse must think it queer</a:t>
            </a: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To stop without a farmhouse near</a:t>
            </a: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Between the woods and frozen lake</a:t>
            </a:r>
          </a:p>
          <a:p>
            <a:r>
              <a: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The darkest evening of the year.</a:t>
            </a:r>
          </a:p>
          <a:p>
            <a:r>
              <a:rPr lang="ru-RU" sz="1350" dirty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ru-RU" sz="135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500" b="1" dirty="0" smtClean="0"/>
              <a:t>Robert </a:t>
            </a:r>
            <a:r>
              <a:rPr lang="en-US" sz="1500" b="1" dirty="0"/>
              <a:t>Frost</a:t>
            </a:r>
            <a:endParaRPr 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571500" y="124691"/>
            <a:ext cx="423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/>
                </a:solidFill>
                <a:latin typeface="Helvetica Neue" charset="0"/>
                <a:ea typeface="Helvetica Neue" charset="0"/>
                <a:cs typeface="Helvetica Neue" charset="0"/>
              </a:rPr>
              <a:t>Полученные результаты</a:t>
            </a:r>
            <a:endParaRPr lang="en-US" sz="2400" b="1" dirty="0">
              <a:solidFill>
                <a:schemeClr val="accent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fficeArt object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946150" y="2136302"/>
            <a:ext cx="6446838" cy="365320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85158" y="293831"/>
            <a:ext cx="6807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Разумные границы применимости  подхода</a:t>
            </a:r>
            <a:endParaRPr lang="en-US" sz="2800" b="1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077898"/>
            <a:ext cx="7568184" cy="541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19250"/>
            <a:ext cx="7670800" cy="387310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dirty="0"/>
              <a:t>	П</a:t>
            </a:r>
            <a:r>
              <a:rPr lang="en-US" sz="2100" dirty="0" err="1"/>
              <a:t>рограмма</a:t>
            </a:r>
            <a:r>
              <a:rPr lang="en-US" sz="2100" dirty="0"/>
              <a:t> </a:t>
            </a:r>
            <a:r>
              <a:rPr lang="en-US" sz="2100" dirty="0" err="1"/>
              <a:t>парсер</a:t>
            </a:r>
            <a:r>
              <a:rPr lang="en-US" sz="2100" dirty="0"/>
              <a:t> </a:t>
            </a:r>
            <a:r>
              <a:rPr lang="en-US" sz="2100" dirty="0" err="1"/>
              <a:t>выполняет</a:t>
            </a:r>
            <a:r>
              <a:rPr lang="en-US" sz="2100" dirty="0"/>
              <a:t> </a:t>
            </a:r>
            <a:r>
              <a:rPr lang="en-US" sz="2100" dirty="0" err="1"/>
              <a:t>базовые</a:t>
            </a:r>
            <a:r>
              <a:rPr lang="en-US" sz="2100" dirty="0"/>
              <a:t> </a:t>
            </a:r>
            <a:r>
              <a:rPr lang="en-US" sz="2100" dirty="0" err="1"/>
              <a:t>функции</a:t>
            </a:r>
            <a:r>
              <a:rPr lang="en-US" sz="2100" dirty="0"/>
              <a:t> </a:t>
            </a:r>
            <a:r>
              <a:rPr lang="en-US" sz="2100" dirty="0" err="1"/>
              <a:t>конвертации</a:t>
            </a:r>
            <a:r>
              <a:rPr lang="en-US" sz="2100" dirty="0"/>
              <a:t> </a:t>
            </a:r>
            <a:r>
              <a:rPr lang="en-US" sz="2100" dirty="0" err="1"/>
              <a:t>текста</a:t>
            </a:r>
            <a:r>
              <a:rPr lang="en-US" sz="2100" dirty="0"/>
              <a:t> </a:t>
            </a:r>
            <a:r>
              <a:rPr lang="en-US" sz="2100" dirty="0" err="1"/>
              <a:t>на</a:t>
            </a:r>
            <a:r>
              <a:rPr lang="en-US" sz="2100" dirty="0"/>
              <a:t> </a:t>
            </a:r>
            <a:r>
              <a:rPr lang="en-US" sz="2100" dirty="0" err="1"/>
              <a:t>естественном</a:t>
            </a:r>
            <a:r>
              <a:rPr lang="en-US" sz="2100" dirty="0"/>
              <a:t> </a:t>
            </a:r>
            <a:r>
              <a:rPr lang="en-US" sz="2100" dirty="0" err="1"/>
              <a:t>языке</a:t>
            </a:r>
            <a:r>
              <a:rPr lang="en-US" sz="2100" dirty="0"/>
              <a:t> </a:t>
            </a:r>
            <a:r>
              <a:rPr lang="en-US" sz="2100" dirty="0" err="1"/>
              <a:t>в</a:t>
            </a:r>
            <a:r>
              <a:rPr lang="en-US" sz="2100" dirty="0"/>
              <a:t> UML </a:t>
            </a:r>
            <a:r>
              <a:rPr lang="en-US" sz="2100" dirty="0" err="1"/>
              <a:t>диаграммы</a:t>
            </a:r>
            <a:r>
              <a:rPr lang="en-US" sz="2100" dirty="0"/>
              <a:t> </a:t>
            </a:r>
            <a:r>
              <a:rPr lang="en-US" sz="2100" dirty="0" err="1"/>
              <a:t>согласно</a:t>
            </a:r>
            <a:r>
              <a:rPr lang="en-US" sz="2100" dirty="0"/>
              <a:t> </a:t>
            </a:r>
            <a:r>
              <a:rPr lang="ru-RU" sz="2100" dirty="0"/>
              <a:t>разработанным </a:t>
            </a:r>
            <a:r>
              <a:rPr lang="en-US" sz="2100" dirty="0" err="1"/>
              <a:t>правилам</a:t>
            </a:r>
            <a:r>
              <a:rPr lang="ru-RU" sz="2100" dirty="0"/>
              <a:t>, однако </a:t>
            </a:r>
            <a:r>
              <a:rPr lang="en-US" sz="2100" dirty="0" err="1"/>
              <a:t>успешность</a:t>
            </a:r>
            <a:r>
              <a:rPr lang="en-US" sz="2100" dirty="0"/>
              <a:t> </a:t>
            </a:r>
            <a:r>
              <a:rPr lang="en-US" sz="2100" dirty="0" err="1"/>
              <a:t>конвертации</a:t>
            </a:r>
            <a:r>
              <a:rPr lang="en-US" sz="2100" dirty="0"/>
              <a:t> </a:t>
            </a:r>
            <a:r>
              <a:rPr lang="en-US" sz="2100" dirty="0" err="1"/>
              <a:t>зависит</a:t>
            </a:r>
            <a:r>
              <a:rPr lang="en-US" sz="2100" dirty="0"/>
              <a:t> </a:t>
            </a:r>
            <a:r>
              <a:rPr lang="en-US" sz="2100" dirty="0" err="1"/>
              <a:t>от</a:t>
            </a:r>
            <a:r>
              <a:rPr lang="en-US" sz="2100" dirty="0"/>
              <a:t> </a:t>
            </a:r>
            <a:r>
              <a:rPr lang="en-US" sz="2100" dirty="0" err="1"/>
              <a:t>многих</a:t>
            </a:r>
            <a:r>
              <a:rPr lang="en-US" sz="2100" dirty="0"/>
              <a:t> </a:t>
            </a:r>
            <a:r>
              <a:rPr lang="en-US" sz="2100" dirty="0" err="1"/>
              <a:t>факторов</a:t>
            </a:r>
            <a:r>
              <a:rPr lang="ru-RU" sz="2100" dirty="0"/>
              <a:t>: </a:t>
            </a:r>
          </a:p>
          <a:p>
            <a:pPr marL="0" indent="0" algn="just">
              <a:buNone/>
            </a:pPr>
            <a:endParaRPr lang="ru-RU" sz="2100" dirty="0"/>
          </a:p>
          <a:p>
            <a:pPr>
              <a:buFontTx/>
              <a:buChar char="-"/>
            </a:pPr>
            <a:r>
              <a:rPr lang="ru-RU" sz="2100" dirty="0"/>
              <a:t>объем текста;</a:t>
            </a:r>
          </a:p>
          <a:p>
            <a:pPr>
              <a:buFontTx/>
              <a:buChar char="-"/>
            </a:pPr>
            <a:r>
              <a:rPr lang="ru-RU" sz="2100" dirty="0"/>
              <a:t>его корректность с точки зрения орфографии и семантики; </a:t>
            </a:r>
          </a:p>
          <a:p>
            <a:pPr>
              <a:buFontTx/>
              <a:buChar char="-"/>
            </a:pPr>
            <a:r>
              <a:rPr lang="ru-RU" sz="2100" dirty="0"/>
              <a:t>результаты </a:t>
            </a:r>
            <a:r>
              <a:rPr lang="ru-RU" sz="2100" dirty="0" err="1"/>
              <a:t>парсинга</a:t>
            </a:r>
            <a:r>
              <a:rPr lang="ru-RU" sz="2100" dirty="0"/>
              <a:t> </a:t>
            </a:r>
            <a:r>
              <a:rPr lang="en-US" sz="2100" dirty="0"/>
              <a:t>Stanford Core NLP;</a:t>
            </a:r>
            <a:endParaRPr lang="ru-RU" sz="2100" dirty="0"/>
          </a:p>
          <a:p>
            <a:pPr marL="0" indent="0">
              <a:buNone/>
            </a:pPr>
            <a:r>
              <a:rPr lang="ru-RU" sz="2100" dirty="0">
                <a:solidFill>
                  <a:schemeClr val="accent1"/>
                </a:solidFill>
              </a:rPr>
              <a:t>-</a:t>
            </a:r>
            <a:r>
              <a:rPr lang="ru-RU" sz="2100" dirty="0"/>
              <a:t> корректность правил конвертации.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098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1017</TotalTime>
  <Words>303</Words>
  <Application>Microsoft Macintosh PowerPoint</Application>
  <PresentationFormat>On-screen Show (4:3)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Century Schoolbook</vt:lpstr>
      <vt:lpstr>Helvetica Neue</vt:lpstr>
      <vt:lpstr>Tahoma</vt:lpstr>
      <vt:lpstr>Wingdings 2</vt:lpstr>
      <vt:lpstr>Arial</vt:lpstr>
      <vt:lpstr>View</vt:lpstr>
      <vt:lpstr>РАЗРАБОТКА ПРОГРАММНОГО ОБЕСПЕЧЕНИЯ  ДЛЯ ПАРСИНГА ТЕКСТОВ  И ГЕНЕРАЦИИ UML МОДЕЛЕЙ </vt:lpstr>
      <vt:lpstr>PowerPoint Presentation</vt:lpstr>
      <vt:lpstr>Библиотеки, технологии, методы</vt:lpstr>
      <vt:lpstr>NP – вершины, VP – ребра</vt:lpstr>
      <vt:lpstr>Правила преобразования промежуточного графа в UML граф</vt:lpstr>
      <vt:lpstr>Короткие семантически насыщенные тексты</vt:lpstr>
      <vt:lpstr>PowerPoint Presentation</vt:lpstr>
      <vt:lpstr>PowerPoint Presentation</vt:lpstr>
      <vt:lpstr>Вывод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Svitlana Moiseyenko</dc:creator>
  <cp:lastModifiedBy>Svitlana Moiseyenko</cp:lastModifiedBy>
  <cp:revision>92</cp:revision>
  <dcterms:created xsi:type="dcterms:W3CDTF">2017-05-28T13:43:13Z</dcterms:created>
  <dcterms:modified xsi:type="dcterms:W3CDTF">2017-05-31T13:10:02Z</dcterms:modified>
</cp:coreProperties>
</file>