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548" r:id="rId1"/>
  </p:sldMasterIdLst>
  <p:notesMasterIdLst>
    <p:notesMasterId r:id="rId15"/>
  </p:notesMasterIdLst>
  <p:sldIdLst>
    <p:sldId id="256" r:id="rId2"/>
    <p:sldId id="257" r:id="rId3"/>
    <p:sldId id="261" r:id="rId4"/>
    <p:sldId id="262" r:id="rId5"/>
    <p:sldId id="266" r:id="rId6"/>
    <p:sldId id="284" r:id="rId7"/>
    <p:sldId id="267" r:id="rId8"/>
    <p:sldId id="272" r:id="rId9"/>
    <p:sldId id="269" r:id="rId10"/>
    <p:sldId id="276" r:id="rId11"/>
    <p:sldId id="282" r:id="rId12"/>
    <p:sldId id="283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7"/>
  </p:normalViewPr>
  <p:slideViewPr>
    <p:cSldViewPr snapToGrid="0" snapToObjects="1">
      <p:cViewPr varScale="1">
        <p:scale>
          <a:sx n="92" d="100"/>
          <a:sy n="92" d="100"/>
        </p:scale>
        <p:origin x="1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6E262-0863-D14E-8989-C21AD0421303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6434D-2AFB-B841-8934-1729B952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3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6434D-2AFB-B841-8934-1729B95253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8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1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49" r:id="rId1"/>
    <p:sldLayoutId id="2147485550" r:id="rId2"/>
    <p:sldLayoutId id="2147485551" r:id="rId3"/>
    <p:sldLayoutId id="2147485552" r:id="rId4"/>
    <p:sldLayoutId id="2147485553" r:id="rId5"/>
    <p:sldLayoutId id="2147485554" r:id="rId6"/>
    <p:sldLayoutId id="2147485555" r:id="rId7"/>
    <p:sldLayoutId id="2147485556" r:id="rId8"/>
    <p:sldLayoutId id="2147485557" r:id="rId9"/>
    <p:sldLayoutId id="2147485558" r:id="rId10"/>
    <p:sldLayoutId id="21474855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-7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22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6583" y="1302327"/>
            <a:ext cx="7633854" cy="3241964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РАЗРАБОТКА ПРОГРАММНОГО ОБЕСПЕЧЕНИЯ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ru-RU" sz="4000" b="1" dirty="0" smtClean="0"/>
              <a:t>ДЛЯ ПАРСИНГА</a:t>
            </a:r>
            <a:r>
              <a:rPr lang="en-US" sz="4000" b="1" dirty="0" smtClean="0"/>
              <a:t> </a:t>
            </a:r>
            <a:r>
              <a:rPr lang="ru-RU" sz="4000" b="1" dirty="0" smtClean="0"/>
              <a:t>ТЕКСТОВ </a:t>
            </a:r>
            <a:br>
              <a:rPr lang="ru-RU" sz="4000" b="1" dirty="0" smtClean="0"/>
            </a:br>
            <a:r>
              <a:rPr lang="ru-RU" sz="4000" b="1" dirty="0" smtClean="0"/>
              <a:t>И</a:t>
            </a:r>
            <a:r>
              <a:rPr lang="en-US" sz="4000" dirty="0" smtClean="0"/>
              <a:t> </a:t>
            </a:r>
            <a:r>
              <a:rPr lang="ru-RU" sz="4000" b="1" dirty="0" smtClean="0"/>
              <a:t>ГЕНЕРАЦИИ </a:t>
            </a:r>
            <a:r>
              <a:rPr lang="ru-RU" sz="4000" b="1" dirty="0"/>
              <a:t>UML МОДЕЛЕЙ</a:t>
            </a:r>
            <a:r>
              <a:rPr lang="ru-RU" sz="4000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4145" y="5721744"/>
            <a:ext cx="544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x-none" dirty="0"/>
              <a:t>руководитель: доц. </a:t>
            </a:r>
            <a:r>
              <a:rPr lang="ru-RU" altLang="x-none" dirty="0" smtClean="0"/>
              <a:t>В.А</a:t>
            </a:r>
            <a:r>
              <a:rPr lang="ru-RU" altLang="x-none" dirty="0"/>
              <a:t>. Ермолаев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4145" y="5352412"/>
            <a:ext cx="544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x-none" dirty="0" smtClean="0"/>
              <a:t>выполнила: Моисеенко Светлана, </a:t>
            </a:r>
            <a:r>
              <a:rPr lang="ru-RU" altLang="x-none" dirty="0"/>
              <a:t>гр. </a:t>
            </a:r>
            <a:r>
              <a:rPr lang="uk-UA" dirty="0"/>
              <a:t>7.1226-з</a:t>
            </a:r>
            <a:r>
              <a:rPr lang="en-US" dirty="0"/>
              <a:t>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3000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fficeArt object"/>
          <p:cNvPicPr>
            <a:picLocks noGrp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946150" y="2177865"/>
            <a:ext cx="6446838" cy="365320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85158" y="293831"/>
            <a:ext cx="6807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accent1"/>
                </a:solidFill>
              </a:rPr>
              <a:t>Текст с орфографическими и синтаксическими ошибками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1054045"/>
            <a:ext cx="7269480" cy="977378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Преимущества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2239241"/>
            <a:ext cx="6898733" cy="2524991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ru-RU" dirty="0" smtClean="0"/>
              <a:t>Применение </a:t>
            </a:r>
            <a:r>
              <a:rPr lang="ru-RU" dirty="0"/>
              <a:t>библиотеки </a:t>
            </a:r>
            <a:r>
              <a:rPr lang="ru-RU" dirty="0" err="1"/>
              <a:t>Stanford</a:t>
            </a:r>
            <a:r>
              <a:rPr lang="ru-RU" dirty="0"/>
              <a:t> </a:t>
            </a:r>
            <a:r>
              <a:rPr lang="ru-RU" dirty="0" err="1"/>
              <a:t>CoreNLP</a:t>
            </a:r>
            <a:r>
              <a:rPr lang="ru-RU" dirty="0"/>
              <a:t> дает широкие возможности выполнения различных типов </a:t>
            </a:r>
            <a:r>
              <a:rPr lang="ru-RU" dirty="0" err="1"/>
              <a:t>парсинга</a:t>
            </a:r>
            <a:r>
              <a:rPr lang="ru-RU" dirty="0" smtClean="0"/>
              <a:t>.</a:t>
            </a:r>
            <a:endParaRPr lang="en-US" dirty="0"/>
          </a:p>
          <a:p>
            <a:pPr lvl="0" algn="just"/>
            <a:r>
              <a:rPr lang="ru-RU" dirty="0"/>
              <a:t>Обработка полученного дерева через выделение основных узлов NP и VP без четкой привязки к каждому типу зависимости</a:t>
            </a:r>
            <a:r>
              <a:rPr lang="ru-RU" dirty="0" smtClean="0"/>
              <a:t>.</a:t>
            </a:r>
            <a:endParaRPr lang="en-US" dirty="0"/>
          </a:p>
          <a:p>
            <a:pPr lvl="0" algn="just"/>
            <a:r>
              <a:rPr lang="ru-RU" dirty="0" smtClean="0"/>
              <a:t>Использование</a:t>
            </a:r>
            <a:r>
              <a:rPr lang="en-US" dirty="0" smtClean="0"/>
              <a:t> </a:t>
            </a:r>
            <a:r>
              <a:rPr lang="ru-RU" dirty="0" smtClean="0"/>
              <a:t>граф</a:t>
            </a:r>
            <a:r>
              <a:rPr lang="ru-RU" dirty="0"/>
              <a:t>а</a:t>
            </a:r>
            <a:r>
              <a:rPr lang="ru-RU" dirty="0" smtClean="0"/>
              <a:t> </a:t>
            </a:r>
            <a:r>
              <a:rPr lang="ru-RU" dirty="0"/>
              <a:t>как основной структуры данных.</a:t>
            </a:r>
            <a:br>
              <a:rPr lang="ru-RU" dirty="0"/>
            </a:br>
            <a:r>
              <a:rPr lang="ru-RU" dirty="0"/>
              <a:t>Быстрая обработка небольших объемов текстов</a:t>
            </a:r>
            <a:r>
              <a:rPr lang="ru-RU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96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1054045"/>
            <a:ext cx="7269480" cy="81112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Недостатки и возможности их решения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2124941"/>
            <a:ext cx="6929905" cy="3595255"/>
          </a:xfrm>
        </p:spPr>
        <p:txBody>
          <a:bodyPr>
            <a:normAutofit fontScale="62500" lnSpcReduction="20000"/>
          </a:bodyPr>
          <a:lstStyle/>
          <a:p>
            <a:pPr lvl="0" algn="just"/>
            <a:r>
              <a:rPr lang="en-US" dirty="0"/>
              <a:t>Stanford </a:t>
            </a:r>
            <a:r>
              <a:rPr lang="en-US" dirty="0" err="1"/>
              <a:t>CoreNLP</a:t>
            </a:r>
            <a:r>
              <a:rPr lang="ru-RU" dirty="0"/>
              <a:t> может показывать непредсказуемые результаты </a:t>
            </a:r>
            <a:r>
              <a:rPr lang="ru-RU" dirty="0" err="1"/>
              <a:t>парсинга</a:t>
            </a:r>
            <a:r>
              <a:rPr lang="ru-RU" dirty="0"/>
              <a:t>, это зависит от многих факторов например, ошибки в тексте, неправильно поставленные знаки препинания и другие</a:t>
            </a:r>
            <a:r>
              <a:rPr lang="ru-RU" dirty="0" smtClean="0"/>
              <a:t>.</a:t>
            </a:r>
            <a:endParaRPr lang="en-US" dirty="0"/>
          </a:p>
          <a:p>
            <a:pPr lvl="0" algn="just"/>
            <a:r>
              <a:rPr lang="ru-RU" dirty="0"/>
              <a:t>Так как обработка текстов  может занимать достаточно много времени. В будущем необходимо провести оптимизацию </a:t>
            </a:r>
            <a:r>
              <a:rPr lang="ru-RU" dirty="0" err="1"/>
              <a:t>парсинга</a:t>
            </a:r>
            <a:r>
              <a:rPr lang="ru-RU" dirty="0"/>
              <a:t> большого объема текстов</a:t>
            </a:r>
            <a:r>
              <a:rPr lang="ru-RU" dirty="0" smtClean="0"/>
              <a:t>.</a:t>
            </a:r>
            <a:endParaRPr lang="en-US" dirty="0"/>
          </a:p>
          <a:p>
            <a:pPr lvl="0" algn="just"/>
            <a:r>
              <a:rPr lang="ru-RU" dirty="0"/>
              <a:t>Текущий подход к конвертации дерева зависимостей между частями речи хоть и является универсальным, но не является достаточно надежным. В отдельных случаях мы можем получить достаточно непредсказуемые результаты, которые могут очень сильно отличаться от ожидаемых</a:t>
            </a:r>
            <a:r>
              <a:rPr lang="ru-RU" dirty="0" smtClean="0"/>
              <a:t>.</a:t>
            </a:r>
            <a:endParaRPr lang="en-US" dirty="0"/>
          </a:p>
          <a:p>
            <a:pPr lvl="0" algn="just"/>
            <a:r>
              <a:rPr lang="ru-RU" dirty="0"/>
              <a:t>В настоящее время до сих пор не существует четких правил конвертации текста, поэтому довольно трудно вывести успешную формулу для конвертации естественного языка в </a:t>
            </a:r>
            <a:r>
              <a:rPr lang="en-US" dirty="0"/>
              <a:t>UML</a:t>
            </a:r>
            <a:r>
              <a:rPr lang="ru-RU" dirty="0"/>
              <a:t> диаграммы</a:t>
            </a:r>
            <a:r>
              <a:rPr lang="ru-RU" dirty="0" smtClean="0"/>
              <a:t>.</a:t>
            </a:r>
            <a:endParaRPr lang="en-US" dirty="0"/>
          </a:p>
          <a:p>
            <a:pPr lvl="0" algn="just"/>
            <a:r>
              <a:rPr lang="ru-RU" dirty="0"/>
              <a:t>Очень большая зависимость от результатов </a:t>
            </a:r>
            <a:r>
              <a:rPr lang="ru-RU" dirty="0" err="1"/>
              <a:t>парсинга</a:t>
            </a:r>
            <a:r>
              <a:rPr lang="ru-RU" dirty="0"/>
              <a:t> </a:t>
            </a:r>
            <a:r>
              <a:rPr lang="en-US" dirty="0" err="1"/>
              <a:t>Stanfrod</a:t>
            </a:r>
            <a:r>
              <a:rPr lang="en-US" dirty="0"/>
              <a:t> Core NLP</a:t>
            </a:r>
            <a:r>
              <a:rPr lang="ru-RU" dirty="0"/>
              <a:t>. В будущем можно рассмотреть альтернативное или комплексное решение (например, использование дополнительных библиотек или оптимизацию </a:t>
            </a:r>
            <a:r>
              <a:rPr lang="en-US" dirty="0"/>
              <a:t>Core NLP)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6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077898"/>
            <a:ext cx="7568184" cy="541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Вывод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19250"/>
            <a:ext cx="7670800" cy="387310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ru-RU" sz="2100" dirty="0"/>
              <a:t/>
            </a:r>
            <a:br>
              <a:rPr lang="ru-RU" sz="2100" dirty="0"/>
            </a:br>
            <a:r>
              <a:rPr lang="ru-RU" sz="2100" dirty="0"/>
              <a:t>	П</a:t>
            </a:r>
            <a:r>
              <a:rPr lang="en-US" sz="2100" dirty="0" err="1"/>
              <a:t>рограмма</a:t>
            </a:r>
            <a:r>
              <a:rPr lang="en-US" sz="2100" dirty="0"/>
              <a:t> </a:t>
            </a:r>
            <a:r>
              <a:rPr lang="en-US" sz="2100" dirty="0" err="1"/>
              <a:t>парсер</a:t>
            </a:r>
            <a:r>
              <a:rPr lang="en-US" sz="2100" dirty="0"/>
              <a:t> </a:t>
            </a:r>
            <a:r>
              <a:rPr lang="en-US" sz="2100" dirty="0" err="1"/>
              <a:t>выполняет</a:t>
            </a:r>
            <a:r>
              <a:rPr lang="en-US" sz="2100" dirty="0"/>
              <a:t> </a:t>
            </a:r>
            <a:r>
              <a:rPr lang="en-US" sz="2100" dirty="0" err="1"/>
              <a:t>базовые</a:t>
            </a:r>
            <a:r>
              <a:rPr lang="en-US" sz="2100" dirty="0"/>
              <a:t> </a:t>
            </a:r>
            <a:r>
              <a:rPr lang="en-US" sz="2100" dirty="0" err="1"/>
              <a:t>функции</a:t>
            </a:r>
            <a:r>
              <a:rPr lang="en-US" sz="2100" dirty="0"/>
              <a:t> </a:t>
            </a:r>
            <a:r>
              <a:rPr lang="en-US" sz="2100" dirty="0" err="1"/>
              <a:t>конвертации</a:t>
            </a:r>
            <a:r>
              <a:rPr lang="en-US" sz="2100" dirty="0"/>
              <a:t> </a:t>
            </a:r>
            <a:r>
              <a:rPr lang="en-US" sz="2100" dirty="0" err="1"/>
              <a:t>текста</a:t>
            </a:r>
            <a:r>
              <a:rPr lang="en-US" sz="2100" dirty="0"/>
              <a:t> </a:t>
            </a:r>
            <a:r>
              <a:rPr lang="en-US" sz="2100" dirty="0" err="1"/>
              <a:t>на</a:t>
            </a:r>
            <a:r>
              <a:rPr lang="en-US" sz="2100" dirty="0"/>
              <a:t> </a:t>
            </a:r>
            <a:r>
              <a:rPr lang="en-US" sz="2100" dirty="0" err="1"/>
              <a:t>естественном</a:t>
            </a:r>
            <a:r>
              <a:rPr lang="en-US" sz="2100" dirty="0"/>
              <a:t> </a:t>
            </a:r>
            <a:r>
              <a:rPr lang="en-US" sz="2100" dirty="0" err="1"/>
              <a:t>языке</a:t>
            </a:r>
            <a:r>
              <a:rPr lang="en-US" sz="2100" dirty="0"/>
              <a:t> </a:t>
            </a:r>
            <a:r>
              <a:rPr lang="en-US" sz="2100" dirty="0" err="1"/>
              <a:t>в</a:t>
            </a:r>
            <a:r>
              <a:rPr lang="en-US" sz="2100" dirty="0"/>
              <a:t> UML </a:t>
            </a:r>
            <a:r>
              <a:rPr lang="en-US" sz="2100" dirty="0" err="1"/>
              <a:t>диаграммы</a:t>
            </a:r>
            <a:r>
              <a:rPr lang="en-US" sz="2100" dirty="0"/>
              <a:t> </a:t>
            </a:r>
            <a:r>
              <a:rPr lang="en-US" sz="2100" dirty="0" err="1"/>
              <a:t>согласно</a:t>
            </a:r>
            <a:r>
              <a:rPr lang="en-US" sz="2100" dirty="0"/>
              <a:t> </a:t>
            </a:r>
            <a:r>
              <a:rPr lang="ru-RU" sz="2100" dirty="0"/>
              <a:t>разработанным </a:t>
            </a:r>
            <a:r>
              <a:rPr lang="en-US" sz="2100" dirty="0" err="1"/>
              <a:t>правилам</a:t>
            </a:r>
            <a:r>
              <a:rPr lang="ru-RU" sz="2100" dirty="0"/>
              <a:t>, однако </a:t>
            </a:r>
            <a:r>
              <a:rPr lang="en-US" sz="2100" dirty="0" err="1"/>
              <a:t>успешность</a:t>
            </a:r>
            <a:r>
              <a:rPr lang="en-US" sz="2100" dirty="0"/>
              <a:t> </a:t>
            </a:r>
            <a:r>
              <a:rPr lang="en-US" sz="2100" dirty="0" err="1"/>
              <a:t>конвертации</a:t>
            </a:r>
            <a:r>
              <a:rPr lang="en-US" sz="2100" dirty="0"/>
              <a:t> </a:t>
            </a:r>
            <a:r>
              <a:rPr lang="en-US" sz="2100" dirty="0" err="1"/>
              <a:t>зависит</a:t>
            </a:r>
            <a:r>
              <a:rPr lang="en-US" sz="2100" dirty="0"/>
              <a:t> </a:t>
            </a:r>
            <a:r>
              <a:rPr lang="en-US" sz="2100" dirty="0" err="1"/>
              <a:t>от</a:t>
            </a:r>
            <a:r>
              <a:rPr lang="en-US" sz="2100" dirty="0"/>
              <a:t> </a:t>
            </a:r>
            <a:r>
              <a:rPr lang="en-US" sz="2100" dirty="0" err="1"/>
              <a:t>многих</a:t>
            </a:r>
            <a:r>
              <a:rPr lang="en-US" sz="2100" dirty="0"/>
              <a:t> </a:t>
            </a:r>
            <a:r>
              <a:rPr lang="en-US" sz="2100" dirty="0" err="1"/>
              <a:t>факторов</a:t>
            </a:r>
            <a:r>
              <a:rPr lang="ru-RU" sz="2100" dirty="0"/>
              <a:t>: </a:t>
            </a:r>
          </a:p>
          <a:p>
            <a:pPr marL="0" indent="0" algn="just">
              <a:buNone/>
            </a:pPr>
            <a:endParaRPr lang="ru-RU" sz="2100" dirty="0"/>
          </a:p>
          <a:p>
            <a:pPr>
              <a:buFontTx/>
              <a:buChar char="-"/>
            </a:pPr>
            <a:r>
              <a:rPr lang="ru-RU" sz="2100" dirty="0"/>
              <a:t>объем текста;</a:t>
            </a:r>
          </a:p>
          <a:p>
            <a:pPr>
              <a:buFontTx/>
              <a:buChar char="-"/>
            </a:pPr>
            <a:r>
              <a:rPr lang="ru-RU" sz="2100" dirty="0"/>
              <a:t>его корректность с точки зрения орфографии и семантики; </a:t>
            </a:r>
          </a:p>
          <a:p>
            <a:pPr>
              <a:buFontTx/>
              <a:buChar char="-"/>
            </a:pPr>
            <a:r>
              <a:rPr lang="ru-RU" sz="2100" dirty="0"/>
              <a:t>результаты </a:t>
            </a:r>
            <a:r>
              <a:rPr lang="ru-RU" sz="2100" dirty="0" err="1"/>
              <a:t>парсинга</a:t>
            </a:r>
            <a:r>
              <a:rPr lang="ru-RU" sz="2100" dirty="0"/>
              <a:t> </a:t>
            </a:r>
            <a:r>
              <a:rPr lang="en-US" sz="2100" dirty="0"/>
              <a:t>Stanford Core NLP;</a:t>
            </a:r>
            <a:endParaRPr lang="ru-RU" sz="2100" dirty="0"/>
          </a:p>
          <a:p>
            <a:pPr marL="0" indent="0">
              <a:buNone/>
            </a:pPr>
            <a:r>
              <a:rPr lang="ru-RU" sz="2100" dirty="0">
                <a:solidFill>
                  <a:schemeClr val="accent1"/>
                </a:solidFill>
              </a:rPr>
              <a:t>-</a:t>
            </a:r>
            <a:r>
              <a:rPr lang="ru-RU" sz="2100" dirty="0"/>
              <a:t> корректность правил конвертации.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9098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8650" y="429138"/>
            <a:ext cx="763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accent1"/>
                </a:solidFill>
              </a:rPr>
              <a:t>Цель работы</a:t>
            </a:r>
            <a:r>
              <a:rPr lang="ru-RU" sz="2800" b="1" dirty="0" smtClean="0">
                <a:solidFill>
                  <a:schemeClr val="accent1"/>
                </a:solidFill>
              </a:rPr>
              <a:t>: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49" y="982399"/>
            <a:ext cx="76390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Разработка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алгоритмического и программного обеспечения для получения структурированных представлений знаний из коротких семантически насыщенных текстов на естественном (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английском) языке.</a:t>
            </a:r>
          </a:p>
          <a:p>
            <a:pPr algn="just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48" y="3228431"/>
            <a:ext cx="763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accent1"/>
                </a:solidFill>
              </a:rPr>
              <a:t>Задачи: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48" y="3781692"/>
            <a:ext cx="76390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ru-RU" dirty="0" smtClean="0"/>
          </a:p>
          <a:p>
            <a:pPr marL="285750" indent="-285750">
              <a:buFont typeface="Arial" charset="0"/>
              <a:buChar char="•"/>
            </a:pPr>
            <a:r>
              <a:rPr lang="ru-RU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разработа</a:t>
            </a:r>
            <a:r>
              <a:rPr lang="uk-UA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ть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правила эвристики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алгоритмов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конвертации текста в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структурированный вид на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языке моделирования UML </a:t>
            </a: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разработать ПО реализующее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эти преобразования в репрезентацию на языке XMI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78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0" y="424479"/>
            <a:ext cx="7229094" cy="432540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Helvetica Neue" charset="0"/>
                <a:ea typeface="Helvetica Neue" charset="0"/>
                <a:cs typeface="Helvetica Neue" charset="0"/>
              </a:rPr>
              <a:t>Библиотеки, технологии, методы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8180" y="3534927"/>
            <a:ext cx="7434834" cy="4987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spc="-7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latin typeface="Helvetica Neue" charset="0"/>
                <a:ea typeface="Helvetica Neue" charset="0"/>
                <a:cs typeface="Helvetica Neue" charset="0"/>
              </a:rPr>
              <a:t>Новизна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4657" y="4138117"/>
            <a:ext cx="7587234" cy="1423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 smtClean="0">
                <a:latin typeface="+mj-lt"/>
              </a:rPr>
              <a:t>Использование отношений </a:t>
            </a:r>
            <a:r>
              <a:rPr lang="en-US" sz="2400" dirty="0" smtClean="0">
                <a:latin typeface="+mj-lt"/>
              </a:rPr>
              <a:t>NP,VP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 smtClean="0">
                <a:latin typeface="+mj-lt"/>
              </a:rPr>
              <a:t>Разработка правил конвертации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100" dirty="0">
              <a:latin typeface="+mj-lt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57250" y="1210825"/>
            <a:ext cx="7587234" cy="2219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+mj-lt"/>
              </a:rPr>
              <a:t>Stanford Core NLP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400" dirty="0" err="1" smtClean="0"/>
              <a:t>JGraphT</a:t>
            </a:r>
            <a:endParaRPr lang="fr-FR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400" dirty="0" smtClean="0">
                <a:latin typeface="+mj-lt"/>
              </a:rPr>
              <a:t>Java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JAXB, Maven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400" dirty="0" smtClean="0"/>
              <a:t>XMI, XML, UML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100" dirty="0" smtClean="0">
              <a:latin typeface="+mj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1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50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82949"/>
            <a:ext cx="7886700" cy="361157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NP </a:t>
            </a:r>
            <a:r>
              <a:rPr lang="ru-RU" sz="2400" dirty="0">
                <a:latin typeface="Helvetica Neue" charset="0"/>
                <a:ea typeface="Helvetica Neue" charset="0"/>
                <a:cs typeface="Helvetica Neue" charset="0"/>
              </a:rPr>
              <a:t>– </a:t>
            </a:r>
            <a:r>
              <a:rPr lang="ru-RU" sz="2400" dirty="0" smtClean="0">
                <a:latin typeface="Helvetica Neue" charset="0"/>
                <a:ea typeface="Helvetica Neue" charset="0"/>
                <a:cs typeface="Helvetica Neue" charset="0"/>
              </a:rPr>
              <a:t>вершины</a:t>
            </a: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, VP </a:t>
            </a:r>
            <a:r>
              <a:rPr lang="ru-RU" sz="2400" dirty="0" smtClean="0">
                <a:latin typeface="Helvetica Neue" charset="0"/>
                <a:ea typeface="Helvetica Neue" charset="0"/>
                <a:cs typeface="Helvetica Neue" charset="0"/>
              </a:rPr>
              <a:t>– ребра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205346"/>
            <a:ext cx="7603671" cy="498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355" y="565280"/>
            <a:ext cx="7561257" cy="735315"/>
          </a:xfrm>
        </p:spPr>
        <p:txBody>
          <a:bodyPr>
            <a:normAutofit fontScale="90000"/>
          </a:bodyPr>
          <a:lstStyle/>
          <a:p>
            <a:r>
              <a:rPr lang="ru-RU" sz="2400" dirty="0">
                <a:latin typeface="Helvetica Neue" charset="0"/>
                <a:ea typeface="Helvetica Neue" charset="0"/>
                <a:cs typeface="Helvetica Neue" charset="0"/>
              </a:rPr>
              <a:t>Правила преобразования промежуточного графа в UML граф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554036"/>
              </p:ext>
            </p:extLst>
          </p:nvPr>
        </p:nvGraphicFramePr>
        <p:xfrm>
          <a:off x="1814944" y="1813213"/>
          <a:ext cx="6068292" cy="46291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4146"/>
                <a:gridCol w="3034146"/>
              </a:tblGrid>
              <a:tr h="2225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Ч</a:t>
                      </a:r>
                      <a:r>
                        <a:rPr lang="en-US" sz="1100" dirty="0" err="1" smtClean="0">
                          <a:effectLst/>
                        </a:rPr>
                        <a:t>асти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ru-RU" sz="1100" dirty="0" smtClean="0">
                          <a:effectLst/>
                        </a:rPr>
                        <a:t>речи</a:t>
                      </a:r>
                      <a:endParaRPr lang="en-US" sz="800" b="1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UML </a:t>
                      </a:r>
                      <a:r>
                        <a:rPr lang="ru-RU" sz="1100" dirty="0" smtClean="0">
                          <a:effectLst/>
                        </a:rPr>
                        <a:t>сущности</a:t>
                      </a:r>
                      <a:endParaRPr lang="en-US" sz="800" b="1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51435" marR="51435" marT="0" marB="0"/>
                </a:tc>
              </a:tr>
              <a:tr h="3147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NN, NNP, PRP, NNS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Кла</a:t>
                      </a:r>
                      <a:r>
                        <a:rPr lang="ru-RU" sz="1100" dirty="0" smtClean="0">
                          <a:effectLst/>
                        </a:rPr>
                        <a:t>с</a:t>
                      </a:r>
                      <a:r>
                        <a:rPr lang="en-US" sz="1100" dirty="0" err="1" smtClean="0">
                          <a:effectLst/>
                        </a:rPr>
                        <a:t>с</a:t>
                      </a:r>
                      <a:r>
                        <a:rPr lang="ru-RU" sz="1100" dirty="0" smtClean="0">
                          <a:effectLst/>
                        </a:rPr>
                        <a:t>ы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51435" marR="51435" marT="0" marB="0"/>
                </a:tc>
              </a:tr>
              <a:tr h="3147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JJ, CD, RB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Атрибут</a:t>
                      </a:r>
                      <a:r>
                        <a:rPr lang="ru-RU" sz="1100" dirty="0" smtClean="0">
                          <a:effectLst/>
                        </a:rPr>
                        <a:t>ы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клас</a:t>
                      </a:r>
                      <a:r>
                        <a:rPr lang="ru-RU" sz="1100" dirty="0" smtClean="0">
                          <a:effectLst/>
                        </a:rPr>
                        <a:t>со</a:t>
                      </a:r>
                      <a:r>
                        <a:rPr lang="en-US" sz="1100" dirty="0" err="1" smtClean="0">
                          <a:effectLst/>
                        </a:rPr>
                        <a:t>в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51435" marR="51435" marT="0" marB="0"/>
                </a:tc>
              </a:tr>
              <a:tr h="94427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VBP, VBN, VBG, IN, TO, VBZ, ADVP, VB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Зависимости между классами (ассоциация</a:t>
                      </a:r>
                      <a:r>
                        <a:rPr lang="ru-RU" sz="1100" dirty="0">
                          <a:effectLst/>
                        </a:rPr>
                        <a:t>, </a:t>
                      </a:r>
                      <a:r>
                        <a:rPr lang="ru-RU" sz="1100" dirty="0" smtClean="0">
                          <a:effectLst/>
                        </a:rPr>
                        <a:t>агрегация, генерализация)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51435" marR="51435" marT="0" marB="0"/>
                </a:tc>
              </a:tr>
              <a:tr h="125903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ADJP, PP, SBAR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Дополнительная информация для зависимостей между классами, которая влияет</a:t>
                      </a:r>
                      <a:r>
                        <a:rPr lang="ru-RU" sz="1100" baseline="0" dirty="0" smtClean="0">
                          <a:effectLst/>
                        </a:rPr>
                        <a:t> на их последующую конвертацию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51435" marR="51435" marT="0" marB="0"/>
                </a:tc>
              </a:tr>
              <a:tr h="94427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Указывает на агрегацию</a:t>
                      </a:r>
                      <a:r>
                        <a:rPr lang="ru-RU" sz="1100" baseline="0" dirty="0" smtClean="0">
                          <a:effectLst/>
                        </a:rPr>
                        <a:t> </a:t>
                      </a:r>
                      <a:r>
                        <a:rPr lang="ru-RU" sz="1100" dirty="0" smtClean="0">
                          <a:effectLst/>
                        </a:rPr>
                        <a:t>или генерализацию в зависимости</a:t>
                      </a:r>
                      <a:r>
                        <a:rPr lang="ru-RU" sz="1100" baseline="0" dirty="0" smtClean="0">
                          <a:effectLst/>
                        </a:rPr>
                        <a:t> контекста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51435" marR="51435" marT="0" marB="0"/>
                </a:tc>
              </a:tr>
              <a:tr h="62951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СС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Соединение одинаковых</a:t>
                      </a:r>
                      <a:r>
                        <a:rPr lang="ru-RU" sz="1100" baseline="0" dirty="0" smtClean="0">
                          <a:effectLst/>
                        </a:rPr>
                        <a:t> по типу зависимостей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6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Одна из составляющих частей проекта редактора онтологий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7103087" cy="448887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8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fficeArt object"/>
          <p:cNvPicPr>
            <a:picLocks noGrp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2152650" y="2202873"/>
            <a:ext cx="5966607" cy="435133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500" y="586356"/>
            <a:ext cx="4402282" cy="17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Stopping by Woods on a Snowy Evening</a:t>
            </a:r>
            <a:endParaRPr lang="en-US" sz="1350" dirty="0"/>
          </a:p>
          <a:p>
            <a:r>
              <a:rPr lang="ru-RU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ru-RU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My little horse must think it queer</a:t>
            </a:r>
          </a:p>
          <a:p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To stop without a farmhouse near</a:t>
            </a:r>
          </a:p>
          <a:p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Between the woods and frozen lake</a:t>
            </a:r>
          </a:p>
          <a:p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The darkest evening of the year.</a:t>
            </a:r>
          </a:p>
          <a:p>
            <a:r>
              <a:rPr lang="ru-RU" sz="1350" dirty="0"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ru-RU" sz="1350" dirty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500" b="1" dirty="0" smtClean="0"/>
              <a:t>Robert </a:t>
            </a:r>
            <a:r>
              <a:rPr lang="en-US" sz="1500" b="1" dirty="0"/>
              <a:t>Frost</a:t>
            </a:r>
            <a:endParaRPr 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571500" y="124691"/>
            <a:ext cx="423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1"/>
                </a:solidFill>
                <a:latin typeface="Helvetica Neue" charset="0"/>
                <a:ea typeface="Helvetica Neue" charset="0"/>
                <a:cs typeface="Helvetica Neue" charset="0"/>
              </a:rPr>
              <a:t>Полученные результаты</a:t>
            </a:r>
            <a:endParaRPr lang="en-US" sz="2400" b="1" dirty="0">
              <a:solidFill>
                <a:schemeClr val="accent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06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fficeArt object"/>
          <p:cNvPicPr>
            <a:picLocks noGrp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946150" y="2315414"/>
            <a:ext cx="7082730" cy="371131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06501" y="1123951"/>
            <a:ext cx="721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Cats are similar in anatomy to the other fields, with a strong flexible body,  quick reflexes, sharp retractable claws,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and teeth adapted to killing small prey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701" y="255654"/>
            <a:ext cx="558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300" b="1" dirty="0">
                <a:solidFill>
                  <a:schemeClr val="accent1"/>
                </a:solidFill>
              </a:rPr>
              <a:t>2</a:t>
            </a:r>
            <a:endParaRPr lang="en-US" sz="33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37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440" y="567671"/>
            <a:ext cx="7196850" cy="782189"/>
          </a:xfrm>
        </p:spPr>
        <p:txBody>
          <a:bodyPr>
            <a:noAutofit/>
          </a:bodyPr>
          <a:lstStyle/>
          <a:p>
            <a:pPr algn="r"/>
            <a:r>
              <a:rPr lang="ru-RU" sz="2400" dirty="0">
                <a:ea typeface="Helvetica Neue" charset="0"/>
                <a:cs typeface="Helvetica Neue" charset="0"/>
              </a:rPr>
              <a:t>Короткие семантически насыщенные тексты</a:t>
            </a:r>
            <a:endParaRPr lang="en-US" sz="2400" dirty="0">
              <a:ea typeface="Helvetica Neue" charset="0"/>
              <a:cs typeface="Helvetica Neue" charset="0"/>
            </a:endParaRPr>
          </a:p>
        </p:txBody>
      </p:sp>
      <p:pic>
        <p:nvPicPr>
          <p:cNvPr id="4" name="officeArt object"/>
          <p:cNvPicPr>
            <a:picLocks noGrp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4469758" y="1939804"/>
            <a:ext cx="3694532" cy="435133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7701" y="1339699"/>
            <a:ext cx="4303538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elvetica Neue" charset="0"/>
                <a:cs typeface="Helvetica Neue" charset="0"/>
              </a:rPr>
              <a:t>A Clock is a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elvetica Neue" charset="0"/>
                <a:cs typeface="Helvetica Neue" charset="0"/>
              </a:rPr>
              <a:t>TemporalInstrument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elvetica Neue" charset="0"/>
                <a:cs typeface="Helvetica Neue" charset="0"/>
              </a:rPr>
              <a:t> to </a:t>
            </a:r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elvetica Neue" charset="0"/>
                <a:cs typeface="Helvetica Neue" charset="0"/>
              </a:rPr>
              <a:t>generate </a:t>
            </a:r>
          </a:p>
          <a:p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elvetica Neue" charset="0"/>
                <a:cs typeface="Helvetica Neue" charset="0"/>
              </a:rPr>
              <a:t>the 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elvetica Neue" charset="0"/>
                <a:cs typeface="Helvetica Neue" charset="0"/>
              </a:rPr>
              <a:t>instances of a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elvetica Neue" charset="0"/>
                <a:cs typeface="Helvetica Neue" charset="0"/>
              </a:rPr>
              <a:t>TemporalMeasure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elvetica Neue" charset="0"/>
                <a:cs typeface="Helvetica Neue" charset="0"/>
              </a:rPr>
              <a:t>. </a:t>
            </a:r>
            <a:endParaRPr 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Helvetica Neue" charset="0"/>
              <a:cs typeface="Helvetica Neue" charset="0"/>
            </a:endParaRPr>
          </a:p>
          <a:p>
            <a:endParaRPr 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647701" y="513862"/>
            <a:ext cx="406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300" b="1" dirty="0">
                <a:solidFill>
                  <a:schemeClr val="accent1"/>
                </a:solidFill>
              </a:rPr>
              <a:t>3</a:t>
            </a:r>
            <a:endParaRPr lang="en-US" sz="33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48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884</TotalTime>
  <Words>449</Words>
  <Application>Microsoft Macintosh PowerPoint</Application>
  <PresentationFormat>On-screen Show (4:3)</PresentationFormat>
  <Paragraphs>67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 Unicode MS</vt:lpstr>
      <vt:lpstr>Calibri</vt:lpstr>
      <vt:lpstr>Century Schoolbook</vt:lpstr>
      <vt:lpstr>Helvetica</vt:lpstr>
      <vt:lpstr>Helvetica Neue</vt:lpstr>
      <vt:lpstr>Wingdings 2</vt:lpstr>
      <vt:lpstr>Arial</vt:lpstr>
      <vt:lpstr>View</vt:lpstr>
      <vt:lpstr>РАЗРАБОТКА ПРОГРАММНОГО ОБЕСПЕЧЕНИЯ  ДЛЯ ПАРСИНГА ТЕКСТОВ  И ГЕНЕРАЦИИ UML МОДЕЛЕЙ </vt:lpstr>
      <vt:lpstr>PowerPoint Presentation</vt:lpstr>
      <vt:lpstr>Библиотеки, технологии, методы</vt:lpstr>
      <vt:lpstr>NP – вершины, VP – ребра</vt:lpstr>
      <vt:lpstr>Правила преобразования промежуточного графа в UML граф</vt:lpstr>
      <vt:lpstr>Одна из составляющих частей проекта редактора онтологий</vt:lpstr>
      <vt:lpstr>PowerPoint Presentation</vt:lpstr>
      <vt:lpstr>PowerPoint Presentation</vt:lpstr>
      <vt:lpstr>Короткие семантически насыщенные тексты</vt:lpstr>
      <vt:lpstr>PowerPoint Presentation</vt:lpstr>
      <vt:lpstr>Преимущества </vt:lpstr>
      <vt:lpstr>Недостатки и возможности их решения</vt:lpstr>
      <vt:lpstr>Вывод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Svitlana Moiseyenko</dc:creator>
  <cp:lastModifiedBy>Svitlana Moiseyenko</cp:lastModifiedBy>
  <cp:revision>82</cp:revision>
  <dcterms:created xsi:type="dcterms:W3CDTF">2017-05-28T13:43:13Z</dcterms:created>
  <dcterms:modified xsi:type="dcterms:W3CDTF">2017-05-31T08:07:56Z</dcterms:modified>
</cp:coreProperties>
</file>