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68" r:id="rId8"/>
    <p:sldId id="269" r:id="rId9"/>
    <p:sldId id="273" r:id="rId10"/>
    <p:sldId id="270" r:id="rId11"/>
    <p:sldId id="271" r:id="rId12"/>
    <p:sldId id="272" r:id="rId13"/>
    <p:sldId id="267" r:id="rId14"/>
    <p:sldId id="277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7"/>
  </p:normalViewPr>
  <p:slideViewPr>
    <p:cSldViewPr>
      <p:cViewPr varScale="1">
        <p:scale>
          <a:sx n="92" d="100"/>
          <a:sy n="92" d="100"/>
        </p:scale>
        <p:origin x="16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29.05.17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29.05.17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2060848"/>
            <a:ext cx="81659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ОБЕСПЕЧЕНИЯ ДЛЯ  </a:t>
            </a:r>
            <a:endParaRPr lang="ru-RU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ОПТИМИЗАЦИИ РАЗМЕЩЕНИЯ ЭЛЕМЕНТОВ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 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0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fficeArt object" descr="image7.png"/>
          <p:cNvPicPr/>
          <p:nvPr/>
        </p:nvPicPr>
        <p:blipFill>
          <a:blip r:embed="rId2">
            <a:extLst/>
          </a:blip>
          <a:srcRect r="1343"/>
          <a:stretch>
            <a:fillRect/>
          </a:stretch>
        </p:blipFill>
        <p:spPr>
          <a:xfrm>
            <a:off x="1409258" y="3717032"/>
            <a:ext cx="6475110" cy="277819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" name="officeArt object" descr="image25.png"/>
          <p:cNvPicPr/>
          <p:nvPr/>
        </p:nvPicPr>
        <p:blipFill>
          <a:blip r:embed="rId3">
            <a:extLst/>
          </a:blip>
          <a:srcRect l="1550"/>
          <a:stretch>
            <a:fillRect/>
          </a:stretch>
        </p:blipFill>
        <p:spPr>
          <a:xfrm>
            <a:off x="1378173" y="1132492"/>
            <a:ext cx="6475110" cy="221462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98341" y="316162"/>
            <a:ext cx="8496944" cy="81633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использования алгоритма авто-размещения </a:t>
            </a:r>
          </a:p>
        </p:txBody>
      </p:sp>
    </p:spTree>
    <p:extLst>
      <p:ext uri="{BB962C8B-B14F-4D97-AF65-F5344CB8AC3E}">
        <p14:creationId xmlns:p14="http://schemas.microsoft.com/office/powerpoint/2010/main" val="312672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fficeArt object" descr="image2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568" y="1268760"/>
            <a:ext cx="7704856" cy="489654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398341" y="316162"/>
            <a:ext cx="8496944" cy="81633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использования алгоритма авто-размещения для сложных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uk-UA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Овал 3"/>
          <p:cNvSpPr/>
          <p:nvPr/>
        </p:nvSpPr>
        <p:spPr>
          <a:xfrm>
            <a:off x="3059832" y="3904992"/>
            <a:ext cx="2736304" cy="23902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72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fficeArt object" descr="image2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568" y="1376614"/>
            <a:ext cx="7920880" cy="457266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323528" y="316162"/>
            <a:ext cx="8571757" cy="81633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</a:t>
            </a:r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применения</a:t>
            </a:r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алгоритма</a:t>
            </a:r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авто </a:t>
            </a:r>
            <a:r>
              <a:rPr lang="uk-UA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размещения</a:t>
            </a:r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ручного 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раставления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некоторых связей</a:t>
            </a:r>
          </a:p>
        </p:txBody>
      </p:sp>
    </p:spTree>
    <p:extLst>
      <p:ext uri="{BB962C8B-B14F-4D97-AF65-F5344CB8AC3E}">
        <p14:creationId xmlns:p14="http://schemas.microsoft.com/office/powerpoint/2010/main" val="312672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51520" y="548680"/>
            <a:ext cx="8496944" cy="1800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авто размещения позволяет автоматически расставлять элементы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диаграммы. Тем самым предоставляет пользователю базовый вид который может быть использован для ручного редактирования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диаграммы.</a:t>
            </a:r>
          </a:p>
          <a:p>
            <a:pPr marL="0" indent="0" algn="just">
              <a:buNone/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1520" y="2852936"/>
            <a:ext cx="8640960" cy="33123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uk-UA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Дальнейшие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шаги по </a:t>
            </a:r>
            <a:r>
              <a:rPr lang="uk-UA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улучшению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использовать различные алгоритмы размещения для разных частей </a:t>
            </a:r>
            <a:r>
              <a:rPr lang="uk-UA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зума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uk-UA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ArgoUML</a:t>
            </a: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очень полезное улучшение для диаграмм с большим количеством элементов.</a:t>
            </a:r>
          </a:p>
          <a:p>
            <a:pPr algn="just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изогнутых связей между элементами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UML </a:t>
            </a:r>
            <a:r>
              <a:rPr lang="uk-UA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Реализация этого улучшения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свзязано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ограничениями которые накладывает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ArgoUML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16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28812" y="548680"/>
            <a:ext cx="8640960" cy="33123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uk-UA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Внедрённый алгоритм справляется с функцией авто-размещения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лементов диаграммы а также учитывает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учитывая их веса и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ранг при размещении.</a:t>
            </a:r>
          </a:p>
          <a:p>
            <a:pPr algn="just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Последующие улучшения будут касаться возможности использовать различные алгоритмы размещения для разных частей диаграмм, внедрение зума (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маштабирование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добавление изогнутых связей между элементами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UML </a:t>
            </a:r>
            <a:r>
              <a:rPr lang="uk-UA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</a:t>
            </a: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99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7478216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4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51520" y="548680"/>
            <a:ext cx="8640960" cy="384728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разработка алгоритма автоматического размещения элементов для дальнейшего использования в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диаграммах</a:t>
            </a:r>
          </a:p>
          <a:p>
            <a:pPr marL="0" indent="0" algn="just">
              <a:buNone/>
            </a:pP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Практическое значение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сформулированы критерии оценивания функциональных возможностей основных модулей алгоритмов визуализации 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графовых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моделей. Построен алгоритм отображения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диаграмм на основе существующих алгоритмов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проведение его дальнейшей оптимизации учитывая текущие требования.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43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51520" y="548680"/>
            <a:ext cx="8640960" cy="56886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существующих решений размещения элементов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</a:t>
            </a:r>
          </a:p>
          <a:p>
            <a:pPr marL="0" indent="0">
              <a:buNone/>
            </a:pPr>
            <a:endParaRPr lang="ru-RU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 в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</a:p>
          <a:p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существующих алгоритмов для упорядочения графов</a:t>
            </a:r>
          </a:p>
          <a:p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графов</a:t>
            </a:r>
          </a:p>
          <a:p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Unified </a:t>
            </a: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</a:t>
            </a:r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(</a:t>
            </a:r>
            <a:r>
              <a:rPr lang="uk-UA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унифицированый</a:t>
            </a:r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</a:t>
            </a:r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моделирования</a:t>
            </a:r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графическим языком для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визуализации, проектирования и документирования в основном программных систем.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86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51520" y="535482"/>
            <a:ext cx="8640960" cy="56886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Диаграмму в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представить в виде смешанного графа вершин сущностей и связей (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ребер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дуг). </a:t>
            </a:r>
          </a:p>
          <a:p>
            <a:pPr marL="0" indent="0" algn="just"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 представляет собой совокупность объектов и связей между ними. Графы бывают упорядоченные и неупорядоченные.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fficeArt object" descr="image2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4398" y="2924944"/>
            <a:ext cx="2743200" cy="2066925"/>
          </a:xfrm>
          <a:prstGeom prst="rect">
            <a:avLst/>
          </a:prstGeom>
          <a:ln w="12700" cap="flat">
            <a:solidFill>
              <a:schemeClr val="bg1"/>
            </a:solidFill>
            <a:miter lim="400000"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2510743" y="5229200"/>
            <a:ext cx="4435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1,2,3 - V (вершина) , 1→2 і 2→3 - E (ребра)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51520" y="548680"/>
            <a:ext cx="8640960" cy="56886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последовательность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команд, предназначенная исполнителю, в результате выполнения которой он должен решить поставленную задачу. </a:t>
            </a:r>
          </a:p>
          <a:p>
            <a:pPr marL="0" indent="0"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Алгоритмы визуализации графов можно условно разделить:</a:t>
            </a:r>
          </a:p>
          <a:p>
            <a:pPr algn="just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лгоритм компоновки</a:t>
            </a:r>
          </a:p>
          <a:p>
            <a:pPr algn="just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лгоритм размещения</a:t>
            </a:r>
          </a:p>
          <a:p>
            <a:pPr algn="just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лгоритм трассировки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36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51520" y="548680"/>
            <a:ext cx="8640960" cy="56886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Реализация автоматического размещения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</a:t>
            </a:r>
          </a:p>
          <a:p>
            <a:pPr marL="0" indent="0">
              <a:buNone/>
            </a:pPr>
            <a:endParaRPr lang="ru-RU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реализации с использованием редактора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ArgoUML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ание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выбраных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алгоритмов 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розмищения</a:t>
            </a: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91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94" y="1052736"/>
            <a:ext cx="8379759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411760" y="33265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Редактор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ArgoUML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16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fficeArt object" descr="image31.png"/>
          <p:cNvPicPr/>
          <p:nvPr/>
        </p:nvPicPr>
        <p:blipFill rotWithShape="1">
          <a:blip r:embed="rId2">
            <a:extLst/>
          </a:blip>
          <a:srcRect r="7016"/>
          <a:stretch/>
        </p:blipFill>
        <p:spPr>
          <a:xfrm>
            <a:off x="4042256" y="1202255"/>
            <a:ext cx="4850224" cy="535161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23528" y="278925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Orthogonal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</a:t>
            </a:r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</a:t>
            </a:r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 для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выполнения</a:t>
            </a:r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размещения</a:t>
            </a:r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неориентированных</a:t>
            </a:r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графов</a:t>
            </a:r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1720" y="1440996"/>
            <a:ext cx="3312368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 smtClean="0"/>
              <a:t>временно удаляет какие-либо </a:t>
            </a:r>
          </a:p>
          <a:p>
            <a:pPr algn="ctr"/>
            <a:r>
              <a:rPr lang="ru-RU" sz="1500" dirty="0"/>
              <a:t>н</a:t>
            </a:r>
            <a:r>
              <a:rPr lang="ru-RU" sz="1500" dirty="0" smtClean="0"/>
              <a:t>аправленные циклы </a:t>
            </a:r>
            <a:endParaRPr lang="ru-RU" sz="1500" dirty="0"/>
          </a:p>
        </p:txBody>
      </p:sp>
      <p:sp>
        <p:nvSpPr>
          <p:cNvPr id="7" name="Стрелка вниз 6"/>
          <p:cNvSpPr/>
          <p:nvPr/>
        </p:nvSpPr>
        <p:spPr>
          <a:xfrm>
            <a:off x="1890121" y="2047916"/>
            <a:ext cx="432048" cy="504056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500"/>
          </a:p>
        </p:txBody>
      </p:sp>
      <p:sp>
        <p:nvSpPr>
          <p:cNvPr id="8" name="TextBox 7"/>
          <p:cNvSpPr txBox="1"/>
          <p:nvPr/>
        </p:nvSpPr>
        <p:spPr>
          <a:xfrm>
            <a:off x="491720" y="2611903"/>
            <a:ext cx="3312368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 smtClean="0"/>
              <a:t>р</a:t>
            </a:r>
            <a:r>
              <a:rPr lang="ru-RU" sz="1500" dirty="0"/>
              <a:t>а</a:t>
            </a:r>
            <a:r>
              <a:rPr lang="ru-RU" sz="1500" dirty="0" smtClean="0"/>
              <a:t>змещает узлы на </a:t>
            </a:r>
          </a:p>
          <a:p>
            <a:pPr algn="ctr"/>
            <a:r>
              <a:rPr lang="ru-RU" sz="1500" dirty="0" smtClean="0"/>
              <a:t>горизонтальных уровнях</a:t>
            </a:r>
            <a:endParaRPr lang="ru-RU" sz="1500" dirty="0"/>
          </a:p>
        </p:txBody>
      </p:sp>
      <p:sp>
        <p:nvSpPr>
          <p:cNvPr id="9" name="Стрелка вниз 8"/>
          <p:cNvSpPr/>
          <p:nvPr/>
        </p:nvSpPr>
        <p:spPr>
          <a:xfrm>
            <a:off x="1949463" y="3219960"/>
            <a:ext cx="432048" cy="504056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500"/>
          </a:p>
        </p:txBody>
      </p:sp>
      <p:sp>
        <p:nvSpPr>
          <p:cNvPr id="10" name="TextBox 9"/>
          <p:cNvSpPr txBox="1"/>
          <p:nvPr/>
        </p:nvSpPr>
        <p:spPr>
          <a:xfrm>
            <a:off x="509303" y="3825335"/>
            <a:ext cx="3312368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 smtClean="0"/>
              <a:t>переставляет узлы на </a:t>
            </a:r>
          </a:p>
          <a:p>
            <a:pPr algn="ctr"/>
            <a:r>
              <a:rPr lang="ru-RU" sz="1500" dirty="0"/>
              <a:t>к</a:t>
            </a:r>
            <a:r>
              <a:rPr lang="ru-RU" sz="1500" dirty="0" smtClean="0"/>
              <a:t>аждом уровне </a:t>
            </a:r>
            <a:endParaRPr lang="ru-RU" sz="1500" dirty="0"/>
          </a:p>
        </p:txBody>
      </p:sp>
      <p:sp>
        <p:nvSpPr>
          <p:cNvPr id="11" name="Стрелка вниз 10"/>
          <p:cNvSpPr/>
          <p:nvPr/>
        </p:nvSpPr>
        <p:spPr>
          <a:xfrm>
            <a:off x="1956030" y="4432420"/>
            <a:ext cx="432048" cy="504056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500"/>
          </a:p>
        </p:txBody>
      </p:sp>
      <p:sp>
        <p:nvSpPr>
          <p:cNvPr id="12" name="TextBox 11"/>
          <p:cNvSpPr txBox="1"/>
          <p:nvPr/>
        </p:nvSpPr>
        <p:spPr>
          <a:xfrm>
            <a:off x="467544" y="5038313"/>
            <a:ext cx="3312368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 smtClean="0"/>
              <a:t>добавляет связи ассоциации</a:t>
            </a:r>
          </a:p>
          <a:p>
            <a:pPr algn="ctr"/>
            <a:r>
              <a:rPr lang="ru-RU" sz="1500" dirty="0"/>
              <a:t>с</a:t>
            </a:r>
            <a:r>
              <a:rPr lang="ru-RU" sz="1500" dirty="0" smtClean="0"/>
              <a:t>охраняя  базовую структуру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312672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51520" y="548680"/>
            <a:ext cx="8640960" cy="56886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Экспериментальная проверка результатов размещения</a:t>
            </a:r>
          </a:p>
          <a:p>
            <a:pPr algn="just"/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Шаги проведения эксперимента</a:t>
            </a:r>
          </a:p>
          <a:p>
            <a:pPr algn="just"/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на практике отображения и удобства размещения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</a:t>
            </a:r>
          </a:p>
          <a:p>
            <a:pPr algn="just"/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 оценка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03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1743</TotalTime>
  <Words>384</Words>
  <Application>Microsoft Macintosh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Times New Roman</vt:lpstr>
      <vt:lpstr>Главная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Viktor</dc:creator>
  <cp:lastModifiedBy>Svitlana Moiseyenko</cp:lastModifiedBy>
  <cp:revision>54</cp:revision>
  <dcterms:created xsi:type="dcterms:W3CDTF">2017-05-19T11:16:19Z</dcterms:created>
  <dcterms:modified xsi:type="dcterms:W3CDTF">2017-05-29T17:14:41Z</dcterms:modified>
</cp:coreProperties>
</file>