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38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79" r:id="rId6"/>
    <p:sldId id="266" r:id="rId7"/>
    <p:sldId id="269" r:id="rId8"/>
    <p:sldId id="267" r:id="rId9"/>
    <p:sldId id="276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05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6E262-0863-D14E-8989-C21AD0421303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6434D-2AFB-B841-8934-1729B9525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C6434D-2AFB-B841-8934-1729B95253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19B0FB5A-CC79-4043-A8CB-7CA54D655012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3A5596B5-F113-5546-AEB2-94035C7E0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89" r:id="rId1"/>
    <p:sldLayoutId id="2147486390" r:id="rId2"/>
    <p:sldLayoutId id="2147486391" r:id="rId3"/>
    <p:sldLayoutId id="2147486392" r:id="rId4"/>
    <p:sldLayoutId id="2147486393" r:id="rId5"/>
    <p:sldLayoutId id="2147486394" r:id="rId6"/>
    <p:sldLayoutId id="2147486395" r:id="rId7"/>
    <p:sldLayoutId id="2147486396" r:id="rId8"/>
    <p:sldLayoutId id="2147486397" r:id="rId9"/>
    <p:sldLayoutId id="2147486398" r:id="rId10"/>
    <p:sldLayoutId id="21474863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3" y="1302327"/>
            <a:ext cx="7633854" cy="24106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РАЗРАБОТКА ПРОГРАММНОГО ОБЕСПЕЧЕНИЯ 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ДЛЯ ПАРСИНГА</a:t>
            </a:r>
            <a:r>
              <a:rPr lang="en-US" sz="4000" b="1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ТЕКСТОВ </a:t>
            </a:r>
            <a:br>
              <a:rPr lang="ru-RU" sz="4000" b="1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И</a:t>
            </a:r>
            <a:r>
              <a:rPr lang="en-US" sz="4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4000" b="1" dirty="0" smtClean="0">
                <a:latin typeface="Tahoma" charset="0"/>
                <a:ea typeface="Tahoma" charset="0"/>
                <a:cs typeface="Tahoma" charset="0"/>
              </a:rPr>
              <a:t>ГЕНЕРАЦИИ </a:t>
            </a:r>
            <a:r>
              <a:rPr lang="ru-RU" sz="4000" b="1" dirty="0">
                <a:latin typeface="Tahoma" charset="0"/>
                <a:ea typeface="Tahoma" charset="0"/>
                <a:cs typeface="Tahoma" charset="0"/>
              </a:rPr>
              <a:t>UML МОДЕЛЕЙ</a:t>
            </a:r>
            <a:r>
              <a:rPr lang="ru-RU" sz="4000" dirty="0">
                <a:latin typeface="Tahoma" charset="0"/>
                <a:ea typeface="Tahoma" charset="0"/>
                <a:cs typeface="Tahoma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4146" y="5721744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руководитель: доц. Ермолаев </a:t>
            </a:r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В.А.</a:t>
            </a:r>
            <a:endParaRPr lang="ru-RU" altLang="x-none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5" y="5352412"/>
            <a:ext cx="53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x-none" dirty="0" smtClean="0">
                <a:latin typeface="Tahoma" charset="0"/>
                <a:ea typeface="Tahoma" charset="0"/>
                <a:cs typeface="Tahoma" charset="0"/>
              </a:rPr>
              <a:t>студентка: </a:t>
            </a:r>
            <a:r>
              <a:rPr lang="ru-RU" altLang="x-none" dirty="0">
                <a:latin typeface="Tahoma" charset="0"/>
                <a:ea typeface="Tahoma" charset="0"/>
                <a:cs typeface="Tahoma" charset="0"/>
              </a:rPr>
              <a:t>Моисеенко </a:t>
            </a:r>
            <a:r>
              <a:rPr lang="en-US" altLang="x-none" dirty="0" smtClean="0">
                <a:latin typeface="Tahoma" charset="0"/>
                <a:ea typeface="Tahoma" charset="0"/>
                <a:cs typeface="Tahoma" charset="0"/>
              </a:rPr>
              <a:t>C.A.</a:t>
            </a:r>
            <a:endParaRPr lang="ru-RU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26734"/>
            <a:ext cx="7568184" cy="541352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Выводы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19250"/>
            <a:ext cx="7670800" cy="3382241"/>
          </a:xfrm>
        </p:spPr>
        <p:txBody>
          <a:bodyPr>
            <a:normAutofit lnSpcReduction="10000"/>
          </a:bodyPr>
          <a:lstStyle/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разработаны правила преобразования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текста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модель представления данных на языке UML диаграммы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классов;</a:t>
            </a:r>
          </a:p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разработан алгоритм трансформации текста в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диаграммы; </a:t>
            </a:r>
            <a:endParaRPr lang="ru-RU" sz="2400" dirty="0">
              <a:latin typeface="Tahoma" charset="0"/>
              <a:ea typeface="Tahoma" charset="0"/>
              <a:cs typeface="Tahoma" charset="0"/>
            </a:endParaRPr>
          </a:p>
          <a:p>
            <a:pPr>
              <a:spcAft>
                <a:spcPts val="1500"/>
              </a:spcAft>
              <a:buFont typeface="Arial" charset="0"/>
              <a:buChar char="•"/>
            </a:pP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разработано ПО выполняющее базовые функции преобразования текста на естественном языке в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диаграммы.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429138"/>
            <a:ext cx="76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Цель работы</a:t>
            </a:r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49" y="982399"/>
            <a:ext cx="7639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Разработка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алгоритмического и программного обеспечения для получения структурированных представлений знаний из коротких семантически насыщенных текстов на естественном (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английском) языке.</a:t>
            </a:r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48" y="3228431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Задачи:</a:t>
            </a:r>
            <a:endParaRPr lang="en-US" sz="2800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48" y="3781692"/>
            <a:ext cx="763905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разработка эвристики и алгоритма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неструктурированных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текстов в модель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представления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данных на языке UML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диаграммы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классов</a:t>
            </a:r>
          </a:p>
          <a:p>
            <a:pPr marL="285750" indent="-285750">
              <a:spcAft>
                <a:spcPts val="1500"/>
              </a:spcAft>
              <a:buFont typeface="Arial" charset="0"/>
              <a:buChar char="•"/>
            </a:pP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разработать ПО реализующее эти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преобразования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в репрезентацию на языке XMI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424479"/>
            <a:ext cx="7229094" cy="43254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Технологии</a:t>
            </a:r>
            <a:r>
              <a:rPr lang="en-US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,</a:t>
            </a:r>
            <a:r>
              <a:rPr lang="ru-RU" sz="2800" b="1" dirty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 библиотеки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250" y="3852168"/>
            <a:ext cx="7255764" cy="4987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-7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Tahoma" charset="0"/>
                <a:ea typeface="Tahoma" charset="0"/>
                <a:cs typeface="Tahoma" charset="0"/>
              </a:rPr>
              <a:t>Новизна</a:t>
            </a:r>
            <a:endParaRPr lang="en-US" sz="28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7249" y="4455358"/>
            <a:ext cx="7414641" cy="1423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Использование отношений 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NP,VP 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в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Stanford Core NLP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для трансформации текста</a:t>
            </a:r>
            <a:endParaRPr lang="en-US" sz="26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Разработка правил</a:t>
            </a:r>
            <a:r>
              <a:rPr lang="en-US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преобразования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1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57250" y="1210825"/>
            <a:ext cx="7414641" cy="22196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Maven</a:t>
            </a:r>
            <a:endParaRPr lang="fr-FR" sz="2400" dirty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Stanford Core NLP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err="1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JGraphT</a:t>
            </a:r>
            <a:endParaRPr lang="fr-FR" sz="24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JAXB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2400" dirty="0" smtClean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rPr>
              <a:t>XMI, XML, UML</a:t>
            </a:r>
            <a:endParaRPr lang="ru-RU" sz="2100" dirty="0" smtClean="0">
              <a:solidFill>
                <a:schemeClr val="tx1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100" dirty="0" smtClean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1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82949"/>
            <a:ext cx="7886700" cy="361157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1. 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NP </a:t>
            </a:r>
            <a:r>
              <a:rPr lang="ru-RU" sz="2400" b="1" dirty="0">
                <a:latin typeface="Tahoma" charset="0"/>
                <a:ea typeface="Tahoma" charset="0"/>
                <a:cs typeface="Tahoma" charset="0"/>
              </a:rPr>
              <a:t>–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вершины</a:t>
            </a:r>
            <a:r>
              <a:rPr lang="en-US" sz="2400" b="1" dirty="0" smtClean="0">
                <a:latin typeface="Tahoma" charset="0"/>
                <a:ea typeface="Tahoma" charset="0"/>
                <a:cs typeface="Tahoma" charset="0"/>
              </a:rPr>
              <a:t>, VP </a:t>
            </a:r>
            <a:r>
              <a:rPr lang="ru-RU" sz="2400" b="1" dirty="0" smtClean="0">
                <a:latin typeface="Tahoma" charset="0"/>
                <a:ea typeface="Tahoma" charset="0"/>
                <a:cs typeface="Tahoma" charset="0"/>
              </a:rPr>
              <a:t>– ребра</a:t>
            </a:r>
            <a:endParaRPr lang="en-US" sz="2400" b="1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5" y="872839"/>
            <a:ext cx="8530080" cy="5278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927" y="2361718"/>
            <a:ext cx="515201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b="1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))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(VBZ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solidFill>
                  <a:srgbClr val="C00000"/>
                </a:solidFill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     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(IN of) 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b="1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b="1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b="1" dirty="0" smtClean="0">
                <a:latin typeface="Tahoma" charset="0"/>
                <a:ea typeface="Tahoma" charset="0"/>
                <a:cs typeface="Tahoma" charset="0"/>
              </a:rPr>
              <a:t>)) </a:t>
            </a:r>
            <a:endParaRPr lang="ru-RU" sz="1400" b="1" dirty="0" smtClean="0">
              <a:latin typeface="Tahoma" charset="0"/>
              <a:ea typeface="Tahoma" charset="0"/>
              <a:cs typeface="Tahoma" charset="0"/>
            </a:endParaRPr>
          </a:p>
          <a:p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1" y="365760"/>
            <a:ext cx="7699663" cy="100584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Предыдущие решения реализации </a:t>
            </a:r>
            <a:r>
              <a:rPr lang="ru-RU" sz="2400" dirty="0" err="1" smtClean="0">
                <a:latin typeface="Tahoma" charset="0"/>
                <a:ea typeface="Tahoma" charset="0"/>
                <a:cs typeface="Tahoma" charset="0"/>
              </a:rPr>
              <a:t>парсинга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 зачастую использовали привязку 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en-US" sz="2400" dirty="0" smtClean="0">
                <a:latin typeface="Tahoma" charset="0"/>
                <a:ea typeface="Tahoma" charset="0"/>
                <a:cs typeface="Tahoma" charset="0"/>
              </a:rPr>
            </a:b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к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зависимостям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1" y="1984668"/>
            <a:ext cx="7810500" cy="265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6221" y="5070764"/>
            <a:ext cx="769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Недостаток: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обход такого графа часто приводил к большому количеству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рекурсий</a:t>
            </a:r>
            <a:r>
              <a:rPr lang="en-US" sz="2400" dirty="0" smtClean="0">
                <a:latin typeface="Tahoma" charset="0"/>
                <a:ea typeface="Tahoma" charset="0"/>
                <a:cs typeface="Tahoma" charset="0"/>
              </a:rPr>
              <a:t>, </a:t>
            </a:r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что значительно влияло на время выполнения алгоритма.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10" y="288190"/>
            <a:ext cx="7561257" cy="73531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ahoma" charset="0"/>
                <a:ea typeface="Tahoma" charset="0"/>
                <a:cs typeface="Tahoma" charset="0"/>
              </a:rPr>
              <a:t>2. Правила </a:t>
            </a:r>
            <a:r>
              <a:rPr lang="ru-RU" sz="2400" dirty="0">
                <a:latin typeface="Tahoma" charset="0"/>
                <a:ea typeface="Tahoma" charset="0"/>
                <a:cs typeface="Tahoma" charset="0"/>
              </a:rPr>
              <a:t>преобразования промежуточного графа в UML граф</a:t>
            </a:r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69098"/>
              </p:ext>
            </p:extLst>
          </p:nvPr>
        </p:nvGraphicFramePr>
        <p:xfrm>
          <a:off x="1174291" y="1413164"/>
          <a:ext cx="6411094" cy="5024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5547"/>
                <a:gridCol w="3205547"/>
              </a:tblGrid>
              <a:tr h="368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Ч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асти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речи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UML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сущности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NN, NNP, PRP, NNS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332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JJ, CD, RB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Атрибут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ы</a:t>
                      </a:r>
                      <a:r>
                        <a:rPr lang="en-US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клас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</a:t>
                      </a:r>
                      <a:r>
                        <a:rPr lang="en-US" sz="1600" dirty="0" err="1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в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VBP, VBN, VBG, IN, TO, VBZ, ADVP, VB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Зависимости между классами (ассоциация</a:t>
                      </a:r>
                      <a:r>
                        <a:rPr lang="ru-RU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агрегация, генерализация)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1330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ADJP, PP, SBAR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Дополнительная информация для зависимостей между классами, которая влияет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на их последующую конвертацию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997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IN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Указывает на агрегацию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</a:t>
                      </a: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или генерализацию в зависимости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контекста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  <a:tr h="665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СС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Соединение одинаковых</a:t>
                      </a:r>
                      <a:r>
                        <a:rPr lang="ru-RU" sz="1600" baseline="0" dirty="0" smtClean="0">
                          <a:effectLst/>
                          <a:latin typeface="Tahoma" charset="0"/>
                          <a:ea typeface="Tahoma" charset="0"/>
                          <a:cs typeface="Tahoma" charset="0"/>
                        </a:rPr>
                        <a:t> по типу зависимостей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marL="54341" marR="5434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4573" y="2194105"/>
            <a:ext cx="49026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(ROOT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 smtClean="0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(NN </a:t>
            </a:r>
            <a:r>
              <a:rPr lang="mr-IN" sz="1400" b="1" dirty="0" err="1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Clock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VP 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(VBZ </a:t>
            </a:r>
            <a:r>
              <a:rPr lang="mr-IN" sz="1400" b="1" dirty="0" err="1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is</a:t>
            </a:r>
            <a:r>
              <a:rPr lang="mr-IN" sz="1400" b="1" dirty="0">
                <a:solidFill>
                  <a:srgbClr val="92D050"/>
                </a:solidFill>
                <a:latin typeface="Tahoma" charset="0"/>
                <a:ea typeface="Tahoma" charset="0"/>
                <a:cs typeface="Tahoma" charset="0"/>
              </a:rPr>
              <a:t>)    </a:t>
            </a:r>
            <a:endParaRPr lang="ru-RU" sz="1400" b="1" dirty="0" smtClean="0">
              <a:solidFill>
                <a:srgbClr val="92D05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</a:t>
            </a:r>
            <a:r>
              <a:rPr lang="mr-IN" sz="1400" b="1" dirty="0">
                <a:solidFill>
                  <a:srgbClr val="00B0F0"/>
                </a:solidFill>
                <a:latin typeface="Tahoma" charset="0"/>
                <a:ea typeface="Tahoma" charset="0"/>
                <a:cs typeface="Tahoma" charset="0"/>
              </a:rPr>
              <a:t>      </a:t>
            </a:r>
            <a:endParaRPr lang="ru-RU" sz="1400" b="1" dirty="0" smtClean="0">
              <a:solidFill>
                <a:srgbClr val="00B0F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       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(TO to)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(VP (VB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generate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              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NP (DT the) (NNS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instances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))                </a:t>
            </a: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               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(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PP </a:t>
            </a:r>
            <a:r>
              <a:rPr lang="mr-IN" sz="1400" b="1" dirty="0">
                <a:solidFill>
                  <a:srgbClr val="FF9300"/>
                </a:solidFill>
                <a:latin typeface="Tahoma" charset="0"/>
                <a:ea typeface="Tahoma" charset="0"/>
                <a:cs typeface="Tahoma" charset="0"/>
              </a:rPr>
              <a:t>(IN of)                 </a:t>
            </a:r>
            <a:endParaRPr lang="ru-RU" sz="1400" b="1" dirty="0" smtClean="0">
              <a:solidFill>
                <a:srgbClr val="FF9300"/>
              </a:solidFill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ru-RU" sz="1400" dirty="0" smtClean="0">
                <a:latin typeface="Tahoma" charset="0"/>
                <a:ea typeface="Tahoma" charset="0"/>
                <a:cs typeface="Tahoma" charset="0"/>
              </a:rPr>
              <a:t>	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(NP (DT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a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) (NN </a:t>
            </a:r>
            <a:r>
              <a:rPr lang="mr-IN" sz="14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en-US" sz="1400" dirty="0" smtClean="0">
                <a:latin typeface="Tahoma" charset="0"/>
                <a:ea typeface="Tahoma" charset="0"/>
                <a:cs typeface="Tahoma" charset="0"/>
              </a:rPr>
              <a:t>)</a:t>
            </a: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endParaRPr lang="ru-RU" sz="1400" dirty="0" smtClean="0">
              <a:latin typeface="Tahoma" charset="0"/>
              <a:ea typeface="Tahoma" charset="0"/>
              <a:cs typeface="Tahoma" charset="0"/>
            </a:endParaRPr>
          </a:p>
          <a:p>
            <a:pPr>
              <a:lnSpc>
                <a:spcPct val="150000"/>
              </a:lnSpc>
            </a:pPr>
            <a:r>
              <a:rPr lang="mr-IN" sz="14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mr-IN" sz="1400" dirty="0">
                <a:latin typeface="Tahoma" charset="0"/>
                <a:ea typeface="Tahoma" charset="0"/>
                <a:cs typeface="Tahoma" charset="0"/>
              </a:rPr>
              <a:t>(. .)))</a:t>
            </a:r>
            <a:endParaRPr lang="en-US" sz="14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573" y="1130398"/>
            <a:ext cx="7516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 Clock is a 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TemporalInstrument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to </a:t>
            </a:r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generate the instances</a:t>
            </a:r>
            <a:endParaRPr lang="ru-RU" sz="2000" dirty="0" smtClean="0">
              <a:latin typeface="Tahoma" charset="0"/>
              <a:ea typeface="Tahoma" charset="0"/>
              <a:cs typeface="Tahoma" charset="0"/>
            </a:endParaRPr>
          </a:p>
          <a:p>
            <a:pPr algn="ctr"/>
            <a:r>
              <a:rPr lang="en-US" sz="2000" dirty="0" smtClean="0"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of a 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TemporalMeasure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. </a:t>
            </a:r>
            <a:endParaRPr lang="en-US" sz="2000" b="1" dirty="0">
              <a:latin typeface="Tahoma" charset="0"/>
              <a:ea typeface="Tahoma" charset="0"/>
              <a:cs typeface="Tahoma" charset="0"/>
            </a:endParaRPr>
          </a:p>
          <a:p>
            <a:endParaRPr lang="en-US" sz="2400" dirty="0"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65" y="2330727"/>
            <a:ext cx="4146550" cy="3740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4573" y="397900"/>
            <a:ext cx="741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Полученные результаты</a:t>
            </a:r>
            <a:endParaRPr lang="en-US" sz="24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cxnSp>
        <p:nvCxnSpPr>
          <p:cNvPr id="14" name="Elbow Connector 13"/>
          <p:cNvCxnSpPr/>
          <p:nvPr/>
        </p:nvCxnSpPr>
        <p:spPr>
          <a:xfrm>
            <a:off x="3015891" y="3060517"/>
            <a:ext cx="2137998" cy="2131170"/>
          </a:xfrm>
          <a:prstGeom prst="bentConnector3">
            <a:avLst>
              <a:gd name="adj1" fmla="val 63608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2147455" y="3394434"/>
            <a:ext cx="3319755" cy="946412"/>
          </a:xfrm>
          <a:prstGeom prst="bentConnector3">
            <a:avLst>
              <a:gd name="adj1" fmla="val 75458"/>
            </a:avLst>
          </a:prstGeom>
          <a:ln w="1905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2867891" y="5326387"/>
            <a:ext cx="3685310" cy="929007"/>
          </a:xfrm>
          <a:prstGeom prst="bentConnector3">
            <a:avLst>
              <a:gd name="adj1" fmla="val 100000"/>
            </a:avLst>
          </a:prstGeom>
          <a:ln w="19050">
            <a:solidFill>
              <a:srgbClr val="FF93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67891" y="5591129"/>
            <a:ext cx="13854" cy="663195"/>
          </a:xfrm>
          <a:prstGeom prst="line">
            <a:avLst/>
          </a:prstGeom>
          <a:ln w="19050">
            <a:solidFill>
              <a:srgbClr val="FF9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59357" y="5591129"/>
            <a:ext cx="322388" cy="1"/>
          </a:xfrm>
          <a:prstGeom prst="line">
            <a:avLst/>
          </a:prstGeom>
          <a:ln w="19050">
            <a:solidFill>
              <a:srgbClr val="FF93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fficeArt object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2202875" y="2237003"/>
            <a:ext cx="5808981" cy="422664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9936" y="300772"/>
            <a:ext cx="5164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charset="0"/>
                <a:ea typeface="Tahoma" charset="0"/>
                <a:cs typeface="Tahoma" charset="0"/>
              </a:rPr>
              <a:t>Stopping by Woods on a Snowy Evening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My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little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horse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must think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queer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To stop without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farmhouse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near</a:t>
            </a:r>
          </a:p>
          <a:p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Between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woods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and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frozen lake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evening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of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 the </a:t>
            </a:r>
            <a:r>
              <a:rPr lang="en-US" dirty="0">
                <a:solidFill>
                  <a:srgbClr val="009051"/>
                </a:solidFill>
                <a:latin typeface="Tahoma" charset="0"/>
                <a:ea typeface="Tahoma" charset="0"/>
                <a:cs typeface="Tahoma" charset="0"/>
              </a:rPr>
              <a:t>year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charset="0"/>
                <a:ea typeface="Tahoma" charset="0"/>
                <a:cs typeface="Tahoma" charset="0"/>
              </a:rPr>
              <a:t>.</a:t>
            </a:r>
          </a:p>
          <a:p>
            <a:r>
              <a:rPr lang="ru-RU" dirty="0">
                <a:latin typeface="Tahoma" charset="0"/>
                <a:ea typeface="Tahoma" charset="0"/>
                <a:cs typeface="Tahoma" charset="0"/>
              </a:rPr>
              <a:t/>
            </a:r>
            <a:br>
              <a:rPr lang="ru-RU" dirty="0">
                <a:latin typeface="Tahoma" charset="0"/>
                <a:ea typeface="Tahoma" charset="0"/>
                <a:cs typeface="Tahoma" charset="0"/>
              </a:rPr>
            </a:br>
            <a:r>
              <a:rPr lang="en-US" b="1" dirty="0" smtClean="0">
                <a:latin typeface="Tahoma" charset="0"/>
                <a:ea typeface="Tahoma" charset="0"/>
                <a:cs typeface="Tahoma" charset="0"/>
              </a:rPr>
              <a:t>Robert </a:t>
            </a:r>
            <a:r>
              <a:rPr lang="en-US" b="1" dirty="0">
                <a:latin typeface="Tahoma" charset="0"/>
                <a:ea typeface="Tahoma" charset="0"/>
                <a:cs typeface="Tahoma" charset="0"/>
              </a:rPr>
              <a:t>Frost</a:t>
            </a:r>
            <a:endParaRPr lang="en-US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345" y="2286003"/>
            <a:ext cx="858982" cy="706581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93677" y="2304296"/>
            <a:ext cx="789702" cy="655197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11637" y="3684311"/>
            <a:ext cx="637293" cy="697296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93807" y="4853541"/>
            <a:ext cx="637319" cy="660569"/>
          </a:xfrm>
          <a:prstGeom prst="rect">
            <a:avLst/>
          </a:prstGeom>
          <a:noFill/>
          <a:ln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81049" y="4230085"/>
            <a:ext cx="619525" cy="664599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9164" y="5698670"/>
            <a:ext cx="692727" cy="23108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68841" y="4668986"/>
            <a:ext cx="942104" cy="706582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99159" y="5923164"/>
            <a:ext cx="692727" cy="2162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200" dirty="0" err="1" smtClean="0">
                <a:solidFill>
                  <a:srgbClr val="FF0000"/>
                </a:solidFill>
                <a:latin typeface="Tahoma" charset="0"/>
                <a:ea typeface="Tahoma" charset="0"/>
                <a:cs typeface="Tahoma" charset="0"/>
              </a:rPr>
              <a:t>darkest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58292" y="3508766"/>
            <a:ext cx="2743200" cy="309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98467" y="3287091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13555" y="4381607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01485" y="4852668"/>
            <a:ext cx="1870374" cy="3279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62256" y="393725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18360" y="3978812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08759" y="5378126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5516" y="5212881"/>
            <a:ext cx="789727" cy="1801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322609" y="4934777"/>
            <a:ext cx="235526" cy="265124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322603" y="3905889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36453" y="3074611"/>
            <a:ext cx="512639" cy="268770"/>
          </a:xfrm>
          <a:prstGeom prst="rect">
            <a:avLst/>
          </a:prstGeom>
          <a:noFill/>
          <a:ln w="19050">
            <a:solidFill>
              <a:srgbClr val="0090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5158" y="293831"/>
            <a:ext cx="6807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accent1"/>
                </a:solidFill>
                <a:latin typeface="Tahoma" charset="0"/>
                <a:ea typeface="Tahoma" charset="0"/>
                <a:cs typeface="Tahoma" charset="0"/>
              </a:rPr>
              <a:t>Разумные границы применимости  подхода</a:t>
            </a:r>
            <a:endParaRPr lang="en-US" sz="2800" b="1" dirty="0">
              <a:solidFill>
                <a:schemeClr val="accent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8" y="1497447"/>
            <a:ext cx="7645477" cy="44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1301</TotalTime>
  <Words>437</Words>
  <Application>Microsoft Macintosh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Wingdings 2</vt:lpstr>
      <vt:lpstr>Arial</vt:lpstr>
      <vt:lpstr>Tahoma</vt:lpstr>
      <vt:lpstr>View</vt:lpstr>
      <vt:lpstr>РАЗРАБОТКА ПРОГРАММНОГО ОБЕСПЕЧЕНИЯ  ДЛЯ ПАРСИНГА ТЕКСТОВ  И ГЕНЕРАЦИИ UML МОДЕЛЕЙ </vt:lpstr>
      <vt:lpstr>PowerPoint Presentation</vt:lpstr>
      <vt:lpstr>Технологии, библиотеки</vt:lpstr>
      <vt:lpstr>1. NP – вершины, VP – ребра</vt:lpstr>
      <vt:lpstr>Предыдущие решения реализации парсинга зачастую использовали привязку  к зависимостям</vt:lpstr>
      <vt:lpstr>2. Правила преобразования промежуточного графа в UML граф</vt:lpstr>
      <vt:lpstr>PowerPoint Presentation</vt:lpstr>
      <vt:lpstr>PowerPoint Presentation</vt:lpstr>
      <vt:lpstr>PowerPoint Presentation</vt:lpstr>
      <vt:lpstr>Выводы: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Svitlana Moiseyenko</dc:creator>
  <cp:lastModifiedBy>Svitlana Moiseyenko</cp:lastModifiedBy>
  <cp:revision>130</cp:revision>
  <dcterms:created xsi:type="dcterms:W3CDTF">2017-05-28T13:43:13Z</dcterms:created>
  <dcterms:modified xsi:type="dcterms:W3CDTF">2017-05-31T18:30:00Z</dcterms:modified>
</cp:coreProperties>
</file>