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5" r:id="rId1"/>
    <p:sldMasterId id="2147484423" r:id="rId2"/>
  </p:sldMasterIdLst>
  <p:notesMasterIdLst>
    <p:notesMasterId r:id="rId11"/>
  </p:notesMasterIdLst>
  <p:sldIdLst>
    <p:sldId id="256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C4A6-DCD5-9C47-B9CF-D55F570F1860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24-0387-DA48-B14A-D8A4E9DE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3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3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6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  <p:sldLayoutId id="2147484417" r:id="rId12"/>
    <p:sldLayoutId id="2147484418" r:id="rId13"/>
    <p:sldLayoutId id="2147484419" r:id="rId14"/>
    <p:sldLayoutId id="2147484420" r:id="rId15"/>
    <p:sldLayoutId id="2147484421" r:id="rId16"/>
    <p:sldLayoutId id="2147484422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B4F7-CAFC-8B4F-AD0A-821FBA0DA22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CF44B-DC66-F84C-8768-D64F141CB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  <p:sldLayoutId id="2147484430" r:id="rId7"/>
    <p:sldLayoutId id="2147484431" r:id="rId8"/>
    <p:sldLayoutId id="2147484432" r:id="rId9"/>
    <p:sldLayoutId id="2147484433" r:id="rId10"/>
    <p:sldLayoutId id="214748443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65" y="1240971"/>
            <a:ext cx="7767736" cy="3144760"/>
          </a:xfrm>
        </p:spPr>
        <p:txBody>
          <a:bodyPr>
            <a:normAutofit fontScale="90000"/>
          </a:bodyPr>
          <a:lstStyle/>
          <a:p>
            <a:r>
              <a:rPr lang="bg-BG" sz="4400" b="1" dirty="0"/>
              <a:t>РАЗРАБОТКА ПРОГРАММНОГО ОБЕСПЕЧЕНИЯ </a:t>
            </a:r>
            <a:r>
              <a:rPr lang="bg-BG" sz="4400" b="1" dirty="0" smtClean="0"/>
              <a:t/>
            </a:r>
            <a:br>
              <a:rPr lang="bg-BG" sz="4400" b="1" dirty="0" smtClean="0"/>
            </a:br>
            <a:r>
              <a:rPr lang="bg-BG" sz="4400" b="1" dirty="0" smtClean="0"/>
              <a:t>ДЛЯ </a:t>
            </a:r>
            <a:r>
              <a:rPr lang="bg-BG" sz="4400" b="1" dirty="0"/>
              <a:t>ГРАФИЧЕСКОГО АНАЛИЗА СООТВЕТСТВИЯ ОНТОЛОГИЙ ТРЕБОВАНИЯМ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cap="none" dirty="0" smtClean="0"/>
          </a:p>
          <a:p>
            <a:r>
              <a:rPr lang="uk-UA" cap="none" dirty="0" smtClean="0"/>
              <a:t>Студент</a:t>
            </a:r>
            <a:r>
              <a:rPr lang="en-US" cap="none" dirty="0" smtClean="0"/>
              <a:t>: </a:t>
            </a:r>
            <a:r>
              <a:rPr lang="ru-RU" cap="none" dirty="0"/>
              <a:t>В</a:t>
            </a:r>
            <a:r>
              <a:rPr lang="ru-RU" cap="none" dirty="0" smtClean="0"/>
              <a:t>асилейко </a:t>
            </a:r>
            <a:r>
              <a:rPr lang="ru-RU" cap="none" dirty="0"/>
              <a:t>А</a:t>
            </a:r>
            <a:r>
              <a:rPr lang="ru-RU" cap="none" dirty="0" smtClean="0"/>
              <a:t>.В.</a:t>
            </a:r>
          </a:p>
          <a:p>
            <a:r>
              <a:rPr lang="ru-RU" cap="none" dirty="0" smtClean="0"/>
              <a:t>Руководитель</a:t>
            </a:r>
            <a:r>
              <a:rPr lang="en-US" cap="none" dirty="0" smtClean="0"/>
              <a:t>: </a:t>
            </a:r>
            <a:r>
              <a:rPr lang="uk-UA" cap="none" dirty="0" err="1" smtClean="0"/>
              <a:t>доц</a:t>
            </a:r>
            <a:r>
              <a:rPr lang="en-US" cap="none" dirty="0" smtClean="0"/>
              <a:t>., </a:t>
            </a:r>
            <a:r>
              <a:rPr lang="uk-UA" cap="none" dirty="0" smtClean="0"/>
              <a:t>к.ф.-</a:t>
            </a:r>
            <a:r>
              <a:rPr lang="uk-UA" cap="none" dirty="0" err="1" smtClean="0"/>
              <a:t>м.н</a:t>
            </a:r>
            <a:r>
              <a:rPr lang="uk-UA" cap="none" dirty="0" smtClean="0"/>
              <a:t>.</a:t>
            </a:r>
            <a:r>
              <a:rPr lang="en-US" cap="none" dirty="0" smtClean="0"/>
              <a:t> </a:t>
            </a:r>
            <a:r>
              <a:rPr lang="ru-RU" cap="none" dirty="0" smtClean="0"/>
              <a:t>Ермолаев В.А.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631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Цель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Aft>
                <a:spcPts val="1500"/>
              </a:spcAft>
              <a:buNone/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алгоритмического и </a:t>
            </a:r>
            <a:r>
              <a:rPr lang="ru-RU" dirty="0" smtClean="0"/>
              <a:t>программного обеспечения </a:t>
            </a:r>
            <a:r>
              <a:rPr lang="ru-RU" dirty="0"/>
              <a:t>для конвертации представлений требований в описательные модели представлений </a:t>
            </a:r>
            <a:r>
              <a:rPr lang="ru-RU" dirty="0" smtClean="0"/>
              <a:t>знаний</a:t>
            </a:r>
            <a:endParaRPr lang="ru-RU" sz="1600" dirty="0" smtClean="0"/>
          </a:p>
          <a:p>
            <a:pPr lvl="1">
              <a:lnSpc>
                <a:spcPct val="120000"/>
              </a:lnSpc>
              <a:spcAft>
                <a:spcPts val="1500"/>
              </a:spcAft>
              <a:buFont typeface="Arial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онвертировать на </a:t>
            </a:r>
            <a:r>
              <a:rPr lang="ru-RU" dirty="0"/>
              <a:t>языке </a:t>
            </a:r>
            <a:r>
              <a:rPr lang="en-US" dirty="0"/>
              <a:t>UML</a:t>
            </a:r>
            <a:r>
              <a:rPr lang="ru-RU" dirty="0"/>
              <a:t> </a:t>
            </a:r>
            <a:r>
              <a:rPr lang="ru-RU" dirty="0" smtClean="0"/>
              <a:t>(диаграммы классов) </a:t>
            </a:r>
            <a:r>
              <a:rPr lang="ru-RU" dirty="0"/>
              <a:t>в </a:t>
            </a:r>
            <a:r>
              <a:rPr lang="ru-RU" dirty="0" smtClean="0"/>
              <a:t>язык представлений </a:t>
            </a:r>
            <a:r>
              <a:rPr lang="ru-RU" dirty="0"/>
              <a:t>знаний </a:t>
            </a:r>
            <a:r>
              <a:rPr lang="en-US" dirty="0" smtClean="0"/>
              <a:t>OWL</a:t>
            </a:r>
            <a:endParaRPr lang="ru-RU" dirty="0" smtClean="0"/>
          </a:p>
          <a:p>
            <a:pPr lvl="1">
              <a:lnSpc>
                <a:spcPct val="120000"/>
              </a:lnSpc>
              <a:spcAft>
                <a:spcPts val="1500"/>
              </a:spcAft>
              <a:buFont typeface="Arial" charset="0"/>
              <a:buChar char="•"/>
            </a:pPr>
            <a:r>
              <a:rPr lang="ru-RU" dirty="0" smtClean="0"/>
              <a:t>сравнить формализованные модели предметных областей с требованиями в графическом виде используя среду </a:t>
            </a:r>
            <a:r>
              <a:rPr lang="uk-UA" dirty="0" err="1" smtClean="0"/>
              <a:t>Protégé</a:t>
            </a:r>
            <a:endParaRPr lang="uk-UA" dirty="0" smtClean="0"/>
          </a:p>
          <a:p>
            <a:pPr lvl="1">
              <a:lnSpc>
                <a:spcPct val="120000"/>
              </a:lnSpc>
              <a:spcAft>
                <a:spcPts val="1500"/>
              </a:spcAft>
              <a:buFont typeface="Arial" charset="0"/>
              <a:buChar char="•"/>
            </a:pPr>
            <a:r>
              <a:rPr lang="ru-RU" dirty="0" smtClean="0"/>
              <a:t>выполнить анализ подходов к формализации требований к предметной области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5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Технологии, вклад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500"/>
              </a:spcAft>
            </a:pPr>
            <a:r>
              <a:rPr lang="en-US" sz="3400" dirty="0" smtClean="0"/>
              <a:t>Java</a:t>
            </a:r>
            <a:r>
              <a:rPr lang="ru-RU" sz="3400" dirty="0" smtClean="0"/>
              <a:t> (</a:t>
            </a:r>
            <a:r>
              <a:rPr lang="en-US" sz="3400" dirty="0" smtClean="0"/>
              <a:t>JDK</a:t>
            </a:r>
            <a:r>
              <a:rPr lang="ru-RU" sz="3400" dirty="0" smtClean="0"/>
              <a:t>)</a:t>
            </a:r>
            <a:r>
              <a:rPr lang="en-US" sz="3400" dirty="0" smtClean="0"/>
              <a:t> – </a:t>
            </a:r>
            <a:r>
              <a:rPr lang="ru-RU" sz="3400" dirty="0" smtClean="0"/>
              <a:t>язык программирования и среда выполнения</a:t>
            </a:r>
          </a:p>
          <a:p>
            <a:pPr>
              <a:spcAft>
                <a:spcPts val="1500"/>
              </a:spcAft>
            </a:pPr>
            <a:r>
              <a:rPr lang="en-US" sz="3400" dirty="0" smtClean="0"/>
              <a:t>UML / OWL</a:t>
            </a:r>
            <a:r>
              <a:rPr lang="ru-RU" sz="3400" dirty="0" smtClean="0"/>
              <a:t> / </a:t>
            </a:r>
            <a:r>
              <a:rPr lang="en-US" sz="3400" dirty="0" smtClean="0"/>
              <a:t>XMI</a:t>
            </a:r>
            <a:endParaRPr lang="ru-RU" sz="3400" dirty="0" smtClean="0"/>
          </a:p>
          <a:p>
            <a:pPr>
              <a:spcAft>
                <a:spcPts val="1500"/>
              </a:spcAft>
            </a:pPr>
            <a:r>
              <a:rPr lang="en-US" sz="3400" dirty="0" err="1" smtClean="0"/>
              <a:t>ArgoUML</a:t>
            </a:r>
            <a:r>
              <a:rPr lang="en-US" sz="3400" dirty="0" smtClean="0"/>
              <a:t> – UML </a:t>
            </a:r>
            <a:r>
              <a:rPr lang="ru-RU" sz="3400" dirty="0" smtClean="0"/>
              <a:t>редактор с открытым исходным кодом</a:t>
            </a:r>
            <a:endParaRPr lang="en-US" sz="3400" dirty="0" smtClean="0"/>
          </a:p>
          <a:p>
            <a:pPr>
              <a:spcAft>
                <a:spcPts val="1500"/>
              </a:spcAft>
            </a:pPr>
            <a:r>
              <a:rPr lang="uk-UA" sz="3400" dirty="0" err="1" smtClean="0"/>
              <a:t>Protégé</a:t>
            </a:r>
            <a:r>
              <a:rPr lang="en-US" sz="3400" dirty="0" smtClean="0"/>
              <a:t> (</a:t>
            </a:r>
            <a:r>
              <a:rPr lang="en-US" sz="3400" dirty="0" err="1" smtClean="0"/>
              <a:t>OWLDiff</a:t>
            </a:r>
            <a:r>
              <a:rPr lang="en-US" sz="3400" dirty="0" smtClean="0"/>
              <a:t>) </a:t>
            </a:r>
            <a:r>
              <a:rPr lang="mr-IN" sz="3400" dirty="0" smtClean="0"/>
              <a:t>–</a:t>
            </a:r>
            <a:r>
              <a:rPr lang="ru-RU" sz="3400" dirty="0" smtClean="0"/>
              <a:t> графическая </a:t>
            </a:r>
            <a:r>
              <a:rPr lang="ru-RU" sz="3400" dirty="0" smtClean="0"/>
              <a:t>среда для работы с </a:t>
            </a:r>
            <a:r>
              <a:rPr lang="en-US" sz="3400" dirty="0" smtClean="0"/>
              <a:t>OWL</a:t>
            </a:r>
            <a:endParaRPr lang="ru-RU" sz="3400" dirty="0" smtClean="0"/>
          </a:p>
          <a:p>
            <a:pPr>
              <a:spcAft>
                <a:spcPts val="1500"/>
              </a:spcAft>
            </a:pPr>
            <a:r>
              <a:rPr lang="en-US" sz="3400" dirty="0" smtClean="0"/>
              <a:t>Apache Jena – </a:t>
            </a:r>
            <a:r>
              <a:rPr lang="ru-RU" sz="3400" dirty="0" smtClean="0"/>
              <a:t>библиотека для работы с </a:t>
            </a:r>
            <a:r>
              <a:rPr lang="en-US" sz="3400" dirty="0" smtClean="0"/>
              <a:t>OWL</a:t>
            </a:r>
            <a:endParaRPr lang="ru-RU" sz="3400" dirty="0" smtClean="0"/>
          </a:p>
          <a:p>
            <a:pPr>
              <a:spcAft>
                <a:spcPts val="1500"/>
              </a:spcAft>
            </a:pPr>
            <a:r>
              <a:rPr lang="ru-RU" sz="3400" dirty="0" smtClean="0">
                <a:solidFill>
                  <a:srgbClr val="FF0000"/>
                </a:solidFill>
              </a:rPr>
              <a:t>Использование </a:t>
            </a:r>
            <a:r>
              <a:rPr lang="en-US" sz="3400" dirty="0" smtClean="0">
                <a:solidFill>
                  <a:srgbClr val="FF0000"/>
                </a:solidFill>
              </a:rPr>
              <a:t>Jena </a:t>
            </a:r>
            <a:r>
              <a:rPr lang="ru-RU" sz="3400" dirty="0" smtClean="0">
                <a:solidFill>
                  <a:srgbClr val="FF0000"/>
                </a:solidFill>
              </a:rPr>
              <a:t>для конвертации</a:t>
            </a:r>
            <a:endParaRPr lang="en-US" sz="3400" dirty="0" smtClean="0"/>
          </a:p>
          <a:p>
            <a:pPr>
              <a:spcAft>
                <a:spcPts val="1500"/>
              </a:spcAft>
            </a:pPr>
            <a:r>
              <a:rPr lang="ru-RU" sz="3400" dirty="0" smtClean="0">
                <a:solidFill>
                  <a:srgbClr val="FF0000"/>
                </a:solidFill>
              </a:rPr>
              <a:t>Расширение </a:t>
            </a:r>
            <a:r>
              <a:rPr lang="en-US" sz="3400" dirty="0" err="1" smtClean="0">
                <a:solidFill>
                  <a:srgbClr val="FF0000"/>
                </a:solidFill>
              </a:rPr>
              <a:t>ArgoUML</a:t>
            </a:r>
            <a:r>
              <a:rPr lang="en-US" sz="3400" dirty="0" smtClean="0">
                <a:solidFill>
                  <a:srgbClr val="FF0000"/>
                </a:solidFill>
              </a:rPr>
              <a:t> (Exports to OWL</a:t>
            </a:r>
            <a:r>
              <a:rPr lang="mr-IN" sz="3400" dirty="0" smtClean="0">
                <a:solidFill>
                  <a:srgbClr val="FF0000"/>
                </a:solidFill>
              </a:rPr>
              <a:t>…</a:t>
            </a:r>
            <a:r>
              <a:rPr lang="en-US" sz="3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5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425"/>
            <a:ext cx="9144000" cy="49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7892" y="438539"/>
            <a:ext cx="2148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+mj-lt"/>
              </a:rPr>
              <a:t>ArgoUML</a:t>
            </a:r>
            <a:endParaRPr lang="en-US" sz="4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3" y="438539"/>
            <a:ext cx="2233509" cy="48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Основные результаты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ru-RU" dirty="0" smtClean="0"/>
              <a:t>Разработаны эвристики и алгоритмы конвертации моделей знаний на языке </a:t>
            </a:r>
            <a:r>
              <a:rPr lang="en-US" dirty="0" smtClean="0"/>
              <a:t>UML </a:t>
            </a:r>
            <a:r>
              <a:rPr lang="ru-RU" dirty="0" smtClean="0"/>
              <a:t>в язык представления знаний </a:t>
            </a:r>
            <a:r>
              <a:rPr lang="en-US" dirty="0" smtClean="0"/>
              <a:t>OWL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Программный продукт который реализует конвертацию и позволяет анализировать и редактировать </a:t>
            </a:r>
            <a:r>
              <a:rPr lang="en-US" dirty="0" smtClean="0"/>
              <a:t>UML </a:t>
            </a:r>
            <a:r>
              <a:rPr lang="ru-RU" dirty="0" smtClean="0"/>
              <a:t>диаграммы</a:t>
            </a:r>
          </a:p>
          <a:p>
            <a:pPr>
              <a:spcAft>
                <a:spcPts val="1500"/>
              </a:spcAft>
            </a:pPr>
            <a:r>
              <a:rPr lang="ru-RU" dirty="0" smtClean="0">
                <a:solidFill>
                  <a:srgbClr val="FF0000"/>
                </a:solidFill>
              </a:rPr>
              <a:t>Важная часть системы по формализации знаний полученных из семантически насыщенных текстов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0" y="847142"/>
            <a:ext cx="8730081" cy="51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Преимущества, недостатки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ru-RU" sz="3800" dirty="0" smtClean="0"/>
              <a:t>Преимущества</a:t>
            </a:r>
            <a:r>
              <a:rPr lang="en-US" sz="38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900" dirty="0" smtClean="0"/>
              <a:t>анализ, редактирование, конвертация в рамках одной программы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900" dirty="0" smtClean="0"/>
              <a:t>быстрая конвертация относительно больших </a:t>
            </a:r>
            <a:r>
              <a:rPr lang="en-US" sz="2900" dirty="0" smtClean="0"/>
              <a:t>UML </a:t>
            </a:r>
            <a:r>
              <a:rPr lang="ru-RU" sz="2900" dirty="0" smtClean="0"/>
              <a:t>диаграмм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900" dirty="0" smtClean="0">
                <a:solidFill>
                  <a:srgbClr val="FF0000"/>
                </a:solidFill>
              </a:rPr>
              <a:t>практическая ценность, </a:t>
            </a:r>
            <a:r>
              <a:rPr lang="ru-RU" sz="2900" dirty="0" smtClean="0">
                <a:solidFill>
                  <a:srgbClr val="FF0000"/>
                </a:solidFill>
              </a:rPr>
              <a:t>очень мало подобных решений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endParaRPr lang="ru-RU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/>
            </a:pPr>
            <a:r>
              <a:rPr lang="ru-RU" sz="3400" dirty="0" smtClean="0"/>
              <a:t>Недостатки</a:t>
            </a:r>
            <a:r>
              <a:rPr lang="en-US" sz="3400" dirty="0" smtClean="0"/>
              <a:t>:</a:t>
            </a:r>
            <a:endParaRPr lang="en-US" sz="3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600" dirty="0" smtClean="0"/>
              <a:t>в </a:t>
            </a:r>
            <a:r>
              <a:rPr lang="en-US" sz="2600" dirty="0" err="1" smtClean="0"/>
              <a:t>ArgoUML</a:t>
            </a:r>
            <a:r>
              <a:rPr lang="en-US" sz="2600" dirty="0" smtClean="0"/>
              <a:t> </a:t>
            </a:r>
            <a:r>
              <a:rPr lang="ru-RU" sz="2600" dirty="0" smtClean="0"/>
              <a:t>нет подсистемы плагинов и расширений</a:t>
            </a:r>
            <a:endParaRPr lang="en-US" sz="2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600" dirty="0">
                <a:latin typeface="Helvetica Neue" charset="0"/>
                <a:ea typeface="Helvetica Neue" charset="0"/>
                <a:cs typeface="Helvetica Neue" charset="0"/>
              </a:rPr>
              <a:t>н</a:t>
            </a:r>
            <a:r>
              <a:rPr lang="ru-RU" sz="2600" dirty="0" smtClean="0">
                <a:latin typeface="Helvetica Neue" charset="0"/>
                <a:ea typeface="Helvetica Neue" charset="0"/>
                <a:cs typeface="Helvetica Neue" charset="0"/>
              </a:rPr>
              <a:t>е уведомляет о возможной потере данных при конвертации связей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r>
              <a:rPr lang="ru-RU" sz="2600" dirty="0" smtClean="0"/>
              <a:t>анализ и редактирование </a:t>
            </a:r>
            <a:r>
              <a:rPr lang="en-US" sz="2600" dirty="0" smtClean="0"/>
              <a:t>OWL </a:t>
            </a:r>
            <a:r>
              <a:rPr lang="ru-RU" sz="2600" dirty="0" smtClean="0"/>
              <a:t>происходит в отдельной среде </a:t>
            </a:r>
            <a:r>
              <a:rPr lang="uk-UA" sz="2600" dirty="0" err="1" smtClean="0"/>
              <a:t>Protégé</a:t>
            </a:r>
            <a:endParaRPr lang="ru-RU" sz="2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</a:pPr>
            <a:endParaRPr lang="ru-RU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Вывод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ru-RU" dirty="0" smtClean="0"/>
              <a:t>Разработано необходимое программное обеспечение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Проведены эксперименты для проверки работоспособности ПО и корректности результатов конвертации </a:t>
            </a:r>
            <a:r>
              <a:rPr lang="en-US" dirty="0" smtClean="0"/>
              <a:t>UML </a:t>
            </a:r>
            <a:r>
              <a:rPr lang="ru-RU" dirty="0" smtClean="0"/>
              <a:t>в</a:t>
            </a:r>
            <a:r>
              <a:rPr lang="en-US" dirty="0" smtClean="0"/>
              <a:t> OWL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Задание выполнено в полном объеме, цель достигнута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247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 Light</vt:lpstr>
      <vt:lpstr>Helvetica Neue</vt:lpstr>
      <vt:lpstr>Mangal</vt:lpstr>
      <vt:lpstr>Arial</vt:lpstr>
      <vt:lpstr>Calibri</vt:lpstr>
      <vt:lpstr>Celestial</vt:lpstr>
      <vt:lpstr>Custom Design</vt:lpstr>
      <vt:lpstr>РАЗРАБОТКА ПРОГРАММНОГО ОБЕСПЕЧЕНИЯ  ДЛЯ ГРАФИЧЕСКОГО АНАЛИЗА СООТВЕТСТВИЯ ОНТОЛОГИЙ ТРЕБОВАНИЯМ</vt:lpstr>
      <vt:lpstr>Цель</vt:lpstr>
      <vt:lpstr>Технологии, вклад</vt:lpstr>
      <vt:lpstr>PowerPoint Presentation</vt:lpstr>
      <vt:lpstr>Основные результаты</vt:lpstr>
      <vt:lpstr>PowerPoint Presentation</vt:lpstr>
      <vt:lpstr>Преимущества, недостатки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Василейко</dc:creator>
  <cp:lastModifiedBy>Александр Василейко</cp:lastModifiedBy>
  <cp:revision>38</cp:revision>
  <cp:lastPrinted>2017-05-30T21:05:25Z</cp:lastPrinted>
  <dcterms:created xsi:type="dcterms:W3CDTF">2017-05-30T16:56:54Z</dcterms:created>
  <dcterms:modified xsi:type="dcterms:W3CDTF">2017-05-30T23:58:41Z</dcterms:modified>
</cp:coreProperties>
</file>