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38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79" r:id="rId6"/>
    <p:sldId id="266" r:id="rId7"/>
    <p:sldId id="269" r:id="rId8"/>
    <p:sldId id="267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05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9" r:id="rId1"/>
    <p:sldLayoutId id="2147486390" r:id="rId2"/>
    <p:sldLayoutId id="2147486391" r:id="rId3"/>
    <p:sldLayoutId id="2147486392" r:id="rId4"/>
    <p:sldLayoutId id="2147486393" r:id="rId5"/>
    <p:sldLayoutId id="2147486394" r:id="rId6"/>
    <p:sldLayoutId id="2147486395" r:id="rId7"/>
    <p:sldLayoutId id="2147486396" r:id="rId8"/>
    <p:sldLayoutId id="2147486397" r:id="rId9"/>
    <p:sldLayoutId id="2147486398" r:id="rId10"/>
    <p:sldLayoutId id="21474863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24106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</a:t>
            </a:r>
            <a:r>
              <a:rPr lang="ru-RU" altLang="x-none">
                <a:latin typeface="Tahoma" charset="0"/>
                <a:ea typeface="Tahoma" charset="0"/>
                <a:cs typeface="Tahoma" charset="0"/>
              </a:rPr>
              <a:t>. Ермолаев </a:t>
            </a:r>
            <a:r>
              <a:rPr lang="ru-RU" altLang="x-none" smtClean="0">
                <a:latin typeface="Tahoma" charset="0"/>
                <a:ea typeface="Tahoma" charset="0"/>
                <a:cs typeface="Tahoma" charset="0"/>
              </a:rPr>
              <a:t>В.А.</a:t>
            </a:r>
            <a:endParaRPr lang="ru-RU" altLang="x-none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smtClean="0">
                <a:latin typeface="Tahoma" charset="0"/>
                <a:ea typeface="Tahoma" charset="0"/>
                <a:cs typeface="Tahoma" charset="0"/>
              </a:rPr>
              <a:t>студентка: </a:t>
            </a:r>
            <a:r>
              <a:rPr lang="ru-RU" altLang="x-none">
                <a:latin typeface="Tahoma" charset="0"/>
                <a:ea typeface="Tahoma" charset="0"/>
                <a:cs typeface="Tahoma" charset="0"/>
              </a:rPr>
              <a:t>Моисеенко </a:t>
            </a:r>
            <a:r>
              <a:rPr lang="en-US" altLang="x-none" smtClean="0">
                <a:latin typeface="Tahoma" charset="0"/>
                <a:ea typeface="Tahoma" charset="0"/>
                <a:cs typeface="Tahoma" charset="0"/>
              </a:rPr>
              <a:t>C.A.</a:t>
            </a:r>
            <a:endParaRPr lang="ru-RU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77898"/>
            <a:ext cx="7568184" cy="541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87310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	П</a:t>
            </a:r>
            <a:r>
              <a:rPr lang="en-US" sz="2100" dirty="0" err="1"/>
              <a:t>рограмма</a:t>
            </a:r>
            <a:r>
              <a:rPr lang="en-US" sz="2100" dirty="0"/>
              <a:t> </a:t>
            </a:r>
            <a:r>
              <a:rPr lang="en-US" sz="2100" dirty="0" err="1"/>
              <a:t>парсер</a:t>
            </a:r>
            <a:r>
              <a:rPr lang="en-US" sz="2100" dirty="0"/>
              <a:t> </a:t>
            </a:r>
            <a:r>
              <a:rPr lang="en-US" sz="2100" dirty="0" err="1"/>
              <a:t>выполняет</a:t>
            </a:r>
            <a:r>
              <a:rPr lang="en-US" sz="2100" dirty="0"/>
              <a:t> </a:t>
            </a:r>
            <a:r>
              <a:rPr lang="en-US" sz="2100" dirty="0" err="1"/>
              <a:t>базовые</a:t>
            </a:r>
            <a:r>
              <a:rPr lang="en-US" sz="2100" dirty="0"/>
              <a:t> </a:t>
            </a:r>
            <a:r>
              <a:rPr lang="en-US" sz="2100" dirty="0" err="1"/>
              <a:t>функции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текста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</a:t>
            </a:r>
            <a:r>
              <a:rPr lang="en-US" sz="2100" dirty="0" err="1"/>
              <a:t>естественном</a:t>
            </a:r>
            <a:r>
              <a:rPr lang="en-US" sz="2100" dirty="0"/>
              <a:t> </a:t>
            </a:r>
            <a:r>
              <a:rPr lang="en-US" sz="2100" dirty="0" err="1"/>
              <a:t>языке</a:t>
            </a:r>
            <a:r>
              <a:rPr lang="en-US" sz="2100" dirty="0"/>
              <a:t> </a:t>
            </a:r>
            <a:r>
              <a:rPr lang="en-US" sz="2100" dirty="0" err="1"/>
              <a:t>в</a:t>
            </a:r>
            <a:r>
              <a:rPr lang="en-US" sz="2100" dirty="0"/>
              <a:t> UML </a:t>
            </a:r>
            <a:r>
              <a:rPr lang="en-US" sz="2100" dirty="0" err="1"/>
              <a:t>диаграммы</a:t>
            </a:r>
            <a:r>
              <a:rPr lang="en-US" sz="2100" dirty="0"/>
              <a:t> </a:t>
            </a:r>
            <a:r>
              <a:rPr lang="en-US" sz="2100" dirty="0" err="1"/>
              <a:t>согласно</a:t>
            </a:r>
            <a:r>
              <a:rPr lang="en-US" sz="2100" dirty="0"/>
              <a:t> </a:t>
            </a:r>
            <a:r>
              <a:rPr lang="ru-RU" sz="2100" dirty="0"/>
              <a:t>разработанным </a:t>
            </a:r>
            <a:r>
              <a:rPr lang="en-US" sz="2100" dirty="0" err="1"/>
              <a:t>правилам</a:t>
            </a:r>
            <a:r>
              <a:rPr lang="ru-RU" sz="2100" dirty="0"/>
              <a:t>, однако </a:t>
            </a:r>
            <a:r>
              <a:rPr lang="en-US" sz="2100" dirty="0" err="1"/>
              <a:t>успешность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зависит</a:t>
            </a:r>
            <a:r>
              <a:rPr lang="en-US" sz="2100" dirty="0"/>
              <a:t> </a:t>
            </a:r>
            <a:r>
              <a:rPr lang="en-US" sz="2100" dirty="0" err="1"/>
              <a:t>от</a:t>
            </a:r>
            <a:r>
              <a:rPr lang="en-US" sz="2100" dirty="0"/>
              <a:t> </a:t>
            </a:r>
            <a:r>
              <a:rPr lang="en-US" sz="2100" dirty="0" err="1"/>
              <a:t>многих</a:t>
            </a:r>
            <a:r>
              <a:rPr lang="en-US" sz="2100" dirty="0"/>
              <a:t> </a:t>
            </a:r>
            <a:r>
              <a:rPr lang="en-US" sz="2100" dirty="0" err="1"/>
              <a:t>факторов</a:t>
            </a:r>
            <a:r>
              <a:rPr lang="ru-RU" sz="2100" dirty="0"/>
              <a:t>: </a:t>
            </a:r>
          </a:p>
          <a:p>
            <a:pPr marL="0" indent="0" algn="just">
              <a:buNone/>
            </a:pPr>
            <a:endParaRPr lang="ru-RU" sz="2100" dirty="0"/>
          </a:p>
          <a:p>
            <a:pPr>
              <a:buFontTx/>
              <a:buChar char="-"/>
            </a:pPr>
            <a:r>
              <a:rPr lang="ru-RU" sz="2100" dirty="0"/>
              <a:t>объем текста;</a:t>
            </a:r>
          </a:p>
          <a:p>
            <a:pPr>
              <a:buFontTx/>
              <a:buChar char="-"/>
            </a:pPr>
            <a:r>
              <a:rPr lang="ru-RU" sz="2100" dirty="0"/>
              <a:t>его корректность с точки зрения орфографии и семантики; </a:t>
            </a:r>
          </a:p>
          <a:p>
            <a:pPr>
              <a:buFontTx/>
              <a:buChar char="-"/>
            </a:pPr>
            <a:r>
              <a:rPr lang="ru-RU" sz="2100" dirty="0"/>
              <a:t>результаты </a:t>
            </a:r>
            <a:r>
              <a:rPr lang="ru-RU" sz="2100" dirty="0" err="1"/>
              <a:t>парсинга</a:t>
            </a:r>
            <a:r>
              <a:rPr lang="ru-RU" sz="2100" dirty="0"/>
              <a:t> </a:t>
            </a:r>
            <a:r>
              <a:rPr lang="en-US" sz="2100" dirty="0"/>
              <a:t>Stanford Core NLP;</a:t>
            </a:r>
            <a:endParaRPr lang="ru-RU" sz="2100" dirty="0"/>
          </a:p>
          <a:p>
            <a:pPr marL="0" indent="0">
              <a:buNone/>
            </a:pPr>
            <a:r>
              <a:rPr lang="ru-RU" sz="2100" dirty="0">
                <a:solidFill>
                  <a:schemeClr val="accent1"/>
                </a:solidFill>
              </a:rPr>
              <a:t>-</a:t>
            </a:r>
            <a:r>
              <a:rPr lang="ru-RU" sz="2100" dirty="0"/>
              <a:t> корректность правил конвертации.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неструктурированных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текстов в модель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представления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Технологии</a:t>
            </a:r>
            <a:r>
              <a:rPr lang="en-US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,</a:t>
            </a:r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 библиотеки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3852168"/>
            <a:ext cx="725576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7249" y="4455358"/>
            <a:ext cx="7414641" cy="142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Stanford Core NLP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для трансформации текста</a:t>
            </a:r>
            <a:endParaRPr lang="en-US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Разработка правил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преобразования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Maven</a:t>
            </a:r>
            <a:endParaRPr lang="fr-FR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JAXB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XMI, XML, UML</a:t>
            </a:r>
            <a:endParaRPr lang="ru-RU" sz="21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1. 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b="1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, VP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5" y="872839"/>
            <a:ext cx="8530080" cy="5278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927" y="2361718"/>
            <a:ext cx="5152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b="1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))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(VBZ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   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))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28749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Для сравнения предыдущие попытки </a:t>
            </a:r>
            <a:r>
              <a:rPr lang="ru-RU" sz="2400" dirty="0" err="1" smtClean="0">
                <a:latin typeface="Tahoma" charset="0"/>
                <a:ea typeface="Tahoma" charset="0"/>
                <a:cs typeface="Tahoma" charset="0"/>
              </a:rPr>
              <a:t>парсинга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 зачастую использовали привязку к зависимостям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1" y="1818408"/>
            <a:ext cx="7810500" cy="265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21" y="5070764"/>
            <a:ext cx="769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ahoma" charset="0"/>
                <a:ea typeface="Tahoma" charset="0"/>
                <a:cs typeface="Tahoma" charset="0"/>
              </a:rPr>
              <a:t>Обход такого графа часто приводил к множеству рекурсий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2. Правила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преобразования промежуточного графа в UML граф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4573" y="2194105"/>
            <a:ext cx="49026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(VBZ </a:t>
            </a:r>
            <a:r>
              <a:rPr lang="mr-IN" sz="1400" b="1" dirty="0" err="1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b="1" dirty="0" smtClean="0">
              <a:solidFill>
                <a:srgbClr val="92D05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b="1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endParaRPr lang="ru-RU" sz="1400" b="1" dirty="0" smtClean="0">
              <a:solidFill>
                <a:srgbClr val="C0000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en-US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573" y="1130398"/>
            <a:ext cx="7516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generate the instances</a:t>
            </a:r>
            <a:endParaRPr lang="ru-RU" dirty="0" smtClean="0"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of a </a:t>
            </a:r>
            <a:r>
              <a:rPr lang="en-US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. </a:t>
            </a:r>
            <a:endParaRPr lang="en-US" b="1" dirty="0">
              <a:latin typeface="Tahoma" charset="0"/>
              <a:ea typeface="Tahoma" charset="0"/>
              <a:cs typeface="Tahoma" charset="0"/>
            </a:endParaRPr>
          </a:p>
          <a:p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573" y="397900"/>
            <a:ext cx="741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015891" y="3060517"/>
            <a:ext cx="2137998" cy="2131170"/>
          </a:xfrm>
          <a:prstGeom prst="bentConnector3">
            <a:avLst>
              <a:gd name="adj1" fmla="val 63608"/>
            </a:avLst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147455" y="3394434"/>
            <a:ext cx="3319755" cy="946412"/>
          </a:xfrm>
          <a:prstGeom prst="bentConnector3">
            <a:avLst>
              <a:gd name="adj1" fmla="val 75458"/>
            </a:avLst>
          </a:prstGeom>
          <a:ln w="254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059101" y="2078182"/>
            <a:ext cx="5966607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9937" y="300772"/>
            <a:ext cx="440228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Stopping by Woods on a Snowy Evening</a:t>
            </a:r>
            <a:endParaRPr lang="en-US" sz="1350" dirty="0"/>
          </a:p>
          <a:p>
            <a: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My little horse must think it queer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stop without a farmhouse near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Between the woods and frozen lake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darkest evening of the year.</a:t>
            </a:r>
          </a:p>
          <a:p>
            <a: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500" b="1" dirty="0" smtClean="0"/>
              <a:t>Robert </a:t>
            </a:r>
            <a:r>
              <a:rPr lang="en-US" sz="1500" b="1" dirty="0"/>
              <a:t>Frost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8" y="1497447"/>
            <a:ext cx="7645477" cy="44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1247</TotalTime>
  <Words>390</Words>
  <Application>Microsoft Macintosh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Helvetica Neue</vt:lpstr>
      <vt:lpstr>Tahoma</vt:lpstr>
      <vt:lpstr>Wingdings 2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Технологии, библиотеки</vt:lpstr>
      <vt:lpstr>1. NP – вершины, VP – ребра</vt:lpstr>
      <vt:lpstr>Для сравнения предыдущие попытки парсинга зачастую использовали привязку к зависимостям</vt:lpstr>
      <vt:lpstr>2. Правила преобразования промежуточного графа в UML граф</vt:lpstr>
      <vt:lpstr>PowerPoint Presentation</vt:lpstr>
      <vt:lpstr>PowerPoint Presentation</vt:lpstr>
      <vt:lpstr>PowerPoint Presentation</vt:lpstr>
      <vt:lpstr>Вывод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117</cp:revision>
  <dcterms:created xsi:type="dcterms:W3CDTF">2017-05-28T13:43:13Z</dcterms:created>
  <dcterms:modified xsi:type="dcterms:W3CDTF">2017-05-31T17:29:51Z</dcterms:modified>
</cp:coreProperties>
</file>