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42" r:id="rId1"/>
  </p:sldMasterIdLst>
  <p:notesMasterIdLst>
    <p:notesMasterId r:id="rId22"/>
  </p:notesMasterIdLst>
  <p:sldIdLst>
    <p:sldId id="256" r:id="rId2"/>
    <p:sldId id="257" r:id="rId3"/>
    <p:sldId id="258" r:id="rId4"/>
    <p:sldId id="260" r:id="rId5"/>
    <p:sldId id="265" r:id="rId6"/>
    <p:sldId id="261" r:id="rId7"/>
    <p:sldId id="262" r:id="rId8"/>
    <p:sldId id="268" r:id="rId9"/>
    <p:sldId id="266" r:id="rId10"/>
    <p:sldId id="263" r:id="rId11"/>
    <p:sldId id="271" r:id="rId12"/>
    <p:sldId id="267" r:id="rId13"/>
    <p:sldId id="281" r:id="rId14"/>
    <p:sldId id="273" r:id="rId15"/>
    <p:sldId id="275" r:id="rId16"/>
    <p:sldId id="272" r:id="rId17"/>
    <p:sldId id="269" r:id="rId18"/>
    <p:sldId id="277" r:id="rId19"/>
    <p:sldId id="276" r:id="rId20"/>
    <p:sldId id="27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77"/>
  </p:normalViewPr>
  <p:slideViewPr>
    <p:cSldViewPr snapToGrid="0" snapToObjects="1">
      <p:cViewPr varScale="1">
        <p:scale>
          <a:sx n="92" d="100"/>
          <a:sy n="92" d="100"/>
        </p:scale>
        <p:origin x="784"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76E262-0863-D14E-8989-C21AD0421303}" type="datetimeFigureOut">
              <a:rPr lang="en-US" smtClean="0"/>
              <a:t>5/29/17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C6434D-2AFB-B841-8934-1729B9525398}" type="slidenum">
              <a:rPr lang="en-US" smtClean="0"/>
              <a:t>‹#›</a:t>
            </a:fld>
            <a:endParaRPr lang="en-US"/>
          </a:p>
        </p:txBody>
      </p:sp>
    </p:spTree>
    <p:extLst>
      <p:ext uri="{BB962C8B-B14F-4D97-AF65-F5344CB8AC3E}">
        <p14:creationId xmlns:p14="http://schemas.microsoft.com/office/powerpoint/2010/main" val="3752333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1C6434D-2AFB-B841-8934-1729B9525398}" type="slidenum">
              <a:rPr lang="en-US" smtClean="0"/>
              <a:t>5</a:t>
            </a:fld>
            <a:endParaRPr lang="en-US"/>
          </a:p>
        </p:txBody>
      </p:sp>
    </p:spTree>
    <p:extLst>
      <p:ext uri="{BB962C8B-B14F-4D97-AF65-F5344CB8AC3E}">
        <p14:creationId xmlns:p14="http://schemas.microsoft.com/office/powerpoint/2010/main" val="13450882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1C6434D-2AFB-B841-8934-1729B9525398}" type="slidenum">
              <a:rPr lang="en-US" smtClean="0"/>
              <a:t>9</a:t>
            </a:fld>
            <a:endParaRPr lang="en-US"/>
          </a:p>
        </p:txBody>
      </p:sp>
    </p:spTree>
    <p:extLst>
      <p:ext uri="{BB962C8B-B14F-4D97-AF65-F5344CB8AC3E}">
        <p14:creationId xmlns:p14="http://schemas.microsoft.com/office/powerpoint/2010/main" val="15342871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spc="3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Date Placeholder 7"/>
          <p:cNvSpPr>
            <a:spLocks noGrp="1"/>
          </p:cNvSpPr>
          <p:nvPr>
            <p:ph type="dt" sz="half" idx="10"/>
          </p:nvPr>
        </p:nvSpPr>
        <p:spPr/>
        <p:txBody>
          <a:bodyPr/>
          <a:lstStyle/>
          <a:p>
            <a:fld id="{19B0FB5A-CC79-4043-A8CB-7CA54D655012}" type="datetimeFigureOut">
              <a:rPr lang="en-US" smtClean="0"/>
              <a:t>5/29/17</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3A5596B5-F113-5546-AEB2-94035C7E09CD}" type="slidenum">
              <a:rPr lang="en-US" smtClean="0"/>
              <a:t>‹#›</a:t>
            </a:fld>
            <a:endParaRPr lang="en-US"/>
          </a:p>
        </p:txBody>
      </p:sp>
      <p:sp>
        <p:nvSpPr>
          <p:cNvPr id="11" name="Rectangle 10"/>
          <p:cNvSpPr/>
          <p:nvPr/>
        </p:nvSpPr>
        <p:spPr>
          <a:xfrm>
            <a:off x="11292840" y="0"/>
            <a:ext cx="914400" cy="685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B0FB5A-CC79-4043-A8CB-7CA54D655012}" type="datetimeFigureOut">
              <a:rPr lang="en-US" smtClean="0"/>
              <a:t>5/29/17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5596B5-F113-5546-AEB2-94035C7E09C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B0FB5A-CC79-4043-A8CB-7CA54D655012}" type="datetimeFigureOut">
              <a:rPr lang="en-US" smtClean="0"/>
              <a:t>5/29/17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5596B5-F113-5546-AEB2-94035C7E09CD}" type="slidenum">
              <a:rPr lang="en-US" smtClean="0"/>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B0FB5A-CC79-4043-A8CB-7CA54D655012}" type="datetimeFigureOut">
              <a:rPr lang="en-US" smtClean="0"/>
              <a:t>5/29/17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5596B5-F113-5546-AEB2-94035C7E09C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smtClean="0"/>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spc="30" baseline="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9B0FB5A-CC79-4043-A8CB-7CA54D655012}" type="datetimeFigureOut">
              <a:rPr lang="en-US" smtClean="0"/>
              <a:t>5/29/17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5596B5-F113-5546-AEB2-94035C7E09CD}" type="slidenum">
              <a:rPr lang="en-US" smtClean="0"/>
              <a:t>‹#›</a:t>
            </a:fld>
            <a:endParaRPr lang="en-US"/>
          </a:p>
        </p:txBody>
      </p:sp>
      <p:sp>
        <p:nvSpPr>
          <p:cNvPr id="8" name="Rectangle 7"/>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B0FB5A-CC79-4043-A8CB-7CA54D655012}" type="datetimeFigureOut">
              <a:rPr lang="en-US" smtClean="0"/>
              <a:t>5/29/17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5596B5-F113-5546-AEB2-94035C7E09C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61872" y="1721606"/>
            <a:ext cx="4480560" cy="731520"/>
          </a:xfrm>
        </p:spPr>
        <p:txBody>
          <a:bodyPr anchor="b">
            <a:normAutofit/>
          </a:bodyPr>
          <a:lstStyle>
            <a:lvl1pPr marL="0" indent="0">
              <a:spcBef>
                <a:spcPts val="0"/>
              </a:spcBef>
              <a:buNone/>
              <a:defRPr sz="2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4"/>
          <p:cNvSpPr>
            <a:spLocks noGrp="1"/>
          </p:cNvSpPr>
          <p:nvPr>
            <p:ph type="body" sz="quarter" idx="3"/>
          </p:nvPr>
        </p:nvSpPr>
        <p:spPr>
          <a:xfrm>
            <a:off x="6126480" y="1721606"/>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smtClean="0"/>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9B0FB5A-CC79-4043-A8CB-7CA54D655012}" type="datetimeFigureOut">
              <a:rPr lang="en-US" smtClean="0"/>
              <a:t>5/29/17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5596B5-F113-5546-AEB2-94035C7E09C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9B0FB5A-CC79-4043-A8CB-7CA54D655012}" type="datetimeFigureOut">
              <a:rPr lang="en-US" smtClean="0"/>
              <a:t>5/29/17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5596B5-F113-5546-AEB2-94035C7E09C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B0FB5A-CC79-4043-A8CB-7CA54D655012}" type="datetimeFigureOut">
              <a:rPr lang="en-US" smtClean="0"/>
              <a:t>5/29/17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5596B5-F113-5546-AEB2-94035C7E09C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1" baseline="0"/>
            </a:lvl1pPr>
          </a:lstStyle>
          <a:p>
            <a:r>
              <a:rPr lang="en-US" smtClean="0"/>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9B0FB5A-CC79-4043-A8CB-7CA54D655012}" type="datetimeFigureOut">
              <a:rPr lang="en-US" smtClean="0"/>
              <a:t>5/29/17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5596B5-F113-5546-AEB2-94035C7E09C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1">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11292840" cy="512892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400">
                <a:solidFill>
                  <a:schemeClr val="accent1">
                    <a:lumMod val="20000"/>
                    <a:lumOff val="8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9B0FB5A-CC79-4043-A8CB-7CA54D655012}" type="datetimeFigureOut">
              <a:rPr lang="en-US" smtClean="0"/>
              <a:t>5/29/17</a:t>
            </a:fld>
            <a:endParaRPr lang="en-US"/>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3A5596B5-F113-5546-AEB2-94035C7E09C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262393"/>
            <a:ext cx="9692640" cy="1428929"/>
          </a:xfrm>
          <a:prstGeom prst="rect">
            <a:avLst/>
          </a:prstGeom>
        </p:spPr>
        <p:txBody>
          <a:bodyPr vert="horz" lIns="91440" tIns="27432"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100" b="0">
                <a:solidFill>
                  <a:schemeClr val="tx2">
                    <a:lumMod val="40000"/>
                    <a:lumOff val="60000"/>
                  </a:schemeClr>
                </a:solidFill>
              </a:defRPr>
            </a:lvl1pPr>
          </a:lstStyle>
          <a:p>
            <a:fld id="{19B0FB5A-CC79-4043-A8CB-7CA54D655012}" type="datetimeFigureOut">
              <a:rPr lang="en-US" smtClean="0"/>
              <a:t>5/29/17</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100">
                <a:solidFill>
                  <a:schemeClr val="tx2">
                    <a:lumMod val="40000"/>
                    <a:lumOff val="6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latin typeface="+mj-lt"/>
              </a:defRPr>
            </a:lvl1pPr>
          </a:lstStyle>
          <a:p>
            <a:fld id="{3A5596B5-F113-5546-AEB2-94035C7E09CD}" type="slidenum">
              <a:rPr lang="en-US" smtClean="0"/>
              <a:t>‹#›</a:t>
            </a:fld>
            <a:endParaRPr lang="en-US"/>
          </a:p>
        </p:txBody>
      </p:sp>
    </p:spTree>
    <p:extLst>
      <p:ext uri="{BB962C8B-B14F-4D97-AF65-F5344CB8AC3E}">
        <p14:creationId xmlns:p14="http://schemas.microsoft.com/office/powerpoint/2010/main" val="766187249"/>
      </p:ext>
    </p:extLst>
  </p:cSld>
  <p:clrMap bg1="lt1" tx1="dk1" bg2="lt2" tx2="dk2" accent1="accent1" accent2="accent2" accent3="accent3" accent4="accent4" accent5="accent5" accent6="accent6" hlink="hlink" folHlink="folHlink"/>
  <p:sldLayoutIdLst>
    <p:sldLayoutId id="2147483943" r:id="rId1"/>
    <p:sldLayoutId id="2147483944" r:id="rId2"/>
    <p:sldLayoutId id="2147483945" r:id="rId3"/>
    <p:sldLayoutId id="2147483946" r:id="rId4"/>
    <p:sldLayoutId id="2147483947" r:id="rId5"/>
    <p:sldLayoutId id="2147483948" r:id="rId6"/>
    <p:sldLayoutId id="2147483949" r:id="rId7"/>
    <p:sldLayoutId id="2147483950" r:id="rId8"/>
    <p:sldLayoutId id="2147483951" r:id="rId9"/>
    <p:sldLayoutId id="2147483952" r:id="rId10"/>
    <p:sldLayoutId id="2147483953" r:id="rId11"/>
  </p:sldLayoutIdLst>
  <p:txStyles>
    <p:titleStyle>
      <a:lvl1pPr algn="l" defTabSz="914400" rtl="0" eaLnBrk="1" latinLnBrk="0" hangingPunct="1">
        <a:lnSpc>
          <a:spcPct val="90000"/>
        </a:lnSpc>
        <a:spcBef>
          <a:spcPct val="0"/>
        </a:spcBef>
        <a:buNone/>
        <a:defRPr sz="4400" b="1" kern="1200" spc="-50" baseline="0">
          <a:solidFill>
            <a:schemeClr val="accent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51710" y="374072"/>
            <a:ext cx="9144000" cy="4807528"/>
          </a:xfrm>
        </p:spPr>
        <p:txBody>
          <a:bodyPr>
            <a:normAutofit fontScale="90000"/>
          </a:bodyPr>
          <a:lstStyle/>
          <a:p>
            <a:pPr algn="ctr"/>
            <a:r>
              <a:rPr lang="ru-RU" sz="6000" b="1" dirty="0" smtClean="0"/>
              <a:t>РАЗРАБОТКА ПРОГРАММНОГО ОБЕСПЕЧЕНИЯ ДЛЯ ПАРСИНГА ТЕКСТОВ </a:t>
            </a:r>
            <a:r>
              <a:rPr lang="ru-RU" sz="6000" b="1" dirty="0"/>
              <a:t>И</a:t>
            </a:r>
            <a:r>
              <a:rPr lang="ru-RU" sz="6000" b="1" dirty="0" smtClean="0"/>
              <a:t> ГЕНЕРАЦИИ UML МОДЕЛЕЙ</a:t>
            </a:r>
            <a:r>
              <a:rPr lang="ru-RU" sz="6000" dirty="0" smtClean="0">
                <a:effectLst/>
              </a:rPr>
              <a:t> </a:t>
            </a:r>
            <a:endParaRPr lang="ru-RU" sz="6000" dirty="0"/>
          </a:p>
        </p:txBody>
      </p:sp>
    </p:spTree>
    <p:extLst>
      <p:ext uri="{BB962C8B-B14F-4D97-AF65-F5344CB8AC3E}">
        <p14:creationId xmlns:p14="http://schemas.microsoft.com/office/powerpoint/2010/main" val="15300031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94198"/>
            <a:ext cx="10116312" cy="992735"/>
          </a:xfrm>
        </p:spPr>
        <p:txBody>
          <a:bodyPr>
            <a:normAutofit/>
          </a:bodyPr>
          <a:lstStyle/>
          <a:p>
            <a:r>
              <a:rPr lang="ru-RU" sz="3200" dirty="0" smtClean="0">
                <a:latin typeface="Helvetica Neue" charset="0"/>
                <a:ea typeface="Helvetica Neue" charset="0"/>
                <a:cs typeface="Helvetica Neue" charset="0"/>
              </a:rPr>
              <a:t>Результат конвертации промежуточного графа в UML граф</a:t>
            </a:r>
            <a:endParaRPr lang="en-US" sz="3200" dirty="0">
              <a:latin typeface="Helvetica Neue" charset="0"/>
              <a:ea typeface="Helvetica Neue" charset="0"/>
              <a:cs typeface="Helvetica Neue" charset="0"/>
            </a:endParaRPr>
          </a:p>
        </p:txBody>
      </p:sp>
      <p:sp>
        <p:nvSpPr>
          <p:cNvPr id="3" name="Content Placeholder 2"/>
          <p:cNvSpPr>
            <a:spLocks noGrp="1"/>
          </p:cNvSpPr>
          <p:nvPr>
            <p:ph idx="1"/>
          </p:nvPr>
        </p:nvSpPr>
        <p:spPr>
          <a:xfrm>
            <a:off x="838200" y="2404533"/>
            <a:ext cx="10515600" cy="3772430"/>
          </a:xfrm>
        </p:spPr>
        <p:txBody>
          <a:bodyPr>
            <a:normAutofit/>
          </a:bodyPr>
          <a:lstStyle/>
          <a:p>
            <a:pPr marL="0" indent="0">
              <a:buNone/>
            </a:pPr>
            <a:r>
              <a:rPr lang="it-IT" sz="2400" b="1" dirty="0" err="1">
                <a:latin typeface="+mj-lt"/>
              </a:rPr>
              <a:t>Horse</a:t>
            </a:r>
            <a:r>
              <a:rPr lang="en-US" sz="2400" dirty="0">
                <a:latin typeface="+mj-lt"/>
              </a:rPr>
              <a:t> —&gt; </a:t>
            </a:r>
            <a:r>
              <a:rPr lang="en-US" sz="2400" dirty="0">
                <a:solidFill>
                  <a:schemeClr val="tx1">
                    <a:lumMod val="65000"/>
                    <a:lumOff val="35000"/>
                  </a:schemeClr>
                </a:solidFill>
                <a:latin typeface="+mj-lt"/>
              </a:rPr>
              <a:t>think queer To stop without near Between of </a:t>
            </a:r>
            <a:r>
              <a:rPr lang="en-US" sz="2400" dirty="0">
                <a:latin typeface="+mj-lt"/>
              </a:rPr>
              <a:t>—&gt; </a:t>
            </a:r>
            <a:r>
              <a:rPr lang="en-US" sz="2400" b="1" dirty="0">
                <a:latin typeface="+mj-lt"/>
              </a:rPr>
              <a:t>It</a:t>
            </a:r>
          </a:p>
          <a:p>
            <a:pPr marL="0" indent="0">
              <a:buNone/>
            </a:pPr>
            <a:r>
              <a:rPr lang="en-US" sz="2400" b="1" dirty="0">
                <a:latin typeface="+mj-lt"/>
              </a:rPr>
              <a:t>It</a:t>
            </a:r>
            <a:r>
              <a:rPr lang="en-US" sz="2400" dirty="0">
                <a:latin typeface="+mj-lt"/>
              </a:rPr>
              <a:t> </a:t>
            </a:r>
            <a:r>
              <a:rPr lang="en-US" sz="2400" dirty="0" smtClean="0">
                <a:latin typeface="+mj-lt"/>
              </a:rPr>
              <a:t>—&gt; </a:t>
            </a:r>
            <a:r>
              <a:rPr lang="en-US" sz="2400" dirty="0" smtClean="0">
                <a:solidFill>
                  <a:schemeClr val="tx1">
                    <a:lumMod val="65000"/>
                    <a:lumOff val="35000"/>
                  </a:schemeClr>
                </a:solidFill>
                <a:latin typeface="+mj-lt"/>
              </a:rPr>
              <a:t>without near Between queer </a:t>
            </a:r>
            <a:r>
              <a:rPr lang="en-US" sz="2400" dirty="0" smtClean="0">
                <a:latin typeface="+mj-lt"/>
              </a:rPr>
              <a:t>—&gt; </a:t>
            </a:r>
            <a:r>
              <a:rPr lang="en-US" sz="2400" b="1" dirty="0">
                <a:latin typeface="+mj-lt"/>
              </a:rPr>
              <a:t>Farmhouse</a:t>
            </a:r>
          </a:p>
          <a:p>
            <a:pPr marL="0" indent="0">
              <a:buNone/>
            </a:pPr>
            <a:r>
              <a:rPr lang="en-US" sz="2400" b="1" dirty="0">
                <a:latin typeface="+mj-lt"/>
              </a:rPr>
              <a:t>It</a:t>
            </a:r>
            <a:r>
              <a:rPr lang="en-US" sz="2400" dirty="0">
                <a:latin typeface="+mj-lt"/>
              </a:rPr>
              <a:t> —&gt; </a:t>
            </a:r>
            <a:r>
              <a:rPr lang="en-US" sz="2400" dirty="0">
                <a:solidFill>
                  <a:schemeClr val="tx1">
                    <a:lumMod val="65000"/>
                    <a:lumOff val="35000"/>
                  </a:schemeClr>
                </a:solidFill>
                <a:latin typeface="+mj-lt"/>
              </a:rPr>
              <a:t>without near </a:t>
            </a:r>
            <a:r>
              <a:rPr lang="en-US" sz="2400" dirty="0" smtClean="0">
                <a:solidFill>
                  <a:schemeClr val="tx1">
                    <a:lumMod val="65000"/>
                    <a:lumOff val="35000"/>
                  </a:schemeClr>
                </a:solidFill>
                <a:latin typeface="+mj-lt"/>
              </a:rPr>
              <a:t>Between </a:t>
            </a:r>
            <a:r>
              <a:rPr lang="en-US" sz="2400" dirty="0">
                <a:solidFill>
                  <a:schemeClr val="tx1">
                    <a:lumMod val="65000"/>
                    <a:lumOff val="35000"/>
                  </a:schemeClr>
                </a:solidFill>
                <a:latin typeface="+mj-lt"/>
              </a:rPr>
              <a:t>queer </a:t>
            </a:r>
            <a:r>
              <a:rPr lang="en-US" sz="2400" dirty="0">
                <a:latin typeface="+mj-lt"/>
              </a:rPr>
              <a:t>—&gt; </a:t>
            </a:r>
            <a:r>
              <a:rPr lang="en-US" sz="2400" b="1" dirty="0">
                <a:latin typeface="+mj-lt"/>
              </a:rPr>
              <a:t>Woods</a:t>
            </a:r>
          </a:p>
          <a:p>
            <a:pPr marL="0" indent="0">
              <a:buNone/>
            </a:pPr>
            <a:r>
              <a:rPr lang="en-US" sz="2400" b="1" dirty="0">
                <a:latin typeface="+mj-lt"/>
              </a:rPr>
              <a:t>It</a:t>
            </a:r>
            <a:r>
              <a:rPr lang="en-US" sz="2400" dirty="0">
                <a:latin typeface="+mj-lt"/>
              </a:rPr>
              <a:t> —&gt; </a:t>
            </a:r>
            <a:r>
              <a:rPr lang="en-US" sz="2400" dirty="0">
                <a:solidFill>
                  <a:schemeClr val="tx1">
                    <a:lumMod val="65000"/>
                    <a:lumOff val="35000"/>
                  </a:schemeClr>
                </a:solidFill>
                <a:latin typeface="+mj-lt"/>
              </a:rPr>
              <a:t>without near Between queer </a:t>
            </a:r>
            <a:r>
              <a:rPr lang="en-US" sz="2400" dirty="0">
                <a:latin typeface="+mj-lt"/>
              </a:rPr>
              <a:t>—&gt; </a:t>
            </a:r>
            <a:r>
              <a:rPr lang="en-US" sz="2400" b="1" dirty="0">
                <a:latin typeface="+mj-lt"/>
              </a:rPr>
              <a:t>Lake</a:t>
            </a:r>
          </a:p>
          <a:p>
            <a:pPr marL="0" indent="0">
              <a:buNone/>
            </a:pPr>
            <a:r>
              <a:rPr lang="en-US" sz="2400" b="1" dirty="0">
                <a:latin typeface="+mj-lt"/>
              </a:rPr>
              <a:t>It</a:t>
            </a:r>
            <a:r>
              <a:rPr lang="en-US" sz="2400" dirty="0">
                <a:latin typeface="+mj-lt"/>
              </a:rPr>
              <a:t> —&gt; </a:t>
            </a:r>
            <a:r>
              <a:rPr lang="nl-NL" sz="2400" dirty="0" err="1">
                <a:solidFill>
                  <a:schemeClr val="tx1">
                    <a:lumMod val="65000"/>
                    <a:lumOff val="35000"/>
                  </a:schemeClr>
                </a:solidFill>
                <a:latin typeface="+mj-lt"/>
              </a:rPr>
              <a:t>queer</a:t>
            </a:r>
            <a:r>
              <a:rPr lang="en-US" sz="2400" dirty="0">
                <a:solidFill>
                  <a:schemeClr val="tx1">
                    <a:lumMod val="65000"/>
                    <a:lumOff val="35000"/>
                  </a:schemeClr>
                </a:solidFill>
                <a:latin typeface="+mj-lt"/>
              </a:rPr>
              <a:t> </a:t>
            </a:r>
            <a:r>
              <a:rPr lang="en-US" sz="2400" dirty="0">
                <a:latin typeface="+mj-lt"/>
              </a:rPr>
              <a:t>—&gt; </a:t>
            </a:r>
            <a:r>
              <a:rPr lang="en-US" sz="2400" b="1" dirty="0">
                <a:latin typeface="+mj-lt"/>
              </a:rPr>
              <a:t>Evening</a:t>
            </a:r>
          </a:p>
          <a:p>
            <a:pPr marL="0" indent="0">
              <a:buNone/>
            </a:pPr>
            <a:r>
              <a:rPr lang="en-US" sz="2400" b="1" dirty="0">
                <a:latin typeface="+mj-lt"/>
              </a:rPr>
              <a:t>It</a:t>
            </a:r>
            <a:r>
              <a:rPr lang="en-US" sz="2400" dirty="0">
                <a:latin typeface="+mj-lt"/>
              </a:rPr>
              <a:t> —&gt; </a:t>
            </a:r>
            <a:r>
              <a:rPr lang="en-US" sz="2400" dirty="0">
                <a:solidFill>
                  <a:schemeClr val="tx1">
                    <a:lumMod val="65000"/>
                    <a:lumOff val="35000"/>
                  </a:schemeClr>
                </a:solidFill>
                <a:latin typeface="+mj-lt"/>
              </a:rPr>
              <a:t>of queer </a:t>
            </a:r>
            <a:r>
              <a:rPr lang="en-US" sz="2400" dirty="0">
                <a:latin typeface="+mj-lt"/>
              </a:rPr>
              <a:t>—&gt; </a:t>
            </a:r>
            <a:r>
              <a:rPr lang="en-US" sz="2400" b="1" dirty="0">
                <a:latin typeface="+mj-lt"/>
              </a:rPr>
              <a:t>Year</a:t>
            </a:r>
          </a:p>
        </p:txBody>
      </p:sp>
    </p:spTree>
    <p:extLst>
      <p:ext uri="{BB962C8B-B14F-4D97-AF65-F5344CB8AC3E}">
        <p14:creationId xmlns:p14="http://schemas.microsoft.com/office/powerpoint/2010/main" val="11321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5127" y="294198"/>
            <a:ext cx="10109385" cy="634057"/>
          </a:xfrm>
        </p:spPr>
        <p:txBody>
          <a:bodyPr>
            <a:normAutofit/>
          </a:bodyPr>
          <a:lstStyle/>
          <a:p>
            <a:r>
              <a:rPr lang="ru-RU" sz="3200" dirty="0" smtClean="0">
                <a:latin typeface="Helvetica Neue" charset="0"/>
                <a:ea typeface="Helvetica Neue" charset="0"/>
                <a:cs typeface="Helvetica Neue" charset="0"/>
              </a:rPr>
              <a:t>Диаграмма генерации </a:t>
            </a:r>
            <a:r>
              <a:rPr lang="en-US" sz="3200" dirty="0" smtClean="0">
                <a:latin typeface="Helvetica Neue" charset="0"/>
                <a:ea typeface="Helvetica Neue" charset="0"/>
                <a:cs typeface="Helvetica Neue" charset="0"/>
              </a:rPr>
              <a:t>UML </a:t>
            </a:r>
            <a:r>
              <a:rPr lang="ru-RU" sz="3200" dirty="0" smtClean="0">
                <a:latin typeface="Helvetica Neue" charset="0"/>
                <a:ea typeface="Helvetica Neue" charset="0"/>
                <a:cs typeface="Helvetica Neue" charset="0"/>
              </a:rPr>
              <a:t>моделей</a:t>
            </a:r>
            <a:endParaRPr lang="en-US" sz="3200" dirty="0">
              <a:latin typeface="Helvetica Neue" charset="0"/>
              <a:ea typeface="Helvetica Neue" charset="0"/>
              <a:cs typeface="Helvetica Neue"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72466" y="1690687"/>
            <a:ext cx="3810000" cy="4489979"/>
          </a:xfrm>
          <a:prstGeom prst="rect">
            <a:avLst/>
          </a:prstGeom>
        </p:spPr>
      </p:pic>
    </p:spTree>
    <p:extLst>
      <p:ext uri="{BB962C8B-B14F-4D97-AF65-F5344CB8AC3E}">
        <p14:creationId xmlns:p14="http://schemas.microsoft.com/office/powerpoint/2010/main" val="14831403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fficeArt object"/>
          <p:cNvPicPr>
            <a:picLocks noGrp="1"/>
          </p:cNvPicPr>
          <p:nvPr>
            <p:ph idx="1"/>
          </p:nvPr>
        </p:nvPicPr>
        <p:blipFill>
          <a:blip r:embed="rId2">
            <a:extLst/>
          </a:blip>
          <a:stretch>
            <a:fillRect/>
          </a:stretch>
        </p:blipFill>
        <p:spPr>
          <a:xfrm>
            <a:off x="5113868" y="1772717"/>
            <a:ext cx="5966607" cy="4351338"/>
          </a:xfrm>
          <a:prstGeom prst="rect">
            <a:avLst/>
          </a:prstGeom>
          <a:ln w="12700" cap="flat">
            <a:noFill/>
            <a:miter lim="400000"/>
          </a:ln>
          <a:effectLst/>
        </p:spPr>
      </p:pic>
      <p:sp>
        <p:nvSpPr>
          <p:cNvPr id="6" name="TextBox 5"/>
          <p:cNvSpPr txBox="1"/>
          <p:nvPr/>
        </p:nvSpPr>
        <p:spPr>
          <a:xfrm>
            <a:off x="762000" y="1455396"/>
            <a:ext cx="4216400" cy="2616101"/>
          </a:xfrm>
          <a:prstGeom prst="rect">
            <a:avLst/>
          </a:prstGeom>
          <a:noFill/>
        </p:spPr>
        <p:txBody>
          <a:bodyPr wrap="square" rtlCol="0">
            <a:spAutoFit/>
          </a:bodyPr>
          <a:lstStyle/>
          <a:p>
            <a:r>
              <a:rPr lang="en-US" b="1" dirty="0" smtClean="0"/>
              <a:t>Stopping by Woods on a Snowy Evening</a:t>
            </a:r>
            <a:endParaRPr lang="en-US" dirty="0" smtClean="0"/>
          </a:p>
          <a:p>
            <a:r>
              <a:rPr lang="ru-RU" dirty="0" smtClean="0">
                <a:solidFill>
                  <a:schemeClr val="tx1">
                    <a:lumMod val="65000"/>
                    <a:lumOff val="35000"/>
                  </a:schemeClr>
                </a:solidFill>
                <a:latin typeface="Helvetica Neue" charset="0"/>
                <a:ea typeface="Helvetica Neue" charset="0"/>
                <a:cs typeface="Helvetica Neue" charset="0"/>
              </a:rPr>
              <a:t/>
            </a:r>
            <a:br>
              <a:rPr lang="ru-RU" dirty="0" smtClean="0">
                <a:solidFill>
                  <a:schemeClr val="tx1">
                    <a:lumMod val="65000"/>
                    <a:lumOff val="35000"/>
                  </a:schemeClr>
                </a:solidFill>
                <a:latin typeface="Helvetica Neue" charset="0"/>
                <a:ea typeface="Helvetica Neue" charset="0"/>
                <a:cs typeface="Helvetica Neue" charset="0"/>
              </a:rPr>
            </a:br>
            <a:r>
              <a:rPr lang="en-US" dirty="0" smtClean="0">
                <a:solidFill>
                  <a:schemeClr val="tx1">
                    <a:lumMod val="65000"/>
                    <a:lumOff val="35000"/>
                  </a:schemeClr>
                </a:solidFill>
                <a:latin typeface="Helvetica Neue" charset="0"/>
                <a:ea typeface="Helvetica Neue" charset="0"/>
                <a:cs typeface="Helvetica Neue" charset="0"/>
              </a:rPr>
              <a:t>My little horse must think it queer</a:t>
            </a:r>
          </a:p>
          <a:p>
            <a:r>
              <a:rPr lang="en-US" dirty="0" smtClean="0">
                <a:solidFill>
                  <a:schemeClr val="tx1">
                    <a:lumMod val="65000"/>
                    <a:lumOff val="35000"/>
                  </a:schemeClr>
                </a:solidFill>
                <a:latin typeface="Helvetica Neue" charset="0"/>
                <a:ea typeface="Helvetica Neue" charset="0"/>
                <a:cs typeface="Helvetica Neue" charset="0"/>
              </a:rPr>
              <a:t>To stop without a farmhouse near</a:t>
            </a:r>
          </a:p>
          <a:p>
            <a:r>
              <a:rPr lang="en-US" dirty="0" smtClean="0">
                <a:solidFill>
                  <a:schemeClr val="tx1">
                    <a:lumMod val="65000"/>
                    <a:lumOff val="35000"/>
                  </a:schemeClr>
                </a:solidFill>
                <a:latin typeface="Helvetica Neue" charset="0"/>
                <a:ea typeface="Helvetica Neue" charset="0"/>
                <a:cs typeface="Helvetica Neue" charset="0"/>
              </a:rPr>
              <a:t>Between the woods and frozen lake</a:t>
            </a:r>
          </a:p>
          <a:p>
            <a:r>
              <a:rPr lang="en-US" dirty="0" smtClean="0">
                <a:solidFill>
                  <a:schemeClr val="tx1">
                    <a:lumMod val="65000"/>
                    <a:lumOff val="35000"/>
                  </a:schemeClr>
                </a:solidFill>
                <a:latin typeface="Helvetica Neue" charset="0"/>
                <a:ea typeface="Helvetica Neue" charset="0"/>
                <a:cs typeface="Helvetica Neue" charset="0"/>
              </a:rPr>
              <a:t>The darkest evening of the year.</a:t>
            </a:r>
          </a:p>
          <a:p>
            <a:r>
              <a:rPr lang="ru-RU" dirty="0" smtClean="0">
                <a:latin typeface="Helvetica Neue" charset="0"/>
                <a:ea typeface="Helvetica Neue" charset="0"/>
                <a:cs typeface="Helvetica Neue" charset="0"/>
              </a:rPr>
              <a:t/>
            </a:r>
            <a:br>
              <a:rPr lang="ru-RU" dirty="0" smtClean="0">
                <a:latin typeface="Helvetica Neue" charset="0"/>
                <a:ea typeface="Helvetica Neue" charset="0"/>
                <a:cs typeface="Helvetica Neue" charset="0"/>
              </a:rPr>
            </a:br>
            <a:r>
              <a:rPr lang="ru-RU" dirty="0">
                <a:latin typeface="Helvetica Neue" charset="0"/>
                <a:ea typeface="Helvetica Neue" charset="0"/>
                <a:cs typeface="Helvetica Neue" charset="0"/>
              </a:rPr>
              <a:t>	</a:t>
            </a:r>
            <a:r>
              <a:rPr lang="ru-RU" dirty="0" smtClean="0">
                <a:latin typeface="Helvetica Neue" charset="0"/>
                <a:ea typeface="Helvetica Neue" charset="0"/>
                <a:cs typeface="Helvetica Neue" charset="0"/>
              </a:rPr>
              <a:t>	</a:t>
            </a:r>
            <a:r>
              <a:rPr lang="en-US" sz="2000" b="1" dirty="0" smtClean="0"/>
              <a:t>Robert Frost</a:t>
            </a:r>
            <a:endParaRPr lang="en-US" sz="2000" dirty="0"/>
          </a:p>
        </p:txBody>
      </p:sp>
      <p:sp>
        <p:nvSpPr>
          <p:cNvPr id="7" name="TextBox 6"/>
          <p:cNvSpPr txBox="1"/>
          <p:nvPr/>
        </p:nvSpPr>
        <p:spPr>
          <a:xfrm>
            <a:off x="761999" y="294024"/>
            <a:ext cx="5652655" cy="584775"/>
          </a:xfrm>
          <a:prstGeom prst="rect">
            <a:avLst/>
          </a:prstGeom>
          <a:noFill/>
        </p:spPr>
        <p:txBody>
          <a:bodyPr wrap="square" rtlCol="0">
            <a:spAutoFit/>
          </a:bodyPr>
          <a:lstStyle/>
          <a:p>
            <a:r>
              <a:rPr lang="ru-RU" sz="3200" b="1" dirty="0" smtClean="0">
                <a:solidFill>
                  <a:schemeClr val="accent1"/>
                </a:solidFill>
                <a:latin typeface="Helvetica Neue" charset="0"/>
                <a:ea typeface="Helvetica Neue" charset="0"/>
                <a:cs typeface="Helvetica Neue" charset="0"/>
              </a:rPr>
              <a:t>Полученные результаты</a:t>
            </a:r>
            <a:endParaRPr lang="en-US" sz="3200" b="1" dirty="0">
              <a:solidFill>
                <a:schemeClr val="accent1"/>
              </a:solidFill>
              <a:latin typeface="Helvetica Neue" charset="0"/>
              <a:ea typeface="Helvetica Neue" charset="0"/>
              <a:cs typeface="Helvetica Neue" charset="0"/>
            </a:endParaRPr>
          </a:p>
        </p:txBody>
      </p:sp>
    </p:spTree>
    <p:extLst>
      <p:ext uri="{BB962C8B-B14F-4D97-AF65-F5344CB8AC3E}">
        <p14:creationId xmlns:p14="http://schemas.microsoft.com/office/powerpoint/2010/main" val="21340658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262394"/>
            <a:ext cx="9692640" cy="721280"/>
          </a:xfrm>
        </p:spPr>
        <p:txBody>
          <a:bodyPr/>
          <a:lstStyle/>
          <a:p>
            <a:r>
              <a:rPr lang="ru-RU" dirty="0" err="1" smtClean="0"/>
              <a:t>Подитоживание</a:t>
            </a:r>
            <a:endParaRPr lang="en-US" dirty="0"/>
          </a:p>
        </p:txBody>
      </p:sp>
      <p:sp>
        <p:nvSpPr>
          <p:cNvPr id="3" name="Content Placeholder 2"/>
          <p:cNvSpPr>
            <a:spLocks noGrp="1"/>
          </p:cNvSpPr>
          <p:nvPr>
            <p:ph idx="1"/>
          </p:nvPr>
        </p:nvSpPr>
        <p:spPr>
          <a:xfrm>
            <a:off x="1261872" y="1020496"/>
            <a:ext cx="8595360" cy="5159641"/>
          </a:xfrm>
        </p:spPr>
        <p:txBody>
          <a:bodyPr>
            <a:normAutofit fontScale="85000" lnSpcReduction="10000"/>
          </a:bodyPr>
          <a:lstStyle/>
          <a:p>
            <a:pPr marL="0" indent="0" algn="just">
              <a:lnSpc>
                <a:spcPct val="120000"/>
              </a:lnSpc>
              <a:buNone/>
            </a:pPr>
            <a:r>
              <a:rPr lang="en-US" dirty="0" err="1" smtClean="0"/>
              <a:t>Результатом</a:t>
            </a:r>
            <a:r>
              <a:rPr lang="en-US" dirty="0" smtClean="0"/>
              <a:t> </a:t>
            </a:r>
            <a:r>
              <a:rPr lang="en-US" dirty="0" err="1"/>
              <a:t>проделанной</a:t>
            </a:r>
            <a:r>
              <a:rPr lang="en-US" dirty="0"/>
              <a:t> </a:t>
            </a:r>
            <a:r>
              <a:rPr lang="en-US" dirty="0" err="1"/>
              <a:t>работы</a:t>
            </a:r>
            <a:r>
              <a:rPr lang="en-US" dirty="0"/>
              <a:t> </a:t>
            </a:r>
            <a:r>
              <a:rPr lang="en-US" dirty="0" err="1" smtClean="0"/>
              <a:t>является</a:t>
            </a:r>
            <a:r>
              <a:rPr lang="ru-RU" dirty="0" smtClean="0"/>
              <a:t>:</a:t>
            </a:r>
            <a:endParaRPr lang="ru-RU" dirty="0" smtClean="0"/>
          </a:p>
          <a:p>
            <a:pPr>
              <a:lnSpc>
                <a:spcPct val="120000"/>
              </a:lnSpc>
            </a:pPr>
            <a:r>
              <a:rPr lang="ru-RU" dirty="0" smtClean="0"/>
              <a:t>Р</a:t>
            </a:r>
            <a:r>
              <a:rPr lang="en-US" dirty="0" err="1" smtClean="0"/>
              <a:t>азработанный</a:t>
            </a:r>
            <a:r>
              <a:rPr lang="en-US" dirty="0" smtClean="0"/>
              <a:t> </a:t>
            </a:r>
            <a:r>
              <a:rPr lang="en-US" dirty="0" err="1"/>
              <a:t>программный</a:t>
            </a:r>
            <a:r>
              <a:rPr lang="en-US" dirty="0"/>
              <a:t> </a:t>
            </a:r>
            <a:r>
              <a:rPr lang="en-US" dirty="0" err="1"/>
              <a:t>продукт</a:t>
            </a:r>
            <a:r>
              <a:rPr lang="en-US" dirty="0"/>
              <a:t> </a:t>
            </a:r>
            <a:r>
              <a:rPr lang="en-US" dirty="0" err="1"/>
              <a:t>для</a:t>
            </a:r>
            <a:r>
              <a:rPr lang="en-US" dirty="0"/>
              <a:t> </a:t>
            </a:r>
            <a:r>
              <a:rPr lang="en-US" dirty="0" err="1"/>
              <a:t>парсинга</a:t>
            </a:r>
            <a:r>
              <a:rPr lang="en-US" dirty="0"/>
              <a:t> </a:t>
            </a:r>
            <a:r>
              <a:rPr lang="en-US" dirty="0" err="1"/>
              <a:t>текста</a:t>
            </a:r>
            <a:r>
              <a:rPr lang="en-US" dirty="0"/>
              <a:t>, </a:t>
            </a:r>
            <a:r>
              <a:rPr lang="en-US" dirty="0" err="1"/>
              <a:t>использует</a:t>
            </a:r>
            <a:r>
              <a:rPr lang="en-US" dirty="0"/>
              <a:t> </a:t>
            </a:r>
            <a:r>
              <a:rPr lang="en-US" dirty="0" err="1"/>
              <a:t>результат</a:t>
            </a:r>
            <a:r>
              <a:rPr lang="en-US" dirty="0"/>
              <a:t> </a:t>
            </a:r>
            <a:r>
              <a:rPr lang="en-US" dirty="0" err="1"/>
              <a:t>работы</a:t>
            </a:r>
            <a:r>
              <a:rPr lang="en-US" dirty="0"/>
              <a:t> </a:t>
            </a:r>
            <a:r>
              <a:rPr lang="en-US" dirty="0" err="1"/>
              <a:t>библиотеки</a:t>
            </a:r>
            <a:r>
              <a:rPr lang="en-US" dirty="0"/>
              <a:t> </a:t>
            </a:r>
            <a:r>
              <a:rPr lang="en-US" dirty="0" err="1"/>
              <a:t>CoreNLP</a:t>
            </a:r>
            <a:r>
              <a:rPr lang="en-US" dirty="0"/>
              <a:t>, </a:t>
            </a:r>
            <a:r>
              <a:rPr lang="en-US" dirty="0" err="1"/>
              <a:t>а</a:t>
            </a:r>
            <a:r>
              <a:rPr lang="en-US" dirty="0"/>
              <a:t> </a:t>
            </a:r>
            <a:r>
              <a:rPr lang="en-US" dirty="0" err="1"/>
              <a:t>именно</a:t>
            </a:r>
            <a:r>
              <a:rPr lang="en-US" dirty="0"/>
              <a:t> - </a:t>
            </a:r>
            <a:r>
              <a:rPr lang="en-US" dirty="0" err="1"/>
              <a:t>дерево</a:t>
            </a:r>
            <a:r>
              <a:rPr lang="en-US" dirty="0"/>
              <a:t> </a:t>
            </a:r>
            <a:r>
              <a:rPr lang="en-US" dirty="0" err="1"/>
              <a:t>зависимостей</a:t>
            </a:r>
            <a:r>
              <a:rPr lang="en-US" dirty="0"/>
              <a:t>, </a:t>
            </a:r>
            <a:r>
              <a:rPr lang="en-US" dirty="0" err="1"/>
              <a:t>выполняет</a:t>
            </a:r>
            <a:r>
              <a:rPr lang="en-US" dirty="0"/>
              <a:t> </a:t>
            </a:r>
            <a:r>
              <a:rPr lang="en-US" dirty="0" err="1"/>
              <a:t>его</a:t>
            </a:r>
            <a:r>
              <a:rPr lang="en-US" dirty="0"/>
              <a:t> </a:t>
            </a:r>
            <a:r>
              <a:rPr lang="en-US" dirty="0" err="1"/>
              <a:t>парсинг</a:t>
            </a:r>
            <a:r>
              <a:rPr lang="en-US" dirty="0"/>
              <a:t> </a:t>
            </a:r>
            <a:r>
              <a:rPr lang="en-US" dirty="0" err="1"/>
              <a:t>согласно</a:t>
            </a:r>
            <a:r>
              <a:rPr lang="en-US" dirty="0"/>
              <a:t> </a:t>
            </a:r>
            <a:r>
              <a:rPr lang="en-US" dirty="0" err="1"/>
              <a:t>разработанным</a:t>
            </a:r>
            <a:r>
              <a:rPr lang="en-US" dirty="0"/>
              <a:t> </a:t>
            </a:r>
            <a:r>
              <a:rPr lang="en-US" dirty="0" err="1"/>
              <a:t>правилам</a:t>
            </a:r>
            <a:r>
              <a:rPr lang="en-US" dirty="0"/>
              <a:t>. </a:t>
            </a:r>
            <a:endParaRPr lang="ru-RU" dirty="0" smtClean="0"/>
          </a:p>
          <a:p>
            <a:pPr>
              <a:lnSpc>
                <a:spcPct val="120000"/>
              </a:lnSpc>
            </a:pPr>
            <a:r>
              <a:rPr lang="en-US" dirty="0" err="1" smtClean="0"/>
              <a:t>Далее</a:t>
            </a:r>
            <a:r>
              <a:rPr lang="en-US" dirty="0" smtClean="0"/>
              <a:t> </a:t>
            </a:r>
            <a:r>
              <a:rPr lang="en-US" dirty="0" err="1"/>
              <a:t>на</a:t>
            </a:r>
            <a:r>
              <a:rPr lang="en-US" dirty="0"/>
              <a:t> </a:t>
            </a:r>
            <a:r>
              <a:rPr lang="en-US" dirty="0" err="1"/>
              <a:t>основе</a:t>
            </a:r>
            <a:r>
              <a:rPr lang="en-US" dirty="0"/>
              <a:t> </a:t>
            </a:r>
            <a:r>
              <a:rPr lang="en-US" dirty="0" err="1"/>
              <a:t>полученных</a:t>
            </a:r>
            <a:r>
              <a:rPr lang="en-US" dirty="0"/>
              <a:t> </a:t>
            </a:r>
            <a:r>
              <a:rPr lang="en-US" dirty="0" err="1"/>
              <a:t>данных</a:t>
            </a:r>
            <a:r>
              <a:rPr lang="en-US" dirty="0"/>
              <a:t>, </a:t>
            </a:r>
            <a:r>
              <a:rPr lang="en-US" dirty="0" err="1"/>
              <a:t>генерирует</a:t>
            </a:r>
            <a:r>
              <a:rPr lang="en-US" dirty="0"/>
              <a:t> UML </a:t>
            </a:r>
            <a:r>
              <a:rPr lang="en-US" dirty="0" err="1"/>
              <a:t>модель</a:t>
            </a:r>
            <a:r>
              <a:rPr lang="en-US" dirty="0"/>
              <a:t> </a:t>
            </a:r>
            <a:r>
              <a:rPr lang="en-US" dirty="0" err="1"/>
              <a:t>и</a:t>
            </a:r>
            <a:r>
              <a:rPr lang="en-US" dirty="0"/>
              <a:t> </a:t>
            </a:r>
            <a:r>
              <a:rPr lang="en-US" dirty="0" err="1"/>
              <a:t>сохраняет</a:t>
            </a:r>
            <a:r>
              <a:rPr lang="en-US" dirty="0"/>
              <a:t> </a:t>
            </a:r>
            <a:r>
              <a:rPr lang="en-US" dirty="0" err="1"/>
              <a:t>результат</a:t>
            </a:r>
            <a:r>
              <a:rPr lang="en-US" dirty="0"/>
              <a:t> </a:t>
            </a:r>
            <a:r>
              <a:rPr lang="en-US" dirty="0" err="1"/>
              <a:t>в</a:t>
            </a:r>
            <a:r>
              <a:rPr lang="en-US" dirty="0"/>
              <a:t> </a:t>
            </a:r>
            <a:r>
              <a:rPr lang="en-US" dirty="0" err="1"/>
              <a:t>формате</a:t>
            </a:r>
            <a:r>
              <a:rPr lang="en-US" dirty="0"/>
              <a:t> XMI</a:t>
            </a:r>
            <a:r>
              <a:rPr lang="en-US" dirty="0" smtClean="0"/>
              <a:t>.</a:t>
            </a:r>
            <a:endParaRPr lang="ru-RU" dirty="0" smtClean="0"/>
          </a:p>
          <a:p>
            <a:pPr>
              <a:lnSpc>
                <a:spcPct val="120000"/>
              </a:lnSpc>
            </a:pPr>
            <a:r>
              <a:rPr lang="en-US" dirty="0" err="1" smtClean="0"/>
              <a:t>Данный</a:t>
            </a:r>
            <a:r>
              <a:rPr lang="en-US" dirty="0" smtClean="0"/>
              <a:t> </a:t>
            </a:r>
            <a:r>
              <a:rPr lang="en-US" dirty="0" err="1"/>
              <a:t>результат</a:t>
            </a:r>
            <a:r>
              <a:rPr lang="en-US" dirty="0"/>
              <a:t> </a:t>
            </a:r>
            <a:r>
              <a:rPr lang="en-US" dirty="0" err="1"/>
              <a:t>будет</a:t>
            </a:r>
            <a:r>
              <a:rPr lang="en-US" dirty="0"/>
              <a:t> </a:t>
            </a:r>
            <a:r>
              <a:rPr lang="en-US" dirty="0" err="1"/>
              <a:t>использоваться</a:t>
            </a:r>
            <a:r>
              <a:rPr lang="en-US" dirty="0"/>
              <a:t> </a:t>
            </a:r>
            <a:r>
              <a:rPr lang="en-US" dirty="0" err="1"/>
              <a:t>в</a:t>
            </a:r>
            <a:r>
              <a:rPr lang="en-US" dirty="0"/>
              <a:t> </a:t>
            </a:r>
            <a:r>
              <a:rPr lang="en-US" dirty="0" err="1"/>
              <a:t>качестве</a:t>
            </a:r>
            <a:r>
              <a:rPr lang="en-US" dirty="0"/>
              <a:t> </a:t>
            </a:r>
            <a:r>
              <a:rPr lang="en-US" dirty="0" err="1"/>
              <a:t>входных</a:t>
            </a:r>
            <a:r>
              <a:rPr lang="en-US" dirty="0"/>
              <a:t> </a:t>
            </a:r>
            <a:r>
              <a:rPr lang="en-US" dirty="0" err="1"/>
              <a:t>данных</a:t>
            </a:r>
            <a:r>
              <a:rPr lang="en-US" dirty="0"/>
              <a:t> </a:t>
            </a:r>
            <a:r>
              <a:rPr lang="en-US" dirty="0" err="1"/>
              <a:t>в</a:t>
            </a:r>
            <a:r>
              <a:rPr lang="en-US" dirty="0"/>
              <a:t> </a:t>
            </a:r>
            <a:r>
              <a:rPr lang="en-US" dirty="0" err="1"/>
              <a:t>дипломном</a:t>
            </a:r>
            <a:r>
              <a:rPr lang="en-US" dirty="0"/>
              <a:t> </a:t>
            </a:r>
            <a:r>
              <a:rPr lang="en-US" dirty="0" err="1"/>
              <a:t>проекте</a:t>
            </a:r>
            <a:r>
              <a:rPr lang="en-US" dirty="0"/>
              <a:t> </a:t>
            </a:r>
            <a:r>
              <a:rPr lang="en-US" dirty="0" err="1"/>
              <a:t>Александра</a:t>
            </a:r>
            <a:r>
              <a:rPr lang="en-US" dirty="0"/>
              <a:t> </a:t>
            </a:r>
            <a:r>
              <a:rPr lang="en-US" dirty="0" err="1"/>
              <a:t>Василейко</a:t>
            </a:r>
            <a:r>
              <a:rPr lang="en-US" dirty="0"/>
              <a:t> [2] </a:t>
            </a:r>
            <a:r>
              <a:rPr lang="en-US" dirty="0" err="1"/>
              <a:t>с</a:t>
            </a:r>
            <a:r>
              <a:rPr lang="en-US" dirty="0"/>
              <a:t> </a:t>
            </a:r>
            <a:r>
              <a:rPr lang="en-US" dirty="0" err="1"/>
              <a:t>целью</a:t>
            </a:r>
            <a:r>
              <a:rPr lang="en-US" dirty="0"/>
              <a:t> </a:t>
            </a:r>
            <a:r>
              <a:rPr lang="en-US" dirty="0" err="1"/>
              <a:t>дальнейшего</a:t>
            </a:r>
            <a:r>
              <a:rPr lang="en-US" dirty="0"/>
              <a:t> </a:t>
            </a:r>
            <a:r>
              <a:rPr lang="en-US" dirty="0" err="1"/>
              <a:t>проведения</a:t>
            </a:r>
            <a:r>
              <a:rPr lang="en-US" dirty="0"/>
              <a:t> </a:t>
            </a:r>
            <a:r>
              <a:rPr lang="en-US" dirty="0" err="1"/>
              <a:t>их</a:t>
            </a:r>
            <a:r>
              <a:rPr lang="en-US" dirty="0"/>
              <a:t> </a:t>
            </a:r>
            <a:r>
              <a:rPr lang="en-US" dirty="0" err="1"/>
              <a:t>анализа</a:t>
            </a:r>
            <a:r>
              <a:rPr lang="en-US" dirty="0"/>
              <a:t>, </a:t>
            </a:r>
            <a:r>
              <a:rPr lang="en-US" dirty="0" err="1"/>
              <a:t>редактирования</a:t>
            </a:r>
            <a:r>
              <a:rPr lang="en-US" dirty="0"/>
              <a:t> </a:t>
            </a:r>
            <a:r>
              <a:rPr lang="en-US" dirty="0" err="1"/>
              <a:t>и</a:t>
            </a:r>
            <a:r>
              <a:rPr lang="en-US" dirty="0"/>
              <a:t> </a:t>
            </a:r>
            <a:r>
              <a:rPr lang="en-US" dirty="0" err="1"/>
              <a:t>конвертации</a:t>
            </a:r>
            <a:r>
              <a:rPr lang="en-US" dirty="0"/>
              <a:t> </a:t>
            </a:r>
            <a:r>
              <a:rPr lang="en-US" dirty="0" err="1"/>
              <a:t>в</a:t>
            </a:r>
            <a:r>
              <a:rPr lang="en-US" dirty="0"/>
              <a:t> </a:t>
            </a:r>
            <a:r>
              <a:rPr lang="en-US" dirty="0" err="1"/>
              <a:t>формат</a:t>
            </a:r>
            <a:r>
              <a:rPr lang="en-US" dirty="0"/>
              <a:t> OWL. </a:t>
            </a:r>
            <a:endParaRPr lang="ru-RU" dirty="0" smtClean="0"/>
          </a:p>
          <a:p>
            <a:pPr>
              <a:lnSpc>
                <a:spcPct val="120000"/>
              </a:lnSpc>
            </a:pPr>
            <a:r>
              <a:rPr lang="en-US" dirty="0" err="1" smtClean="0"/>
              <a:t>Разработанное</a:t>
            </a:r>
            <a:r>
              <a:rPr lang="en-US" dirty="0" smtClean="0"/>
              <a:t> </a:t>
            </a:r>
            <a:r>
              <a:rPr lang="en-US" dirty="0" err="1"/>
              <a:t>программное</a:t>
            </a:r>
            <a:r>
              <a:rPr lang="en-US" dirty="0"/>
              <a:t> </a:t>
            </a:r>
            <a:r>
              <a:rPr lang="en-US" dirty="0" err="1"/>
              <a:t>обеспечение</a:t>
            </a:r>
            <a:r>
              <a:rPr lang="en-US" dirty="0"/>
              <a:t> </a:t>
            </a:r>
            <a:r>
              <a:rPr lang="en-US" dirty="0" err="1"/>
              <a:t>не</a:t>
            </a:r>
            <a:r>
              <a:rPr lang="en-US" dirty="0"/>
              <a:t> </a:t>
            </a:r>
            <a:r>
              <a:rPr lang="en-US" dirty="0" err="1"/>
              <a:t>является</a:t>
            </a:r>
            <a:r>
              <a:rPr lang="en-US" dirty="0"/>
              <a:t> </a:t>
            </a:r>
            <a:r>
              <a:rPr lang="en-US" dirty="0" err="1"/>
              <a:t>совершенным</a:t>
            </a:r>
            <a:r>
              <a:rPr lang="en-US" dirty="0"/>
              <a:t>, </a:t>
            </a:r>
            <a:r>
              <a:rPr lang="en-US" dirty="0" err="1"/>
              <a:t>так</a:t>
            </a:r>
            <a:r>
              <a:rPr lang="en-US" dirty="0"/>
              <a:t> </a:t>
            </a:r>
            <a:r>
              <a:rPr lang="en-US" dirty="0" err="1"/>
              <a:t>как</a:t>
            </a:r>
            <a:r>
              <a:rPr lang="en-US" dirty="0"/>
              <a:t> </a:t>
            </a:r>
            <a:r>
              <a:rPr lang="en-US" dirty="0" err="1"/>
              <a:t>оно</a:t>
            </a:r>
            <a:r>
              <a:rPr lang="en-US" dirty="0"/>
              <a:t> </a:t>
            </a:r>
            <a:r>
              <a:rPr lang="en-US" dirty="0" err="1"/>
              <a:t>не</a:t>
            </a:r>
            <a:r>
              <a:rPr lang="en-US" dirty="0"/>
              <a:t> </a:t>
            </a:r>
            <a:r>
              <a:rPr lang="en-US" dirty="0" err="1"/>
              <a:t>решает</a:t>
            </a:r>
            <a:r>
              <a:rPr lang="en-US" dirty="0"/>
              <a:t> </a:t>
            </a:r>
            <a:r>
              <a:rPr lang="en-US" dirty="0" err="1"/>
              <a:t>всех</a:t>
            </a:r>
            <a:r>
              <a:rPr lang="en-US" dirty="0"/>
              <a:t> </a:t>
            </a:r>
            <a:r>
              <a:rPr lang="en-US" dirty="0" err="1"/>
              <a:t>пролем</a:t>
            </a:r>
            <a:r>
              <a:rPr lang="en-US" dirty="0"/>
              <a:t> </a:t>
            </a:r>
            <a:r>
              <a:rPr lang="en-US" dirty="0" err="1"/>
              <a:t>с</a:t>
            </a:r>
            <a:r>
              <a:rPr lang="en-US" dirty="0"/>
              <a:t> </a:t>
            </a:r>
            <a:r>
              <a:rPr lang="en-US" dirty="0" err="1"/>
              <a:t>которыми</a:t>
            </a:r>
            <a:r>
              <a:rPr lang="en-US" dirty="0"/>
              <a:t> </a:t>
            </a:r>
            <a:r>
              <a:rPr lang="en-US" dirty="0" err="1"/>
              <a:t>можно</a:t>
            </a:r>
            <a:r>
              <a:rPr lang="en-US" dirty="0"/>
              <a:t> </a:t>
            </a:r>
            <a:r>
              <a:rPr lang="en-US" dirty="0" err="1"/>
              <a:t>столкнуться</a:t>
            </a:r>
            <a:r>
              <a:rPr lang="en-US" dirty="0"/>
              <a:t> </a:t>
            </a:r>
            <a:r>
              <a:rPr lang="en-US" dirty="0" err="1"/>
              <a:t>в</a:t>
            </a:r>
            <a:r>
              <a:rPr lang="en-US" dirty="0"/>
              <a:t> </a:t>
            </a:r>
            <a:r>
              <a:rPr lang="en-US" dirty="0" err="1"/>
              <a:t>процесси</a:t>
            </a:r>
            <a:r>
              <a:rPr lang="en-US" dirty="0"/>
              <a:t> </a:t>
            </a:r>
            <a:r>
              <a:rPr lang="en-US" dirty="0" err="1"/>
              <a:t>его</a:t>
            </a:r>
            <a:r>
              <a:rPr lang="en-US" dirty="0"/>
              <a:t> </a:t>
            </a:r>
            <a:r>
              <a:rPr lang="en-US" dirty="0" err="1"/>
              <a:t>работы</a:t>
            </a:r>
            <a:r>
              <a:rPr lang="en-US" dirty="0"/>
              <a:t>. </a:t>
            </a:r>
            <a:r>
              <a:rPr lang="en-US" dirty="0" err="1"/>
              <a:t>Поэтому</a:t>
            </a:r>
            <a:r>
              <a:rPr lang="en-US" dirty="0"/>
              <a:t> </a:t>
            </a:r>
            <a:r>
              <a:rPr lang="en-US" dirty="0" err="1"/>
              <a:t>следующим</a:t>
            </a:r>
            <a:r>
              <a:rPr lang="en-US" dirty="0"/>
              <a:t> </a:t>
            </a:r>
            <a:r>
              <a:rPr lang="en-US" dirty="0" err="1"/>
              <a:t>шагом</a:t>
            </a:r>
            <a:r>
              <a:rPr lang="en-US" dirty="0"/>
              <a:t> </a:t>
            </a:r>
            <a:r>
              <a:rPr lang="en-US" dirty="0" err="1"/>
              <a:t>будет</a:t>
            </a:r>
            <a:r>
              <a:rPr lang="en-US" dirty="0"/>
              <a:t> </a:t>
            </a:r>
            <a:r>
              <a:rPr lang="en-US" dirty="0" err="1"/>
              <a:t>проведение</a:t>
            </a:r>
            <a:r>
              <a:rPr lang="en-US" dirty="0"/>
              <a:t> </a:t>
            </a:r>
            <a:r>
              <a:rPr lang="en-US" dirty="0" err="1"/>
              <a:t>эксперимента</a:t>
            </a:r>
            <a:r>
              <a:rPr lang="en-US" dirty="0"/>
              <a:t> </a:t>
            </a:r>
            <a:r>
              <a:rPr lang="en-US" dirty="0" err="1"/>
              <a:t>и</a:t>
            </a:r>
            <a:r>
              <a:rPr lang="en-US" dirty="0"/>
              <a:t> </a:t>
            </a:r>
            <a:r>
              <a:rPr lang="en-US" dirty="0" err="1"/>
              <a:t>определение</a:t>
            </a:r>
            <a:r>
              <a:rPr lang="en-US" dirty="0"/>
              <a:t> </a:t>
            </a:r>
            <a:r>
              <a:rPr lang="en-US" dirty="0" err="1"/>
              <a:t>всех</a:t>
            </a:r>
            <a:r>
              <a:rPr lang="en-US" dirty="0"/>
              <a:t> </a:t>
            </a:r>
            <a:r>
              <a:rPr lang="en-US" dirty="0" err="1"/>
              <a:t>недостатков</a:t>
            </a:r>
            <a:r>
              <a:rPr lang="en-US" dirty="0"/>
              <a:t> </a:t>
            </a:r>
            <a:r>
              <a:rPr lang="en-US" dirty="0" err="1"/>
              <a:t>и</a:t>
            </a:r>
            <a:r>
              <a:rPr lang="en-US" dirty="0"/>
              <a:t> </a:t>
            </a:r>
            <a:r>
              <a:rPr lang="en-US" dirty="0" err="1"/>
              <a:t>преимуществ</a:t>
            </a:r>
            <a:r>
              <a:rPr lang="en-US" dirty="0"/>
              <a:t> </a:t>
            </a:r>
            <a:r>
              <a:rPr lang="en-US" dirty="0" err="1"/>
              <a:t>с</a:t>
            </a:r>
            <a:r>
              <a:rPr lang="en-US" dirty="0"/>
              <a:t> </a:t>
            </a:r>
            <a:r>
              <a:rPr lang="en-US" dirty="0" err="1"/>
              <a:t>целью</a:t>
            </a:r>
            <a:r>
              <a:rPr lang="en-US" dirty="0"/>
              <a:t> </a:t>
            </a:r>
            <a:r>
              <a:rPr lang="en-US" dirty="0" err="1"/>
              <a:t>улучшения</a:t>
            </a:r>
            <a:r>
              <a:rPr lang="en-US" dirty="0"/>
              <a:t>.</a:t>
            </a:r>
          </a:p>
          <a:p>
            <a:endParaRPr lang="en-US" dirty="0"/>
          </a:p>
        </p:txBody>
      </p:sp>
    </p:spTree>
    <p:extLst>
      <p:ext uri="{BB962C8B-B14F-4D97-AF65-F5344CB8AC3E}">
        <p14:creationId xmlns:p14="http://schemas.microsoft.com/office/powerpoint/2010/main" val="7788959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94198"/>
            <a:ext cx="10116312" cy="941935"/>
          </a:xfrm>
        </p:spPr>
        <p:txBody>
          <a:bodyPr>
            <a:normAutofit fontScale="90000"/>
          </a:bodyPr>
          <a:lstStyle/>
          <a:p>
            <a:r>
              <a:rPr lang="ru-RU" sz="3200" dirty="0" smtClean="0">
                <a:latin typeface="Helvetica Neue" charset="0"/>
                <a:ea typeface="Helvetica Neue" charset="0"/>
                <a:cs typeface="Helvetica Neue" charset="0"/>
              </a:rPr>
              <a:t>3 Экспериментальная проверка результатов работы программного обеспечения</a:t>
            </a:r>
            <a:endParaRPr lang="en-US" sz="3200" dirty="0">
              <a:latin typeface="Helvetica Neue" charset="0"/>
              <a:ea typeface="Helvetica Neue" charset="0"/>
              <a:cs typeface="Helvetica Neue" charset="0"/>
            </a:endParaRPr>
          </a:p>
        </p:txBody>
      </p:sp>
      <p:sp>
        <p:nvSpPr>
          <p:cNvPr id="3" name="Content Placeholder 2"/>
          <p:cNvSpPr>
            <a:spLocks noGrp="1"/>
          </p:cNvSpPr>
          <p:nvPr>
            <p:ph idx="1"/>
          </p:nvPr>
        </p:nvSpPr>
        <p:spPr>
          <a:xfrm>
            <a:off x="838200" y="2387599"/>
            <a:ext cx="10259291" cy="3930073"/>
          </a:xfrm>
        </p:spPr>
        <p:txBody>
          <a:bodyPr>
            <a:normAutofit/>
          </a:bodyPr>
          <a:lstStyle/>
          <a:p>
            <a:pPr>
              <a:lnSpc>
                <a:spcPct val="100000"/>
              </a:lnSpc>
              <a:spcBef>
                <a:spcPts val="0"/>
              </a:spcBef>
            </a:pPr>
            <a:r>
              <a:rPr lang="ru-RU" sz="2800" dirty="0" smtClean="0"/>
              <a:t> План </a:t>
            </a:r>
            <a:r>
              <a:rPr lang="ru-RU" sz="2800" dirty="0"/>
              <a:t>і </a:t>
            </a:r>
            <a:r>
              <a:rPr lang="ru-RU" sz="2800" dirty="0" err="1"/>
              <a:t>проведення</a:t>
            </a:r>
            <a:r>
              <a:rPr lang="ru-RU" sz="2800" dirty="0"/>
              <a:t> </a:t>
            </a:r>
            <a:r>
              <a:rPr lang="ru-RU" sz="2800" dirty="0" err="1" smtClean="0"/>
              <a:t>експерименту</a:t>
            </a:r>
            <a:r>
              <a:rPr lang="en-US" sz="2800" dirty="0" smtClean="0"/>
              <a:t> </a:t>
            </a:r>
            <a:endParaRPr lang="ru-RU" sz="2800" dirty="0" smtClean="0"/>
          </a:p>
          <a:p>
            <a:pPr>
              <a:lnSpc>
                <a:spcPct val="100000"/>
              </a:lnSpc>
              <a:spcBef>
                <a:spcPts val="0"/>
              </a:spcBef>
            </a:pPr>
            <a:r>
              <a:rPr lang="ru-RU" sz="2800" dirty="0"/>
              <a:t> </a:t>
            </a:r>
            <a:r>
              <a:rPr lang="ru-RU" sz="2800" dirty="0" err="1"/>
              <a:t>Перевірка</a:t>
            </a:r>
            <a:r>
              <a:rPr lang="ru-RU" sz="2800" dirty="0"/>
              <a:t> </a:t>
            </a:r>
            <a:r>
              <a:rPr lang="ru-RU" sz="2800" dirty="0" err="1"/>
              <a:t>конвертації</a:t>
            </a:r>
            <a:r>
              <a:rPr lang="ru-RU" sz="2800" dirty="0"/>
              <a:t> </a:t>
            </a:r>
            <a:r>
              <a:rPr lang="ru-RU" sz="2800" dirty="0" err="1"/>
              <a:t>текстових</a:t>
            </a:r>
            <a:r>
              <a:rPr lang="ru-RU" sz="2800" dirty="0"/>
              <a:t> </a:t>
            </a:r>
            <a:r>
              <a:rPr lang="ru-RU" sz="2800" dirty="0" err="1"/>
              <a:t>сутностей</a:t>
            </a:r>
            <a:r>
              <a:rPr lang="ru-RU" sz="2800" dirty="0"/>
              <a:t> в </a:t>
            </a:r>
            <a:r>
              <a:rPr lang="en-US" sz="2800" dirty="0"/>
              <a:t>UML</a:t>
            </a:r>
            <a:r>
              <a:rPr lang="ru-RU" sz="2800" dirty="0"/>
              <a:t> </a:t>
            </a:r>
            <a:r>
              <a:rPr lang="ru-RU" sz="2800" dirty="0" err="1"/>
              <a:t>елементи</a:t>
            </a:r>
            <a:r>
              <a:rPr lang="en-US" sz="2800" dirty="0"/>
              <a:t> </a:t>
            </a:r>
            <a:endParaRPr lang="ru-RU" sz="2800" dirty="0" smtClean="0"/>
          </a:p>
          <a:p>
            <a:pPr>
              <a:lnSpc>
                <a:spcPct val="100000"/>
              </a:lnSpc>
              <a:spcBef>
                <a:spcPts val="0"/>
              </a:spcBef>
            </a:pPr>
            <a:r>
              <a:rPr lang="ru-RU" sz="2800" dirty="0" smtClean="0"/>
              <a:t> </a:t>
            </a:r>
            <a:r>
              <a:rPr lang="ru-RU" sz="2800" dirty="0" err="1" smtClean="0"/>
              <a:t>Аналіз</a:t>
            </a:r>
            <a:r>
              <a:rPr lang="ru-RU" sz="2800" dirty="0" smtClean="0"/>
              <a:t> </a:t>
            </a:r>
            <a:r>
              <a:rPr lang="ru-RU" sz="2800" dirty="0"/>
              <a:t>та </a:t>
            </a:r>
            <a:r>
              <a:rPr lang="ru-RU" sz="2800" dirty="0" err="1"/>
              <a:t>оцінка</a:t>
            </a:r>
            <a:r>
              <a:rPr lang="ru-RU" sz="2800" dirty="0"/>
              <a:t> </a:t>
            </a:r>
            <a:r>
              <a:rPr lang="ru-RU" sz="2800" dirty="0" err="1"/>
              <a:t>проведеного</a:t>
            </a:r>
            <a:r>
              <a:rPr lang="ru-RU" sz="2800" dirty="0"/>
              <a:t> </a:t>
            </a:r>
            <a:r>
              <a:rPr lang="ru-RU" sz="2800" dirty="0" err="1"/>
              <a:t>експерименту</a:t>
            </a:r>
            <a:r>
              <a:rPr lang="en-US" sz="2800" dirty="0"/>
              <a:t> </a:t>
            </a:r>
            <a:endParaRPr lang="ru-RU" sz="2800" dirty="0" smtClean="0"/>
          </a:p>
          <a:p>
            <a:pPr>
              <a:lnSpc>
                <a:spcPct val="100000"/>
              </a:lnSpc>
              <a:spcBef>
                <a:spcPts val="0"/>
              </a:spcBef>
            </a:pPr>
            <a:endParaRPr lang="ru-RU" dirty="0">
              <a:latin typeface="+mj-lt"/>
            </a:endParaRPr>
          </a:p>
          <a:p>
            <a:pPr>
              <a:lnSpc>
                <a:spcPct val="100000"/>
              </a:lnSpc>
              <a:spcBef>
                <a:spcPts val="0"/>
              </a:spcBef>
            </a:pPr>
            <a:endParaRPr lang="ru-RU" dirty="0" smtClean="0">
              <a:latin typeface="+mj-lt"/>
            </a:endParaRPr>
          </a:p>
        </p:txBody>
      </p:sp>
    </p:spTree>
    <p:extLst>
      <p:ext uri="{BB962C8B-B14F-4D97-AF65-F5344CB8AC3E}">
        <p14:creationId xmlns:p14="http://schemas.microsoft.com/office/powerpoint/2010/main" val="1275426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52475"/>
          </a:xfrm>
        </p:spPr>
        <p:txBody>
          <a:bodyPr>
            <a:normAutofit/>
          </a:bodyPr>
          <a:lstStyle/>
          <a:p>
            <a:r>
              <a:rPr lang="ru-RU" dirty="0" smtClean="0"/>
              <a:t>1</a:t>
            </a:r>
            <a:endParaRPr lang="en-US" dirty="0"/>
          </a:p>
        </p:txBody>
      </p:sp>
      <p:pic>
        <p:nvPicPr>
          <p:cNvPr id="4" name="officeArt object"/>
          <p:cNvPicPr>
            <a:picLocks noGrp="1"/>
          </p:cNvPicPr>
          <p:nvPr>
            <p:ph idx="1"/>
          </p:nvPr>
        </p:nvPicPr>
        <p:blipFill>
          <a:blip r:embed="rId2">
            <a:extLst/>
          </a:blip>
          <a:stretch>
            <a:fillRect/>
          </a:stretch>
        </p:blipFill>
        <p:spPr>
          <a:xfrm>
            <a:off x="5733565" y="1524027"/>
            <a:ext cx="5273586" cy="4351338"/>
          </a:xfrm>
          <a:prstGeom prst="rect">
            <a:avLst/>
          </a:prstGeom>
          <a:ln w="12700" cap="flat">
            <a:noFill/>
            <a:miter lim="400000"/>
          </a:ln>
          <a:effectLst/>
        </p:spPr>
      </p:pic>
      <p:sp>
        <p:nvSpPr>
          <p:cNvPr id="7" name="TextBox 6"/>
          <p:cNvSpPr txBox="1"/>
          <p:nvPr/>
        </p:nvSpPr>
        <p:spPr>
          <a:xfrm>
            <a:off x="819034" y="1557867"/>
            <a:ext cx="4718166" cy="1938992"/>
          </a:xfrm>
          <a:prstGeom prst="rect">
            <a:avLst/>
          </a:prstGeom>
          <a:noFill/>
        </p:spPr>
        <p:txBody>
          <a:bodyPr wrap="square" rtlCol="0">
            <a:spAutoFit/>
          </a:bodyPr>
          <a:lstStyle/>
          <a:p>
            <a:r>
              <a:rPr lang="en-US" sz="2000" dirty="0">
                <a:solidFill>
                  <a:schemeClr val="tx1">
                    <a:lumMod val="65000"/>
                    <a:lumOff val="35000"/>
                  </a:schemeClr>
                </a:solidFill>
                <a:latin typeface="+mj-lt"/>
              </a:rPr>
              <a:t>The woods are lovely, dark and deep,   </a:t>
            </a:r>
          </a:p>
          <a:p>
            <a:r>
              <a:rPr lang="en-US" sz="2000" dirty="0">
                <a:solidFill>
                  <a:schemeClr val="tx1">
                    <a:lumMod val="65000"/>
                    <a:lumOff val="35000"/>
                  </a:schemeClr>
                </a:solidFill>
                <a:latin typeface="+mj-lt"/>
              </a:rPr>
              <a:t>But I have promises to keep,   </a:t>
            </a:r>
          </a:p>
          <a:p>
            <a:r>
              <a:rPr lang="en-US" sz="2000" dirty="0">
                <a:solidFill>
                  <a:schemeClr val="tx1">
                    <a:lumMod val="65000"/>
                    <a:lumOff val="35000"/>
                  </a:schemeClr>
                </a:solidFill>
                <a:latin typeface="+mj-lt"/>
              </a:rPr>
              <a:t>And miles to go before I sleep,   </a:t>
            </a:r>
          </a:p>
          <a:p>
            <a:r>
              <a:rPr lang="en-US" sz="2000" dirty="0">
                <a:solidFill>
                  <a:schemeClr val="tx1">
                    <a:lumMod val="65000"/>
                    <a:lumOff val="35000"/>
                  </a:schemeClr>
                </a:solidFill>
                <a:latin typeface="+mj-lt"/>
              </a:rPr>
              <a:t>And miles to go before I sleep.   </a:t>
            </a:r>
            <a:endParaRPr lang="ru-RU" sz="2000" dirty="0" smtClean="0">
              <a:solidFill>
                <a:schemeClr val="tx1">
                  <a:lumMod val="65000"/>
                  <a:lumOff val="35000"/>
                </a:schemeClr>
              </a:solidFill>
              <a:latin typeface="+mj-lt"/>
            </a:endParaRPr>
          </a:p>
          <a:p>
            <a:endParaRPr lang="ru-RU" sz="2000" b="1" dirty="0">
              <a:latin typeface="+mj-lt"/>
            </a:endParaRPr>
          </a:p>
          <a:p>
            <a:pPr algn="r"/>
            <a:r>
              <a:rPr lang="en-US" sz="2000" b="1" dirty="0" smtClean="0">
                <a:latin typeface="+mj-lt"/>
              </a:rPr>
              <a:t>Robert Frost</a:t>
            </a:r>
            <a:endParaRPr lang="en-US" sz="2000" b="1" dirty="0">
              <a:latin typeface="+mj-lt"/>
            </a:endParaRPr>
          </a:p>
        </p:txBody>
      </p:sp>
    </p:spTree>
    <p:extLst>
      <p:ext uri="{BB962C8B-B14F-4D97-AF65-F5344CB8AC3E}">
        <p14:creationId xmlns:p14="http://schemas.microsoft.com/office/powerpoint/2010/main" val="309846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fficeArt object"/>
          <p:cNvPicPr>
            <a:picLocks noGrp="1"/>
          </p:cNvPicPr>
          <p:nvPr>
            <p:ph idx="1"/>
          </p:nvPr>
        </p:nvPicPr>
        <p:blipFill>
          <a:blip r:embed="rId2">
            <a:extLst/>
          </a:blip>
          <a:stretch>
            <a:fillRect/>
          </a:stretch>
        </p:blipFill>
        <p:spPr>
          <a:xfrm>
            <a:off x="2762011" y="1715518"/>
            <a:ext cx="8304162" cy="4351338"/>
          </a:xfrm>
          <a:prstGeom prst="rect">
            <a:avLst/>
          </a:prstGeom>
          <a:ln w="12700" cap="flat">
            <a:noFill/>
            <a:miter lim="400000"/>
          </a:ln>
          <a:effectLst/>
        </p:spPr>
      </p:pic>
      <p:sp>
        <p:nvSpPr>
          <p:cNvPr id="5" name="TextBox 4"/>
          <p:cNvSpPr txBox="1"/>
          <p:nvPr/>
        </p:nvSpPr>
        <p:spPr>
          <a:xfrm>
            <a:off x="1608667" y="355601"/>
            <a:ext cx="9618133" cy="1200329"/>
          </a:xfrm>
          <a:prstGeom prst="rect">
            <a:avLst/>
          </a:prstGeom>
          <a:noFill/>
        </p:spPr>
        <p:txBody>
          <a:bodyPr wrap="square" rtlCol="0">
            <a:spAutoFit/>
          </a:bodyPr>
          <a:lstStyle/>
          <a:p>
            <a:r>
              <a:rPr lang="en-US" sz="2400" dirty="0" smtClean="0">
                <a:solidFill>
                  <a:schemeClr val="tx1">
                    <a:lumMod val="65000"/>
                    <a:lumOff val="35000"/>
                  </a:schemeClr>
                </a:solidFill>
                <a:latin typeface="+mj-lt"/>
              </a:rPr>
              <a:t>Cats </a:t>
            </a:r>
            <a:r>
              <a:rPr lang="en-US" sz="2400" dirty="0">
                <a:solidFill>
                  <a:schemeClr val="tx1">
                    <a:lumMod val="65000"/>
                    <a:lumOff val="35000"/>
                  </a:schemeClr>
                </a:solidFill>
                <a:latin typeface="+mj-lt"/>
              </a:rPr>
              <a:t>are similar in anatomy to the other </a:t>
            </a:r>
            <a:r>
              <a:rPr lang="en-US" sz="2400" dirty="0" smtClean="0">
                <a:solidFill>
                  <a:schemeClr val="tx1">
                    <a:lumMod val="65000"/>
                    <a:lumOff val="35000"/>
                  </a:schemeClr>
                </a:solidFill>
                <a:latin typeface="+mj-lt"/>
              </a:rPr>
              <a:t>fields, with </a:t>
            </a:r>
            <a:r>
              <a:rPr lang="en-US" sz="2400" dirty="0">
                <a:solidFill>
                  <a:schemeClr val="tx1">
                    <a:lumMod val="65000"/>
                    <a:lumOff val="35000"/>
                  </a:schemeClr>
                </a:solidFill>
                <a:latin typeface="+mj-lt"/>
              </a:rPr>
              <a:t>a strong flexible </a:t>
            </a:r>
            <a:r>
              <a:rPr lang="en-US" sz="2400" dirty="0" smtClean="0">
                <a:solidFill>
                  <a:schemeClr val="tx1">
                    <a:lumMod val="65000"/>
                    <a:lumOff val="35000"/>
                  </a:schemeClr>
                </a:solidFill>
                <a:latin typeface="+mj-lt"/>
              </a:rPr>
              <a:t>body,  quick </a:t>
            </a:r>
            <a:r>
              <a:rPr lang="en-US" sz="2400" dirty="0">
                <a:solidFill>
                  <a:schemeClr val="tx1">
                    <a:lumMod val="65000"/>
                    <a:lumOff val="35000"/>
                  </a:schemeClr>
                </a:solidFill>
                <a:latin typeface="+mj-lt"/>
              </a:rPr>
              <a:t>reflexes, sharp retractable </a:t>
            </a:r>
            <a:r>
              <a:rPr lang="en-US" sz="2400" dirty="0" smtClean="0">
                <a:solidFill>
                  <a:schemeClr val="tx1">
                    <a:lumMod val="65000"/>
                    <a:lumOff val="35000"/>
                  </a:schemeClr>
                </a:solidFill>
                <a:latin typeface="+mj-lt"/>
              </a:rPr>
              <a:t>claws,</a:t>
            </a:r>
            <a:r>
              <a:rPr lang="ru-RU" sz="2400" dirty="0" smtClean="0">
                <a:solidFill>
                  <a:schemeClr val="tx1">
                    <a:lumMod val="65000"/>
                    <a:lumOff val="35000"/>
                  </a:schemeClr>
                </a:solidFill>
                <a:latin typeface="+mj-lt"/>
              </a:rPr>
              <a:t>  </a:t>
            </a:r>
            <a:r>
              <a:rPr lang="en-US" sz="2400" dirty="0" smtClean="0">
                <a:solidFill>
                  <a:schemeClr val="tx1">
                    <a:lumMod val="65000"/>
                    <a:lumOff val="35000"/>
                  </a:schemeClr>
                </a:solidFill>
                <a:latin typeface="+mj-lt"/>
              </a:rPr>
              <a:t>and </a:t>
            </a:r>
            <a:r>
              <a:rPr lang="en-US" sz="2400" dirty="0">
                <a:solidFill>
                  <a:schemeClr val="tx1">
                    <a:lumMod val="65000"/>
                    <a:lumOff val="35000"/>
                  </a:schemeClr>
                </a:solidFill>
                <a:latin typeface="+mj-lt"/>
              </a:rPr>
              <a:t>teeth adapted to killing small </a:t>
            </a:r>
            <a:r>
              <a:rPr lang="en-US" sz="2400" dirty="0" smtClean="0">
                <a:solidFill>
                  <a:schemeClr val="tx1">
                    <a:lumMod val="65000"/>
                    <a:lumOff val="35000"/>
                  </a:schemeClr>
                </a:solidFill>
                <a:latin typeface="+mj-lt"/>
              </a:rPr>
              <a:t>prey</a:t>
            </a:r>
            <a:endParaRPr lang="en-US" sz="2400" dirty="0">
              <a:solidFill>
                <a:schemeClr val="tx1">
                  <a:lumMod val="65000"/>
                  <a:lumOff val="35000"/>
                </a:schemeClr>
              </a:solidFill>
              <a:latin typeface="+mj-lt"/>
            </a:endParaRPr>
          </a:p>
        </p:txBody>
      </p:sp>
      <p:sp>
        <p:nvSpPr>
          <p:cNvPr id="9" name="TextBox 8"/>
          <p:cNvSpPr txBox="1"/>
          <p:nvPr/>
        </p:nvSpPr>
        <p:spPr>
          <a:xfrm>
            <a:off x="592667" y="355601"/>
            <a:ext cx="745066" cy="769441"/>
          </a:xfrm>
          <a:prstGeom prst="rect">
            <a:avLst/>
          </a:prstGeom>
          <a:noFill/>
        </p:spPr>
        <p:txBody>
          <a:bodyPr wrap="square" rtlCol="0">
            <a:spAutoFit/>
          </a:bodyPr>
          <a:lstStyle/>
          <a:p>
            <a:r>
              <a:rPr lang="ru-RU" sz="4400" b="1" dirty="0">
                <a:solidFill>
                  <a:schemeClr val="accent1"/>
                </a:solidFill>
              </a:rPr>
              <a:t>2</a:t>
            </a:r>
            <a:endParaRPr lang="en-US" sz="4400" b="1" dirty="0">
              <a:solidFill>
                <a:schemeClr val="accent1"/>
              </a:solidFill>
            </a:endParaRPr>
          </a:p>
        </p:txBody>
      </p:sp>
    </p:spTree>
    <p:extLst>
      <p:ext uri="{BB962C8B-B14F-4D97-AF65-F5344CB8AC3E}">
        <p14:creationId xmlns:p14="http://schemas.microsoft.com/office/powerpoint/2010/main" val="100737125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0204" y="3454707"/>
            <a:ext cx="5401732" cy="474133"/>
          </a:xfrm>
        </p:spPr>
        <p:txBody>
          <a:bodyPr>
            <a:normAutofit fontScale="90000"/>
          </a:bodyPr>
          <a:lstStyle/>
          <a:p>
            <a:pPr algn="r"/>
            <a:r>
              <a:rPr lang="ru-RU" sz="2000" dirty="0" smtClean="0">
                <a:solidFill>
                  <a:schemeClr val="tx1"/>
                </a:solidFill>
                <a:ea typeface="Helvetica Neue" charset="0"/>
                <a:cs typeface="Helvetica Neue" charset="0"/>
              </a:rPr>
              <a:t>Короткие семантически насыщенные тексты</a:t>
            </a:r>
            <a:endParaRPr lang="en-US" sz="2000" dirty="0">
              <a:solidFill>
                <a:schemeClr val="tx1"/>
              </a:solidFill>
              <a:ea typeface="Helvetica Neue" charset="0"/>
              <a:cs typeface="Helvetica Neue" charset="0"/>
            </a:endParaRPr>
          </a:p>
        </p:txBody>
      </p:sp>
      <p:pic>
        <p:nvPicPr>
          <p:cNvPr id="4" name="officeArt object"/>
          <p:cNvPicPr>
            <a:picLocks noGrp="1"/>
          </p:cNvPicPr>
          <p:nvPr>
            <p:ph idx="1"/>
          </p:nvPr>
        </p:nvPicPr>
        <p:blipFill>
          <a:blip r:embed="rId2">
            <a:extLst/>
          </a:blip>
          <a:stretch>
            <a:fillRect/>
          </a:stretch>
        </p:blipFill>
        <p:spPr>
          <a:xfrm>
            <a:off x="7120466" y="1753171"/>
            <a:ext cx="3694532" cy="4351338"/>
          </a:xfrm>
          <a:prstGeom prst="rect">
            <a:avLst/>
          </a:prstGeom>
          <a:ln w="12700" cap="flat">
            <a:noFill/>
            <a:miter lim="400000"/>
          </a:ln>
          <a:effectLst/>
        </p:spPr>
      </p:pic>
      <p:sp>
        <p:nvSpPr>
          <p:cNvPr id="6" name="TextBox 5"/>
          <p:cNvSpPr txBox="1"/>
          <p:nvPr/>
        </p:nvSpPr>
        <p:spPr>
          <a:xfrm>
            <a:off x="1202267" y="2252133"/>
            <a:ext cx="5561138" cy="984885"/>
          </a:xfrm>
          <a:prstGeom prst="rect">
            <a:avLst/>
          </a:prstGeom>
          <a:noFill/>
        </p:spPr>
        <p:txBody>
          <a:bodyPr wrap="none" rtlCol="0">
            <a:spAutoFit/>
          </a:bodyPr>
          <a:lstStyle/>
          <a:p>
            <a:r>
              <a:rPr lang="en-US" sz="2000" dirty="0" smtClean="0">
                <a:solidFill>
                  <a:schemeClr val="tx1">
                    <a:lumMod val="65000"/>
                    <a:lumOff val="35000"/>
                  </a:schemeClr>
                </a:solidFill>
                <a:latin typeface="+mj-lt"/>
                <a:ea typeface="Helvetica Neue" charset="0"/>
                <a:cs typeface="Helvetica Neue" charset="0"/>
              </a:rPr>
              <a:t>A Clock is a </a:t>
            </a:r>
            <a:r>
              <a:rPr lang="en-US" sz="2000" dirty="0" err="1" smtClean="0">
                <a:solidFill>
                  <a:schemeClr val="tx1">
                    <a:lumMod val="65000"/>
                    <a:lumOff val="35000"/>
                  </a:schemeClr>
                </a:solidFill>
                <a:latin typeface="+mj-lt"/>
                <a:ea typeface="Helvetica Neue" charset="0"/>
                <a:cs typeface="Helvetica Neue" charset="0"/>
              </a:rPr>
              <a:t>TemporalInstrument</a:t>
            </a:r>
            <a:r>
              <a:rPr lang="en-US" sz="2000" dirty="0" smtClean="0">
                <a:solidFill>
                  <a:schemeClr val="tx1">
                    <a:lumMod val="65000"/>
                    <a:lumOff val="35000"/>
                  </a:schemeClr>
                </a:solidFill>
                <a:latin typeface="+mj-lt"/>
                <a:ea typeface="Helvetica Neue" charset="0"/>
                <a:cs typeface="Helvetica Neue" charset="0"/>
              </a:rPr>
              <a:t> to generate</a:t>
            </a:r>
            <a:endParaRPr lang="ru-RU" sz="2000" dirty="0" smtClean="0">
              <a:solidFill>
                <a:schemeClr val="tx1">
                  <a:lumMod val="65000"/>
                  <a:lumOff val="35000"/>
                </a:schemeClr>
              </a:solidFill>
              <a:latin typeface="+mj-lt"/>
              <a:ea typeface="Helvetica Neue" charset="0"/>
              <a:cs typeface="Helvetica Neue" charset="0"/>
            </a:endParaRPr>
          </a:p>
          <a:p>
            <a:r>
              <a:rPr lang="en-US" sz="2000" dirty="0" smtClean="0">
                <a:solidFill>
                  <a:schemeClr val="tx1">
                    <a:lumMod val="65000"/>
                    <a:lumOff val="35000"/>
                  </a:schemeClr>
                </a:solidFill>
                <a:latin typeface="+mj-lt"/>
                <a:ea typeface="Helvetica Neue" charset="0"/>
                <a:cs typeface="Helvetica Neue" charset="0"/>
              </a:rPr>
              <a:t> the instances of a </a:t>
            </a:r>
            <a:r>
              <a:rPr lang="en-US" sz="2000" dirty="0" err="1" smtClean="0">
                <a:solidFill>
                  <a:schemeClr val="tx1">
                    <a:lumMod val="65000"/>
                    <a:lumOff val="35000"/>
                  </a:schemeClr>
                </a:solidFill>
                <a:latin typeface="+mj-lt"/>
                <a:ea typeface="Helvetica Neue" charset="0"/>
                <a:cs typeface="Helvetica Neue" charset="0"/>
              </a:rPr>
              <a:t>TemporalMeasure</a:t>
            </a:r>
            <a:r>
              <a:rPr lang="en-US" sz="2000" dirty="0" smtClean="0">
                <a:solidFill>
                  <a:schemeClr val="tx1">
                    <a:lumMod val="65000"/>
                    <a:lumOff val="35000"/>
                  </a:schemeClr>
                </a:solidFill>
                <a:latin typeface="+mj-lt"/>
                <a:ea typeface="Helvetica Neue" charset="0"/>
                <a:cs typeface="Helvetica Neue" charset="0"/>
              </a:rPr>
              <a:t>.</a:t>
            </a:r>
            <a:r>
              <a:rPr lang="en-US" sz="2000" dirty="0" smtClean="0">
                <a:solidFill>
                  <a:schemeClr val="tx1">
                    <a:lumMod val="65000"/>
                    <a:lumOff val="35000"/>
                  </a:schemeClr>
                </a:solidFill>
                <a:effectLst/>
                <a:latin typeface="+mj-lt"/>
                <a:ea typeface="Helvetica Neue" charset="0"/>
                <a:cs typeface="Helvetica Neue" charset="0"/>
              </a:rPr>
              <a:t> </a:t>
            </a:r>
            <a:endParaRPr lang="en-US" sz="2000" b="1" dirty="0" smtClean="0">
              <a:solidFill>
                <a:schemeClr val="tx1">
                  <a:lumMod val="65000"/>
                  <a:lumOff val="35000"/>
                </a:schemeClr>
              </a:solidFill>
              <a:latin typeface="+mj-lt"/>
              <a:ea typeface="Helvetica Neue" charset="0"/>
              <a:cs typeface="Helvetica Neue" charset="0"/>
            </a:endParaRPr>
          </a:p>
          <a:p>
            <a:endParaRPr lang="en-US" dirty="0"/>
          </a:p>
        </p:txBody>
      </p:sp>
      <p:sp>
        <p:nvSpPr>
          <p:cNvPr id="8" name="TextBox 7"/>
          <p:cNvSpPr txBox="1"/>
          <p:nvPr/>
        </p:nvSpPr>
        <p:spPr>
          <a:xfrm>
            <a:off x="660401" y="643186"/>
            <a:ext cx="541866" cy="769441"/>
          </a:xfrm>
          <a:prstGeom prst="rect">
            <a:avLst/>
          </a:prstGeom>
          <a:noFill/>
        </p:spPr>
        <p:txBody>
          <a:bodyPr wrap="square" rtlCol="0">
            <a:spAutoFit/>
          </a:bodyPr>
          <a:lstStyle/>
          <a:p>
            <a:r>
              <a:rPr lang="ru-RU" sz="4400" b="1" dirty="0" smtClean="0">
                <a:solidFill>
                  <a:schemeClr val="accent1"/>
                </a:solidFill>
              </a:rPr>
              <a:t>3</a:t>
            </a:r>
            <a:endParaRPr lang="en-US" sz="4400" b="1" dirty="0">
              <a:solidFill>
                <a:schemeClr val="accent1"/>
              </a:solidFill>
            </a:endParaRPr>
          </a:p>
        </p:txBody>
      </p:sp>
    </p:spTree>
    <p:extLst>
      <p:ext uri="{BB962C8B-B14F-4D97-AF65-F5344CB8AC3E}">
        <p14:creationId xmlns:p14="http://schemas.microsoft.com/office/powerpoint/2010/main" val="18874806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89466"/>
            <a:ext cx="10259291" cy="6112933"/>
          </a:xfrm>
        </p:spPr>
        <p:txBody>
          <a:bodyPr>
            <a:normAutofit/>
          </a:bodyPr>
          <a:lstStyle/>
          <a:p>
            <a:pPr marL="0" indent="0">
              <a:lnSpc>
                <a:spcPct val="100000"/>
              </a:lnSpc>
              <a:buNone/>
            </a:pPr>
            <a:r>
              <a:rPr lang="ru-RU" sz="4800" b="1" dirty="0" smtClean="0">
                <a:solidFill>
                  <a:schemeClr val="accent1"/>
                </a:solidFill>
              </a:rPr>
              <a:t>4</a:t>
            </a:r>
            <a:r>
              <a:rPr lang="ru-RU" dirty="0" smtClean="0">
                <a:latin typeface="+mj-lt"/>
              </a:rPr>
              <a:t>	</a:t>
            </a:r>
            <a:br>
              <a:rPr lang="ru-RU" dirty="0" smtClean="0">
                <a:latin typeface="+mj-lt"/>
              </a:rPr>
            </a:br>
            <a:r>
              <a:rPr lang="ru-RU" dirty="0" smtClean="0">
                <a:latin typeface="+mj-lt"/>
              </a:rPr>
              <a:t>	</a:t>
            </a:r>
            <a:r>
              <a:rPr lang="en-US" dirty="0" smtClean="0">
                <a:latin typeface="+mj-lt"/>
              </a:rPr>
              <a:t>Apple </a:t>
            </a:r>
            <a:r>
              <a:rPr lang="en-US" dirty="0">
                <a:latin typeface="+mj-lt"/>
              </a:rPr>
              <a:t>was founded by Steve Jobs, Steve Wozniak, and Ronald Wayne in April 1976 to develop and sell personal </a:t>
            </a:r>
            <a:r>
              <a:rPr lang="en-US" dirty="0" err="1">
                <a:latin typeface="+mj-lt"/>
              </a:rPr>
              <a:t>computers.It</a:t>
            </a:r>
            <a:r>
              <a:rPr lang="en-US" dirty="0">
                <a:latin typeface="+mj-lt"/>
              </a:rPr>
              <a:t> was incorporated as Apple Computer, Inc. in January 1977, and was renamed as Apple Inc. in January 2007 to reflect its shifted focus toward consumer electronics. Apple joined the Dow Jones Industrial Average in March 2015.</a:t>
            </a:r>
          </a:p>
          <a:p>
            <a:pPr marL="0" indent="0" algn="just">
              <a:lnSpc>
                <a:spcPct val="100000"/>
              </a:lnSpc>
              <a:buNone/>
            </a:pPr>
            <a:r>
              <a:rPr lang="en-US" dirty="0">
                <a:latin typeface="+mj-lt"/>
              </a:rPr>
              <a:t> </a:t>
            </a:r>
          </a:p>
          <a:p>
            <a:pPr marL="0" indent="0" algn="just">
              <a:lnSpc>
                <a:spcPct val="100000"/>
              </a:lnSpc>
              <a:buNone/>
            </a:pPr>
            <a:r>
              <a:rPr lang="ru-RU" dirty="0" smtClean="0">
                <a:latin typeface="+mj-lt"/>
              </a:rPr>
              <a:t>	</a:t>
            </a:r>
            <a:r>
              <a:rPr lang="en-US" dirty="0" smtClean="0">
                <a:latin typeface="+mj-lt"/>
              </a:rPr>
              <a:t>Apple </a:t>
            </a:r>
            <a:r>
              <a:rPr lang="en-US" dirty="0">
                <a:latin typeface="+mj-lt"/>
              </a:rPr>
              <a:t>is the world's largest information technology company by revenue, the world's largest technology company by total assets, and the world's second-largest mobile phone manufacturer, by volume, after Samsung. In November 2014, Apple became the first U.S. company to be valued at over US$700 billion in addition to being the largest publicly traded corporation in the world by market capitalization. The company employs 115,000 full-time employees as of July 2015 and maintains 478 retail stores in seventeen countries as of March 2016. It operates the online Apple Store and iTunes Store, the latter of which is the world's largest </a:t>
            </a:r>
          </a:p>
        </p:txBody>
      </p:sp>
    </p:spTree>
    <p:extLst>
      <p:ext uri="{BB962C8B-B14F-4D97-AF65-F5344CB8AC3E}">
        <p14:creationId xmlns:p14="http://schemas.microsoft.com/office/powerpoint/2010/main" val="202615829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fficeArt object"/>
          <p:cNvPicPr>
            <a:picLocks noGrp="1"/>
          </p:cNvPicPr>
          <p:nvPr>
            <p:ph idx="1"/>
          </p:nvPr>
        </p:nvPicPr>
        <p:blipFill>
          <a:blip r:embed="rId2">
            <a:extLst/>
          </a:blip>
          <a:stretch>
            <a:fillRect/>
          </a:stretch>
        </p:blipFill>
        <p:spPr>
          <a:xfrm>
            <a:off x="2777067" y="1215998"/>
            <a:ext cx="8189993" cy="5231898"/>
          </a:xfrm>
          <a:prstGeom prst="rect">
            <a:avLst/>
          </a:prstGeom>
          <a:ln w="12700" cap="flat">
            <a:noFill/>
            <a:miter lim="400000"/>
          </a:ln>
          <a:effectLst/>
        </p:spPr>
      </p:pic>
      <p:sp>
        <p:nvSpPr>
          <p:cNvPr id="5" name="TextBox 4"/>
          <p:cNvSpPr txBox="1"/>
          <p:nvPr/>
        </p:nvSpPr>
        <p:spPr>
          <a:xfrm>
            <a:off x="744228" y="541865"/>
            <a:ext cx="9077106" cy="369332"/>
          </a:xfrm>
          <a:prstGeom prst="rect">
            <a:avLst/>
          </a:prstGeom>
          <a:noFill/>
        </p:spPr>
        <p:txBody>
          <a:bodyPr wrap="square" rtlCol="0">
            <a:spAutoFit/>
          </a:bodyPr>
          <a:lstStyle/>
          <a:p>
            <a:r>
              <a:rPr lang="ru-RU" b="1" dirty="0" smtClean="0"/>
              <a:t>Текст с орфографическими и синтаксическими ошибками</a:t>
            </a:r>
            <a:endParaRPr lang="en-US" b="1" dirty="0"/>
          </a:p>
        </p:txBody>
      </p:sp>
    </p:spTree>
    <p:extLst>
      <p:ext uri="{BB962C8B-B14F-4D97-AF65-F5344CB8AC3E}">
        <p14:creationId xmlns:p14="http://schemas.microsoft.com/office/powerpoint/2010/main" val="2716385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185400" cy="2361142"/>
          </a:xfrm>
        </p:spPr>
        <p:txBody>
          <a:bodyPr>
            <a:normAutofit/>
          </a:bodyPr>
          <a:lstStyle/>
          <a:p>
            <a:r>
              <a:rPr lang="ru-RU" sz="3200" b="1" dirty="0" smtClean="0"/>
              <a:t>Цель работы </a:t>
            </a:r>
            <a:r>
              <a:rPr lang="ru-RU" sz="2800" b="0" dirty="0" smtClean="0">
                <a:solidFill>
                  <a:schemeClr val="tx1">
                    <a:lumMod val="65000"/>
                    <a:lumOff val="35000"/>
                  </a:schemeClr>
                </a:solidFill>
              </a:rPr>
              <a:t>- разработка правил конвертации текста на естественном языке в формат для обмена данными UML, Создание программного продукта для автоматизированной конвертации текста с последующим сохранением в формате XMI.</a:t>
            </a:r>
            <a:endParaRPr lang="en-US" sz="2800" b="0" dirty="0">
              <a:solidFill>
                <a:schemeClr val="tx1">
                  <a:lumMod val="65000"/>
                  <a:lumOff val="35000"/>
                </a:schemeClr>
              </a:solidFill>
            </a:endParaRPr>
          </a:p>
        </p:txBody>
      </p:sp>
      <p:sp>
        <p:nvSpPr>
          <p:cNvPr id="4" name="Title 1"/>
          <p:cNvSpPr txBox="1">
            <a:spLocks/>
          </p:cNvSpPr>
          <p:nvPr/>
        </p:nvSpPr>
        <p:spPr>
          <a:xfrm>
            <a:off x="838200" y="2912533"/>
            <a:ext cx="10185400" cy="326813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ru-RU" sz="3200" b="1" dirty="0" smtClean="0">
                <a:solidFill>
                  <a:schemeClr val="accent1"/>
                </a:solidFill>
              </a:rPr>
              <a:t>Практическое значение </a:t>
            </a:r>
            <a:r>
              <a:rPr lang="ru-RU" sz="2800" dirty="0" smtClean="0">
                <a:solidFill>
                  <a:schemeClr val="tx1">
                    <a:lumMod val="65000"/>
                    <a:lumOff val="35000"/>
                  </a:schemeClr>
                </a:solidFill>
              </a:rPr>
              <a:t>этой дипломной работы составляет, получения и использования UML диаграмм в дальнейшем анализе и редактировании текста, с целью конвертации в OWL формат (язык онтологий) - дипломная работа Александра </a:t>
            </a:r>
            <a:r>
              <a:rPr lang="ru-RU" sz="2800" dirty="0" err="1" smtClean="0">
                <a:solidFill>
                  <a:schemeClr val="tx1">
                    <a:lumMod val="65000"/>
                    <a:lumOff val="35000"/>
                  </a:schemeClr>
                </a:solidFill>
              </a:rPr>
              <a:t>Василейко</a:t>
            </a:r>
            <a:endParaRPr lang="en-US" sz="2800" dirty="0">
              <a:solidFill>
                <a:schemeClr val="tx1">
                  <a:lumMod val="65000"/>
                  <a:lumOff val="35000"/>
                </a:schemeClr>
              </a:solidFill>
            </a:endParaRPr>
          </a:p>
        </p:txBody>
      </p:sp>
    </p:spTree>
    <p:extLst>
      <p:ext uri="{BB962C8B-B14F-4D97-AF65-F5344CB8AC3E}">
        <p14:creationId xmlns:p14="http://schemas.microsoft.com/office/powerpoint/2010/main" val="86878212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3600" y="294198"/>
            <a:ext cx="10090912" cy="721802"/>
          </a:xfrm>
        </p:spPr>
        <p:txBody>
          <a:bodyPr/>
          <a:lstStyle/>
          <a:p>
            <a:r>
              <a:rPr lang="ru-RU" dirty="0" smtClean="0"/>
              <a:t>Вывод</a:t>
            </a:r>
            <a:endParaRPr lang="en-US" dirty="0"/>
          </a:p>
        </p:txBody>
      </p:sp>
      <p:sp>
        <p:nvSpPr>
          <p:cNvPr id="3" name="Content Placeholder 2"/>
          <p:cNvSpPr>
            <a:spLocks noGrp="1"/>
          </p:cNvSpPr>
          <p:nvPr>
            <p:ph idx="1"/>
          </p:nvPr>
        </p:nvSpPr>
        <p:spPr>
          <a:xfrm>
            <a:off x="863599" y="1828800"/>
            <a:ext cx="10227733" cy="4351337"/>
          </a:xfrm>
        </p:spPr>
        <p:txBody>
          <a:bodyPr>
            <a:normAutofit fontScale="92500" lnSpcReduction="10000"/>
          </a:bodyPr>
          <a:lstStyle/>
          <a:p>
            <a:pPr marL="0" indent="0" algn="just">
              <a:buNone/>
            </a:pPr>
            <a:r>
              <a:rPr lang="ru-RU" dirty="0" smtClean="0"/>
              <a:t>	</a:t>
            </a:r>
            <a:r>
              <a:rPr lang="ru-RU" sz="2800" dirty="0" smtClean="0"/>
              <a:t>П</a:t>
            </a:r>
            <a:r>
              <a:rPr lang="en-US" sz="2800" dirty="0" err="1" smtClean="0"/>
              <a:t>рограмма</a:t>
            </a:r>
            <a:r>
              <a:rPr lang="en-US" sz="2800" dirty="0" smtClean="0"/>
              <a:t> </a:t>
            </a:r>
            <a:r>
              <a:rPr lang="en-US" sz="2800" dirty="0" err="1" smtClean="0"/>
              <a:t>парсер</a:t>
            </a:r>
            <a:r>
              <a:rPr lang="en-US" sz="2800" dirty="0" smtClean="0"/>
              <a:t> </a:t>
            </a:r>
            <a:r>
              <a:rPr lang="en-US" sz="2800" dirty="0" err="1" smtClean="0"/>
              <a:t>выполняет</a:t>
            </a:r>
            <a:r>
              <a:rPr lang="en-US" sz="2800" dirty="0" smtClean="0"/>
              <a:t> </a:t>
            </a:r>
            <a:r>
              <a:rPr lang="en-US" sz="2800" dirty="0" err="1" smtClean="0"/>
              <a:t>базовые</a:t>
            </a:r>
            <a:r>
              <a:rPr lang="en-US" sz="2800" dirty="0" smtClean="0"/>
              <a:t> </a:t>
            </a:r>
            <a:r>
              <a:rPr lang="en-US" sz="2800" dirty="0" err="1" smtClean="0"/>
              <a:t>функции</a:t>
            </a:r>
            <a:r>
              <a:rPr lang="en-US" sz="2800" dirty="0" smtClean="0"/>
              <a:t> </a:t>
            </a:r>
            <a:r>
              <a:rPr lang="en-US" sz="2800" dirty="0" err="1" smtClean="0"/>
              <a:t>конвертации</a:t>
            </a:r>
            <a:r>
              <a:rPr lang="en-US" sz="2800" dirty="0" smtClean="0"/>
              <a:t> </a:t>
            </a:r>
            <a:r>
              <a:rPr lang="en-US" sz="2800" dirty="0" err="1" smtClean="0"/>
              <a:t>текста</a:t>
            </a:r>
            <a:r>
              <a:rPr lang="en-US" sz="2800" dirty="0" smtClean="0"/>
              <a:t> </a:t>
            </a:r>
            <a:r>
              <a:rPr lang="en-US" sz="2800" dirty="0" err="1" smtClean="0"/>
              <a:t>на</a:t>
            </a:r>
            <a:r>
              <a:rPr lang="en-US" sz="2800" dirty="0" smtClean="0"/>
              <a:t> </a:t>
            </a:r>
            <a:r>
              <a:rPr lang="en-US" sz="2800" dirty="0" err="1" smtClean="0"/>
              <a:t>естественном</a:t>
            </a:r>
            <a:r>
              <a:rPr lang="en-US" sz="2800" dirty="0" smtClean="0"/>
              <a:t> </a:t>
            </a:r>
            <a:r>
              <a:rPr lang="en-US" sz="2800" dirty="0" err="1" smtClean="0"/>
              <a:t>языке</a:t>
            </a:r>
            <a:r>
              <a:rPr lang="en-US" sz="2800" dirty="0" smtClean="0"/>
              <a:t> </a:t>
            </a:r>
            <a:r>
              <a:rPr lang="en-US" sz="2800" dirty="0" err="1" smtClean="0"/>
              <a:t>в</a:t>
            </a:r>
            <a:r>
              <a:rPr lang="en-US" sz="2800" dirty="0" smtClean="0"/>
              <a:t> UML </a:t>
            </a:r>
            <a:r>
              <a:rPr lang="en-US" sz="2800" dirty="0" err="1" smtClean="0"/>
              <a:t>диаграммы</a:t>
            </a:r>
            <a:r>
              <a:rPr lang="en-US" sz="2800" dirty="0" smtClean="0"/>
              <a:t> </a:t>
            </a:r>
            <a:r>
              <a:rPr lang="en-US" sz="2800" dirty="0" err="1" smtClean="0"/>
              <a:t>согласно</a:t>
            </a:r>
            <a:r>
              <a:rPr lang="en-US" sz="2800" dirty="0" smtClean="0"/>
              <a:t> </a:t>
            </a:r>
            <a:r>
              <a:rPr lang="en-US" sz="2800" dirty="0" err="1" smtClean="0"/>
              <a:t>правилам</a:t>
            </a:r>
            <a:r>
              <a:rPr lang="ru-RU" sz="2800" dirty="0" smtClean="0"/>
              <a:t>, </a:t>
            </a:r>
            <a:r>
              <a:rPr lang="en-US" sz="2800" dirty="0" err="1" smtClean="0"/>
              <a:t>но</a:t>
            </a:r>
            <a:r>
              <a:rPr lang="en-US" sz="2800" dirty="0" smtClean="0"/>
              <a:t> </a:t>
            </a:r>
            <a:r>
              <a:rPr lang="en-US" sz="2800" dirty="0" err="1" smtClean="0"/>
              <a:t>успешность</a:t>
            </a:r>
            <a:r>
              <a:rPr lang="en-US" sz="2800" dirty="0" smtClean="0"/>
              <a:t> </a:t>
            </a:r>
            <a:r>
              <a:rPr lang="en-US" sz="2800" dirty="0" err="1" smtClean="0"/>
              <a:t>конвертации</a:t>
            </a:r>
            <a:r>
              <a:rPr lang="en-US" sz="2800" dirty="0" smtClean="0"/>
              <a:t> </a:t>
            </a:r>
            <a:r>
              <a:rPr lang="en-US" sz="2800" dirty="0" err="1" smtClean="0"/>
              <a:t>зависит</a:t>
            </a:r>
            <a:r>
              <a:rPr lang="en-US" sz="2800" dirty="0" smtClean="0"/>
              <a:t> </a:t>
            </a:r>
            <a:r>
              <a:rPr lang="en-US" sz="2800" dirty="0" err="1" smtClean="0"/>
              <a:t>от</a:t>
            </a:r>
            <a:r>
              <a:rPr lang="en-US" sz="2800" dirty="0" smtClean="0"/>
              <a:t> </a:t>
            </a:r>
            <a:r>
              <a:rPr lang="en-US" sz="2800" dirty="0" err="1" smtClean="0"/>
              <a:t>многих</a:t>
            </a:r>
            <a:r>
              <a:rPr lang="en-US" sz="2800" dirty="0" smtClean="0"/>
              <a:t> </a:t>
            </a:r>
            <a:r>
              <a:rPr lang="en-US" sz="2800" dirty="0" err="1" smtClean="0"/>
              <a:t>факторов</a:t>
            </a:r>
            <a:r>
              <a:rPr lang="ru-RU" sz="2800" dirty="0" smtClean="0"/>
              <a:t>: </a:t>
            </a:r>
          </a:p>
          <a:p>
            <a:pPr marL="0" indent="0" algn="just">
              <a:buNone/>
            </a:pPr>
            <a:endParaRPr lang="ru-RU" sz="2800" dirty="0" smtClean="0"/>
          </a:p>
          <a:p>
            <a:pPr>
              <a:buFontTx/>
              <a:buChar char="-"/>
            </a:pPr>
            <a:r>
              <a:rPr lang="ru-RU" sz="2800" dirty="0" smtClean="0"/>
              <a:t>объем текста;</a:t>
            </a:r>
          </a:p>
          <a:p>
            <a:pPr>
              <a:buFontTx/>
              <a:buChar char="-"/>
            </a:pPr>
            <a:r>
              <a:rPr lang="ru-RU" sz="2800" dirty="0" smtClean="0"/>
              <a:t>его корректность с точки зрения орфографии и семантики; </a:t>
            </a:r>
          </a:p>
          <a:p>
            <a:pPr>
              <a:buFontTx/>
              <a:buChar char="-"/>
            </a:pPr>
            <a:r>
              <a:rPr lang="ru-RU" sz="2800" dirty="0" smtClean="0"/>
              <a:t>результаты </a:t>
            </a:r>
            <a:r>
              <a:rPr lang="ru-RU" sz="2800" dirty="0" err="1" smtClean="0"/>
              <a:t>парсинга</a:t>
            </a:r>
            <a:r>
              <a:rPr lang="ru-RU" sz="2800" dirty="0" smtClean="0"/>
              <a:t> </a:t>
            </a:r>
            <a:r>
              <a:rPr lang="en-US" sz="2800" dirty="0" smtClean="0"/>
              <a:t>Stanford Core NLP;</a:t>
            </a:r>
            <a:endParaRPr lang="ru-RU" sz="2800" dirty="0"/>
          </a:p>
          <a:p>
            <a:pPr marL="0" indent="0">
              <a:buNone/>
            </a:pPr>
            <a:r>
              <a:rPr lang="ru-RU" sz="2800" dirty="0" smtClean="0">
                <a:solidFill>
                  <a:schemeClr val="accent1"/>
                </a:solidFill>
              </a:rPr>
              <a:t>-</a:t>
            </a:r>
            <a:r>
              <a:rPr lang="ru-RU" sz="2800" dirty="0" smtClean="0"/>
              <a:t>  корректность правил конвертации.</a:t>
            </a:r>
            <a:endParaRPr lang="en-US" sz="2800" dirty="0" smtClean="0"/>
          </a:p>
        </p:txBody>
      </p:sp>
    </p:spTree>
    <p:extLst>
      <p:ext uri="{BB962C8B-B14F-4D97-AF65-F5344CB8AC3E}">
        <p14:creationId xmlns:p14="http://schemas.microsoft.com/office/powerpoint/2010/main" val="19098388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228148"/>
          </a:xfrm>
        </p:spPr>
        <p:txBody>
          <a:bodyPr>
            <a:normAutofit/>
          </a:bodyPr>
          <a:lstStyle/>
          <a:p>
            <a:r>
              <a:rPr lang="ru-RU" sz="3200" b="1" dirty="0" smtClean="0">
                <a:latin typeface="Helvetica Neue" charset="0"/>
                <a:ea typeface="Helvetica Neue" charset="0"/>
                <a:cs typeface="Helvetica Neue" charset="0"/>
              </a:rPr>
              <a:t>1</a:t>
            </a:r>
            <a:r>
              <a:rPr lang="en-US" sz="3200" b="1" dirty="0" smtClean="0">
                <a:latin typeface="Helvetica Neue" charset="0"/>
                <a:ea typeface="Helvetica Neue" charset="0"/>
                <a:cs typeface="Helvetica Neue" charset="0"/>
              </a:rPr>
              <a:t>.</a:t>
            </a:r>
            <a:r>
              <a:rPr lang="ru-RU" sz="3200" b="1" dirty="0" smtClean="0">
                <a:latin typeface="Helvetica Neue" charset="0"/>
                <a:ea typeface="Helvetica Neue" charset="0"/>
                <a:cs typeface="Helvetica Neue" charset="0"/>
              </a:rPr>
              <a:t> Обзор обработки естественного языка средствами программного обеспечения.</a:t>
            </a:r>
            <a:endParaRPr lang="en-US" sz="3200" b="1" dirty="0">
              <a:latin typeface="Helvetica Neue" charset="0"/>
              <a:ea typeface="Helvetica Neue" charset="0"/>
              <a:cs typeface="Helvetica Neue" charset="0"/>
            </a:endParaRPr>
          </a:p>
        </p:txBody>
      </p:sp>
      <p:sp>
        <p:nvSpPr>
          <p:cNvPr id="5" name="TextBox 4"/>
          <p:cNvSpPr txBox="1"/>
          <p:nvPr/>
        </p:nvSpPr>
        <p:spPr>
          <a:xfrm>
            <a:off x="613450" y="2222883"/>
            <a:ext cx="10276223" cy="3785652"/>
          </a:xfrm>
          <a:prstGeom prst="rect">
            <a:avLst/>
          </a:prstGeom>
          <a:noFill/>
        </p:spPr>
        <p:txBody>
          <a:bodyPr wrap="square" rtlCol="0">
            <a:spAutoFit/>
          </a:bodyPr>
          <a:lstStyle/>
          <a:p>
            <a:pPr marL="457200" indent="-457200">
              <a:buFont typeface="Arial" charset="0"/>
              <a:buChar char="•"/>
            </a:pPr>
            <a:r>
              <a:rPr lang="ru-RU" sz="2400" dirty="0">
                <a:solidFill>
                  <a:schemeClr val="tx1">
                    <a:lumMod val="65000"/>
                    <a:lumOff val="35000"/>
                  </a:schemeClr>
                </a:solidFill>
              </a:rPr>
              <a:t>Семантический анализ текста как основа для выполнения </a:t>
            </a:r>
            <a:r>
              <a:rPr lang="ru-RU" sz="2400" dirty="0" err="1" smtClean="0">
                <a:solidFill>
                  <a:schemeClr val="tx1">
                    <a:lumMod val="65000"/>
                    <a:lumOff val="35000"/>
                  </a:schemeClr>
                </a:solidFill>
              </a:rPr>
              <a:t>парсинга</a:t>
            </a:r>
            <a:endParaRPr lang="ru-RU" sz="2400" dirty="0" smtClean="0">
              <a:solidFill>
                <a:schemeClr val="tx1">
                  <a:lumMod val="65000"/>
                  <a:lumOff val="35000"/>
                </a:schemeClr>
              </a:solidFill>
            </a:endParaRPr>
          </a:p>
          <a:p>
            <a:pPr marL="457200" indent="-457200">
              <a:buFont typeface="Arial" charset="0"/>
              <a:buChar char="•"/>
            </a:pPr>
            <a:r>
              <a:rPr lang="ru-RU" sz="2400" dirty="0" smtClean="0">
                <a:solidFill>
                  <a:schemeClr val="tx1">
                    <a:lumMod val="65000"/>
                    <a:lumOff val="35000"/>
                  </a:schemeClr>
                </a:solidFill>
              </a:rPr>
              <a:t>Обзор </a:t>
            </a:r>
            <a:r>
              <a:rPr lang="ru-RU" sz="2400" dirty="0">
                <a:solidFill>
                  <a:schemeClr val="tx1">
                    <a:lumMod val="65000"/>
                    <a:lumOff val="35000"/>
                  </a:schemeClr>
                </a:solidFill>
              </a:rPr>
              <a:t>существующего инструментария </a:t>
            </a:r>
            <a:r>
              <a:rPr lang="ru-RU" sz="2400" dirty="0" err="1">
                <a:solidFill>
                  <a:schemeClr val="tx1">
                    <a:lumMod val="65000"/>
                    <a:lumOff val="35000"/>
                  </a:schemeClr>
                </a:solidFill>
              </a:rPr>
              <a:t>Stanford</a:t>
            </a:r>
            <a:r>
              <a:rPr lang="ru-RU" sz="2400" dirty="0">
                <a:solidFill>
                  <a:schemeClr val="tx1">
                    <a:lumMod val="65000"/>
                    <a:lumOff val="35000"/>
                  </a:schemeClr>
                </a:solidFill>
              </a:rPr>
              <a:t> </a:t>
            </a:r>
            <a:r>
              <a:rPr lang="ru-RU" sz="2400" dirty="0" err="1">
                <a:solidFill>
                  <a:schemeClr val="tx1">
                    <a:lumMod val="65000"/>
                    <a:lumOff val="35000"/>
                  </a:schemeClr>
                </a:solidFill>
              </a:rPr>
              <a:t>Core</a:t>
            </a:r>
            <a:r>
              <a:rPr lang="ru-RU" sz="2400" dirty="0">
                <a:solidFill>
                  <a:schemeClr val="tx1">
                    <a:lumMod val="65000"/>
                    <a:lumOff val="35000"/>
                  </a:schemeClr>
                </a:solidFill>
              </a:rPr>
              <a:t> </a:t>
            </a:r>
            <a:r>
              <a:rPr lang="ru-RU" sz="2400" dirty="0" smtClean="0">
                <a:solidFill>
                  <a:schemeClr val="tx1">
                    <a:lumMod val="65000"/>
                    <a:lumOff val="35000"/>
                  </a:schemeClr>
                </a:solidFill>
              </a:rPr>
              <a:t>NLP</a:t>
            </a:r>
          </a:p>
          <a:p>
            <a:pPr marL="457200" indent="-457200">
              <a:buFont typeface="Arial" charset="0"/>
              <a:buChar char="•"/>
            </a:pPr>
            <a:r>
              <a:rPr lang="ru-RU" sz="2400" dirty="0" smtClean="0">
                <a:solidFill>
                  <a:schemeClr val="tx1">
                    <a:lumMod val="65000"/>
                    <a:lumOff val="35000"/>
                  </a:schemeClr>
                </a:solidFill>
              </a:rPr>
              <a:t>Средства </a:t>
            </a:r>
            <a:r>
              <a:rPr lang="ru-RU" sz="2400" dirty="0">
                <a:solidFill>
                  <a:schemeClr val="tx1">
                    <a:lumMod val="65000"/>
                    <a:lumOff val="35000"/>
                  </a:schemeClr>
                </a:solidFill>
              </a:rPr>
              <a:t>хранения и визуального представления </a:t>
            </a:r>
            <a:r>
              <a:rPr lang="ru-RU" sz="2400" dirty="0" smtClean="0">
                <a:solidFill>
                  <a:schemeClr val="tx1">
                    <a:lumMod val="65000"/>
                    <a:lumOff val="35000"/>
                  </a:schemeClr>
                </a:solidFill>
              </a:rPr>
              <a:t>текста</a:t>
            </a:r>
          </a:p>
          <a:p>
            <a:pPr marL="457200" indent="-457200">
              <a:buFont typeface="Arial" charset="0"/>
              <a:buChar char="•"/>
            </a:pPr>
            <a:r>
              <a:rPr lang="ru-RU" sz="2400" dirty="0" smtClean="0">
                <a:solidFill>
                  <a:schemeClr val="tx1">
                    <a:lumMod val="65000"/>
                    <a:lumOff val="35000"/>
                  </a:schemeClr>
                </a:solidFill>
              </a:rPr>
              <a:t>Вектор </a:t>
            </a:r>
            <a:r>
              <a:rPr lang="ru-RU" sz="2400" dirty="0">
                <a:solidFill>
                  <a:schemeClr val="tx1">
                    <a:lumMod val="65000"/>
                    <a:lumOff val="35000"/>
                  </a:schemeClr>
                </a:solidFill>
              </a:rPr>
              <a:t>развития данного направления и его перспективы</a:t>
            </a:r>
            <a:endParaRPr lang="ru-RU" sz="2400" b="1" dirty="0" smtClean="0">
              <a:solidFill>
                <a:schemeClr val="tx1">
                  <a:lumMod val="65000"/>
                  <a:lumOff val="35000"/>
                </a:schemeClr>
              </a:solidFill>
              <a:latin typeface="+mj-lt"/>
              <a:ea typeface="Helvetica Neue" charset="0"/>
              <a:cs typeface="Helvetica Neue" charset="0"/>
            </a:endParaRPr>
          </a:p>
          <a:p>
            <a:endParaRPr lang="ru-RU" sz="2400" b="1" dirty="0">
              <a:solidFill>
                <a:schemeClr val="tx1">
                  <a:lumMod val="65000"/>
                  <a:lumOff val="35000"/>
                </a:schemeClr>
              </a:solidFill>
              <a:latin typeface="+mj-lt"/>
              <a:ea typeface="Helvetica Neue" charset="0"/>
              <a:cs typeface="Helvetica Neue" charset="0"/>
            </a:endParaRPr>
          </a:p>
          <a:p>
            <a:r>
              <a:rPr lang="ru-RU" sz="2400" b="1" dirty="0" err="1" smtClean="0">
                <a:solidFill>
                  <a:schemeClr val="tx1">
                    <a:lumMod val="65000"/>
                    <a:lumOff val="35000"/>
                  </a:schemeClr>
                </a:solidFill>
                <a:latin typeface="+mj-lt"/>
                <a:ea typeface="Helvetica Neue" charset="0"/>
                <a:cs typeface="Helvetica Neue" charset="0"/>
              </a:rPr>
              <a:t>Natural</a:t>
            </a:r>
            <a:r>
              <a:rPr lang="ru-RU" sz="2400" b="1" dirty="0" smtClean="0">
                <a:solidFill>
                  <a:schemeClr val="tx1">
                    <a:lumMod val="65000"/>
                    <a:lumOff val="35000"/>
                  </a:schemeClr>
                </a:solidFill>
                <a:latin typeface="+mj-lt"/>
                <a:ea typeface="Helvetica Neue" charset="0"/>
                <a:cs typeface="Helvetica Neue" charset="0"/>
              </a:rPr>
              <a:t> </a:t>
            </a:r>
            <a:r>
              <a:rPr lang="ru-RU" sz="2400" b="1" dirty="0" err="1" smtClean="0">
                <a:solidFill>
                  <a:schemeClr val="tx1">
                    <a:lumMod val="65000"/>
                    <a:lumOff val="35000"/>
                  </a:schemeClr>
                </a:solidFill>
                <a:latin typeface="+mj-lt"/>
                <a:ea typeface="Helvetica Neue" charset="0"/>
                <a:cs typeface="Helvetica Neue" charset="0"/>
              </a:rPr>
              <a:t>Language</a:t>
            </a:r>
            <a:r>
              <a:rPr lang="ru-RU" sz="2400" b="1" dirty="0" smtClean="0">
                <a:solidFill>
                  <a:schemeClr val="tx1">
                    <a:lumMod val="65000"/>
                    <a:lumOff val="35000"/>
                  </a:schemeClr>
                </a:solidFill>
                <a:latin typeface="+mj-lt"/>
                <a:ea typeface="Helvetica Neue" charset="0"/>
                <a:cs typeface="Helvetica Neue" charset="0"/>
              </a:rPr>
              <a:t> </a:t>
            </a:r>
            <a:r>
              <a:rPr lang="ru-RU" sz="2400" b="1" dirty="0" err="1" smtClean="0">
                <a:solidFill>
                  <a:schemeClr val="tx1">
                    <a:lumMod val="65000"/>
                    <a:lumOff val="35000"/>
                  </a:schemeClr>
                </a:solidFill>
                <a:latin typeface="+mj-lt"/>
                <a:ea typeface="Helvetica Neue" charset="0"/>
                <a:cs typeface="Helvetica Neue" charset="0"/>
              </a:rPr>
              <a:t>Processing</a:t>
            </a:r>
            <a:r>
              <a:rPr lang="ru-RU" sz="2400" b="1" dirty="0" smtClean="0">
                <a:solidFill>
                  <a:schemeClr val="tx1">
                    <a:lumMod val="65000"/>
                    <a:lumOff val="35000"/>
                  </a:schemeClr>
                </a:solidFill>
                <a:latin typeface="+mj-lt"/>
                <a:ea typeface="Helvetica Neue" charset="0"/>
                <a:cs typeface="Helvetica Neue" charset="0"/>
              </a:rPr>
              <a:t> </a:t>
            </a:r>
            <a:r>
              <a:rPr lang="ru-RU" sz="2400" dirty="0" smtClean="0">
                <a:solidFill>
                  <a:schemeClr val="tx1">
                    <a:lumMod val="65000"/>
                    <a:lumOff val="35000"/>
                  </a:schemeClr>
                </a:solidFill>
                <a:latin typeface="+mj-lt"/>
                <a:ea typeface="Helvetica Neue" charset="0"/>
                <a:cs typeface="Helvetica Neue" charset="0"/>
              </a:rPr>
              <a:t>(Обработка естественного языка) является одним из центральных направлений искусственного интеллекта в компьютерной науке, в основе которого лежит анализ естественно-текстов</a:t>
            </a:r>
          </a:p>
        </p:txBody>
      </p:sp>
    </p:spTree>
    <p:extLst>
      <p:ext uri="{BB962C8B-B14F-4D97-AF65-F5344CB8AC3E}">
        <p14:creationId xmlns:p14="http://schemas.microsoft.com/office/powerpoint/2010/main" val="19621747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3600" y="294198"/>
            <a:ext cx="10090912" cy="671002"/>
          </a:xfrm>
        </p:spPr>
        <p:txBody>
          <a:bodyPr>
            <a:normAutofit/>
          </a:bodyPr>
          <a:lstStyle/>
          <a:p>
            <a:r>
              <a:rPr lang="en-US" sz="3200" dirty="0" smtClean="0">
                <a:latin typeface="Helvetica Neue" charset="0"/>
                <a:ea typeface="Helvetica Neue" charset="0"/>
                <a:cs typeface="Helvetica Neue" charset="0"/>
              </a:rPr>
              <a:t>Stanford Core NLP</a:t>
            </a:r>
            <a:endParaRPr lang="en-US" sz="3200" dirty="0">
              <a:latin typeface="Helvetica Neue" charset="0"/>
              <a:ea typeface="Helvetica Neue" charset="0"/>
              <a:cs typeface="Helvetica Neue" charset="0"/>
            </a:endParaRPr>
          </a:p>
        </p:txBody>
      </p:sp>
      <p:sp>
        <p:nvSpPr>
          <p:cNvPr id="3" name="Content Placeholder 2"/>
          <p:cNvSpPr>
            <a:spLocks noGrp="1"/>
          </p:cNvSpPr>
          <p:nvPr>
            <p:ph idx="1"/>
          </p:nvPr>
        </p:nvSpPr>
        <p:spPr>
          <a:xfrm>
            <a:off x="863600" y="1828800"/>
            <a:ext cx="8993632" cy="4351337"/>
          </a:xfrm>
        </p:spPr>
        <p:txBody>
          <a:bodyPr>
            <a:normAutofit/>
          </a:bodyPr>
          <a:lstStyle/>
          <a:p>
            <a:pPr>
              <a:lnSpc>
                <a:spcPct val="100000"/>
              </a:lnSpc>
              <a:spcBef>
                <a:spcPts val="0"/>
              </a:spcBef>
            </a:pPr>
            <a:r>
              <a:rPr lang="ru-RU" sz="2400" dirty="0" smtClean="0">
                <a:latin typeface="+mj-lt"/>
                <a:ea typeface="Helvetica Neue" charset="0"/>
                <a:cs typeface="Helvetica Neue" charset="0"/>
              </a:rPr>
              <a:t>Интегрированный набор инструментов для грамматического анализа</a:t>
            </a:r>
            <a:endParaRPr lang="ru-RU" sz="2400" dirty="0">
              <a:latin typeface="+mj-lt"/>
              <a:ea typeface="Helvetica Neue" charset="0"/>
              <a:cs typeface="Helvetica Neue" charset="0"/>
            </a:endParaRPr>
          </a:p>
          <a:p>
            <a:pPr>
              <a:lnSpc>
                <a:spcPct val="100000"/>
              </a:lnSpc>
              <a:spcBef>
                <a:spcPts val="0"/>
              </a:spcBef>
            </a:pPr>
            <a:r>
              <a:rPr lang="ru-RU" sz="2400" dirty="0" smtClean="0">
                <a:latin typeface="+mj-lt"/>
                <a:ea typeface="Helvetica Neue" charset="0"/>
                <a:cs typeface="Helvetica Neue" charset="0"/>
              </a:rPr>
              <a:t>Быстрый и надежный анализ произвольного текста</a:t>
            </a:r>
            <a:endParaRPr lang="ru-RU" sz="2400" dirty="0">
              <a:latin typeface="+mj-lt"/>
              <a:ea typeface="Helvetica Neue" charset="0"/>
              <a:cs typeface="Helvetica Neue" charset="0"/>
            </a:endParaRPr>
          </a:p>
          <a:p>
            <a:pPr>
              <a:lnSpc>
                <a:spcPct val="100000"/>
              </a:lnSpc>
              <a:spcBef>
                <a:spcPts val="0"/>
              </a:spcBef>
            </a:pPr>
            <a:r>
              <a:rPr lang="ru-RU" sz="2400" dirty="0" smtClean="0">
                <a:latin typeface="+mj-lt"/>
                <a:ea typeface="Helvetica Neue" charset="0"/>
                <a:cs typeface="Helvetica Neue" charset="0"/>
              </a:rPr>
              <a:t>Высокое качество при анализе текста</a:t>
            </a:r>
            <a:endParaRPr lang="ru-RU" sz="2400" dirty="0">
              <a:latin typeface="+mj-lt"/>
              <a:ea typeface="Helvetica Neue" charset="0"/>
              <a:cs typeface="Helvetica Neue" charset="0"/>
            </a:endParaRPr>
          </a:p>
          <a:p>
            <a:pPr>
              <a:lnSpc>
                <a:spcPct val="100000"/>
              </a:lnSpc>
              <a:spcBef>
                <a:spcPts val="0"/>
              </a:spcBef>
            </a:pPr>
            <a:r>
              <a:rPr lang="ru-RU" sz="2400" dirty="0" smtClean="0">
                <a:latin typeface="+mj-lt"/>
                <a:ea typeface="Helvetica Neue" charset="0"/>
                <a:cs typeface="Helvetica Neue" charset="0"/>
              </a:rPr>
              <a:t>Поддержка </a:t>
            </a:r>
            <a:r>
              <a:rPr lang="ru-RU" sz="2400" dirty="0" smtClean="0">
                <a:latin typeface="+mj-lt"/>
                <a:ea typeface="Helvetica Neue" charset="0"/>
                <a:cs typeface="Helvetica Neue" charset="0"/>
              </a:rPr>
              <a:t>основных языков (английский, арабский, китайский, французский, немецкий, испанский)</a:t>
            </a:r>
            <a:endParaRPr lang="ru-RU" sz="2400" dirty="0">
              <a:latin typeface="+mj-lt"/>
              <a:ea typeface="Helvetica Neue" charset="0"/>
              <a:cs typeface="Helvetica Neue" charset="0"/>
            </a:endParaRPr>
          </a:p>
          <a:p>
            <a:pPr>
              <a:lnSpc>
                <a:spcPct val="100000"/>
              </a:lnSpc>
              <a:spcBef>
                <a:spcPts val="0"/>
              </a:spcBef>
            </a:pPr>
            <a:r>
              <a:rPr lang="ru-RU" sz="2400" dirty="0" smtClean="0">
                <a:latin typeface="+mj-lt"/>
                <a:ea typeface="Helvetica Neue" charset="0"/>
                <a:cs typeface="Helvetica Neue" charset="0"/>
              </a:rPr>
              <a:t> Доступные интерфейсы для основных современных языков программирования</a:t>
            </a:r>
            <a:endParaRPr lang="ru-RU" sz="2400" dirty="0">
              <a:latin typeface="+mj-lt"/>
              <a:ea typeface="Helvetica Neue" charset="0"/>
              <a:cs typeface="Helvetica Neue" charset="0"/>
            </a:endParaRPr>
          </a:p>
          <a:p>
            <a:pPr>
              <a:lnSpc>
                <a:spcPct val="100000"/>
              </a:lnSpc>
              <a:spcBef>
                <a:spcPts val="0"/>
              </a:spcBef>
            </a:pPr>
            <a:r>
              <a:rPr lang="ru-RU" sz="2400" dirty="0" smtClean="0">
                <a:latin typeface="+mj-lt"/>
                <a:ea typeface="Helvetica Neue" charset="0"/>
                <a:cs typeface="Helvetica Neue" charset="0"/>
              </a:rPr>
              <a:t> Возможность работать как простой веб-сервис</a:t>
            </a:r>
            <a:endParaRPr lang="en-US" sz="2400" dirty="0">
              <a:latin typeface="+mj-lt"/>
              <a:ea typeface="Helvetica Neue" charset="0"/>
              <a:cs typeface="Helvetica Neue" charset="0"/>
            </a:endParaRPr>
          </a:p>
        </p:txBody>
      </p:sp>
    </p:spTree>
    <p:extLst>
      <p:ext uri="{BB962C8B-B14F-4D97-AF65-F5344CB8AC3E}">
        <p14:creationId xmlns:p14="http://schemas.microsoft.com/office/powerpoint/2010/main" val="7406499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0"/>
            <a:ext cx="10515600" cy="6858000"/>
          </a:xfrm>
        </p:spPr>
        <p:txBody>
          <a:bodyPr>
            <a:noAutofit/>
          </a:bodyPr>
          <a:lstStyle/>
          <a:p>
            <a:pPr marL="0" indent="0">
              <a:lnSpc>
                <a:spcPct val="100000"/>
              </a:lnSpc>
              <a:spcAft>
                <a:spcPts val="100"/>
              </a:spcAft>
              <a:buNone/>
            </a:pPr>
            <a:r>
              <a:rPr lang="en-US" sz="1400" dirty="0">
                <a:latin typeface="Helvetica Neue" charset="0"/>
                <a:ea typeface="Helvetica Neue" charset="0"/>
                <a:cs typeface="Helvetica Neue" charset="0"/>
              </a:rPr>
              <a:t>(ROOT</a:t>
            </a:r>
          </a:p>
          <a:p>
            <a:pPr marL="0" indent="0">
              <a:lnSpc>
                <a:spcPct val="100000"/>
              </a:lnSpc>
              <a:spcAft>
                <a:spcPts val="100"/>
              </a:spcAft>
              <a:buNone/>
            </a:pPr>
            <a:r>
              <a:rPr lang="en-US" sz="1400" dirty="0">
                <a:latin typeface="Helvetica Neue" charset="0"/>
                <a:ea typeface="Helvetica Neue" charset="0"/>
                <a:cs typeface="Helvetica Neue" charset="0"/>
              </a:rPr>
              <a:t>  (S</a:t>
            </a:r>
          </a:p>
          <a:p>
            <a:pPr marL="0" indent="0">
              <a:lnSpc>
                <a:spcPct val="100000"/>
              </a:lnSpc>
              <a:spcAft>
                <a:spcPts val="100"/>
              </a:spcAft>
              <a:buNone/>
            </a:pPr>
            <a:r>
              <a:rPr lang="en-US" sz="1400" dirty="0">
                <a:latin typeface="Helvetica Neue" charset="0"/>
                <a:ea typeface="Helvetica Neue" charset="0"/>
                <a:cs typeface="Helvetica Neue" charset="0"/>
              </a:rPr>
              <a:t>    (NP (PRP$ My) (JJ little) (NN horse))</a:t>
            </a:r>
          </a:p>
          <a:p>
            <a:pPr marL="0" indent="0">
              <a:lnSpc>
                <a:spcPct val="100000"/>
              </a:lnSpc>
              <a:spcAft>
                <a:spcPts val="100"/>
              </a:spcAft>
              <a:buNone/>
            </a:pPr>
            <a:r>
              <a:rPr lang="en-US" sz="1400" dirty="0">
                <a:latin typeface="Helvetica Neue" charset="0"/>
                <a:ea typeface="Helvetica Neue" charset="0"/>
                <a:cs typeface="Helvetica Neue" charset="0"/>
              </a:rPr>
              <a:t>    (VP (MD must)</a:t>
            </a:r>
          </a:p>
          <a:p>
            <a:pPr marL="0" indent="0">
              <a:lnSpc>
                <a:spcPct val="100000"/>
              </a:lnSpc>
              <a:spcAft>
                <a:spcPts val="100"/>
              </a:spcAft>
              <a:buNone/>
            </a:pPr>
            <a:r>
              <a:rPr lang="en-US" sz="1400" dirty="0">
                <a:latin typeface="Helvetica Neue" charset="0"/>
                <a:ea typeface="Helvetica Neue" charset="0"/>
                <a:cs typeface="Helvetica Neue" charset="0"/>
              </a:rPr>
              <a:t>      (VP (VB think)</a:t>
            </a:r>
          </a:p>
          <a:p>
            <a:pPr marL="0" indent="0">
              <a:lnSpc>
                <a:spcPct val="100000"/>
              </a:lnSpc>
              <a:spcAft>
                <a:spcPts val="100"/>
              </a:spcAft>
              <a:buNone/>
            </a:pPr>
            <a:r>
              <a:rPr lang="en-US" sz="1400" dirty="0">
                <a:latin typeface="Helvetica Neue" charset="0"/>
                <a:ea typeface="Helvetica Neue" charset="0"/>
                <a:cs typeface="Helvetica Neue" charset="0"/>
              </a:rPr>
              <a:t>        (NP (PRP it) (NN queer))</a:t>
            </a:r>
          </a:p>
          <a:p>
            <a:pPr marL="0" indent="0">
              <a:lnSpc>
                <a:spcPct val="100000"/>
              </a:lnSpc>
              <a:spcAft>
                <a:spcPts val="100"/>
              </a:spcAft>
              <a:buNone/>
            </a:pPr>
            <a:r>
              <a:rPr lang="en-US" sz="1400" dirty="0">
                <a:latin typeface="Helvetica Neue" charset="0"/>
                <a:ea typeface="Helvetica Neue" charset="0"/>
                <a:cs typeface="Helvetica Neue" charset="0"/>
              </a:rPr>
              <a:t>        (, ,)</a:t>
            </a:r>
          </a:p>
          <a:p>
            <a:pPr marL="0" indent="0">
              <a:lnSpc>
                <a:spcPct val="100000"/>
              </a:lnSpc>
              <a:spcAft>
                <a:spcPts val="100"/>
              </a:spcAft>
              <a:buNone/>
            </a:pPr>
            <a:r>
              <a:rPr lang="en-US" sz="1400" dirty="0">
                <a:latin typeface="Helvetica Neue" charset="0"/>
                <a:ea typeface="Helvetica Neue" charset="0"/>
                <a:cs typeface="Helvetica Neue" charset="0"/>
              </a:rPr>
              <a:t>        (S</a:t>
            </a:r>
          </a:p>
          <a:p>
            <a:pPr marL="0" indent="0">
              <a:lnSpc>
                <a:spcPct val="100000"/>
              </a:lnSpc>
              <a:spcAft>
                <a:spcPts val="100"/>
              </a:spcAft>
              <a:buNone/>
            </a:pPr>
            <a:r>
              <a:rPr lang="en-US" sz="1400" dirty="0">
                <a:latin typeface="Helvetica Neue" charset="0"/>
                <a:ea typeface="Helvetica Neue" charset="0"/>
                <a:cs typeface="Helvetica Neue" charset="0"/>
              </a:rPr>
              <a:t>          (VP (TO To)</a:t>
            </a:r>
          </a:p>
          <a:p>
            <a:pPr marL="0" indent="0">
              <a:lnSpc>
                <a:spcPct val="100000"/>
              </a:lnSpc>
              <a:spcAft>
                <a:spcPts val="100"/>
              </a:spcAft>
              <a:buNone/>
            </a:pPr>
            <a:r>
              <a:rPr lang="en-US" sz="1400" dirty="0">
                <a:latin typeface="Helvetica Neue" charset="0"/>
                <a:ea typeface="Helvetica Neue" charset="0"/>
                <a:cs typeface="Helvetica Neue" charset="0"/>
              </a:rPr>
              <a:t>            (VP (VB stop)</a:t>
            </a:r>
          </a:p>
          <a:p>
            <a:pPr marL="0" indent="0">
              <a:lnSpc>
                <a:spcPct val="100000"/>
              </a:lnSpc>
              <a:spcAft>
                <a:spcPts val="100"/>
              </a:spcAft>
              <a:buNone/>
            </a:pPr>
            <a:r>
              <a:rPr lang="en-US" sz="1400" dirty="0">
                <a:latin typeface="Helvetica Neue" charset="0"/>
                <a:ea typeface="Helvetica Neue" charset="0"/>
                <a:cs typeface="Helvetica Neue" charset="0"/>
              </a:rPr>
              <a:t>              (PP (IN without</a:t>
            </a:r>
            <a:r>
              <a:rPr lang="en-US" sz="1400" dirty="0" smtClean="0">
                <a:latin typeface="Helvetica Neue" charset="0"/>
                <a:ea typeface="Helvetica Neue" charset="0"/>
                <a:cs typeface="Helvetica Neue" charset="0"/>
              </a:rPr>
              <a:t>)</a:t>
            </a:r>
            <a:endParaRPr lang="ru-RU" sz="1400" dirty="0" smtClean="0">
              <a:latin typeface="Helvetica Neue" charset="0"/>
              <a:ea typeface="Helvetica Neue" charset="0"/>
              <a:cs typeface="Helvetica Neue" charset="0"/>
            </a:endParaRPr>
          </a:p>
          <a:p>
            <a:pPr marL="0" indent="0">
              <a:lnSpc>
                <a:spcPct val="100000"/>
              </a:lnSpc>
              <a:spcAft>
                <a:spcPts val="100"/>
              </a:spcAft>
              <a:buNone/>
            </a:pPr>
            <a:r>
              <a:rPr lang="en-US" sz="1400" dirty="0" smtClean="0">
                <a:latin typeface="Helvetica Neue" charset="0"/>
                <a:ea typeface="Helvetica Neue" charset="0"/>
                <a:cs typeface="Helvetica Neue" charset="0"/>
              </a:rPr>
              <a:t>		</a:t>
            </a:r>
            <a:r>
              <a:rPr lang="mr-IN" sz="1400" dirty="0" smtClean="0">
                <a:latin typeface="Helvetica Neue" charset="0"/>
                <a:ea typeface="Helvetica Neue" charset="0"/>
                <a:cs typeface="Helvetica Neue" charset="0"/>
              </a:rPr>
              <a:t>…</a:t>
            </a:r>
            <a:endParaRPr lang="en-US" sz="1400" dirty="0">
              <a:latin typeface="Helvetica Neue" charset="0"/>
              <a:ea typeface="Helvetica Neue" charset="0"/>
              <a:cs typeface="Helvetica Neue" charset="0"/>
            </a:endParaRPr>
          </a:p>
          <a:p>
            <a:pPr marL="0" indent="0">
              <a:lnSpc>
                <a:spcPct val="100000"/>
              </a:lnSpc>
              <a:spcAft>
                <a:spcPts val="100"/>
              </a:spcAft>
              <a:buNone/>
            </a:pPr>
            <a:r>
              <a:rPr lang="en-US" sz="1400" dirty="0">
                <a:latin typeface="Helvetica Neue" charset="0"/>
                <a:ea typeface="Helvetica Neue" charset="0"/>
                <a:cs typeface="Helvetica Neue" charset="0"/>
              </a:rPr>
              <a:t>                    (NP</a:t>
            </a:r>
          </a:p>
          <a:p>
            <a:pPr marL="0" indent="0">
              <a:lnSpc>
                <a:spcPct val="100000"/>
              </a:lnSpc>
              <a:spcAft>
                <a:spcPts val="100"/>
              </a:spcAft>
              <a:buNone/>
            </a:pPr>
            <a:r>
              <a:rPr lang="en-US" sz="1400" dirty="0">
                <a:latin typeface="Helvetica Neue" charset="0"/>
                <a:ea typeface="Helvetica Neue" charset="0"/>
                <a:cs typeface="Helvetica Neue" charset="0"/>
              </a:rPr>
              <a:t>                      (NP (DT The) (JJS darkest) (NN evening))</a:t>
            </a:r>
          </a:p>
          <a:p>
            <a:pPr marL="0" indent="0">
              <a:lnSpc>
                <a:spcPct val="100000"/>
              </a:lnSpc>
              <a:spcAft>
                <a:spcPts val="100"/>
              </a:spcAft>
              <a:buNone/>
            </a:pPr>
            <a:r>
              <a:rPr lang="en-US" sz="1400" dirty="0">
                <a:latin typeface="Helvetica Neue" charset="0"/>
                <a:ea typeface="Helvetica Neue" charset="0"/>
                <a:cs typeface="Helvetica Neue" charset="0"/>
              </a:rPr>
              <a:t>                      (PP (IN of)</a:t>
            </a:r>
          </a:p>
          <a:p>
            <a:pPr marL="0" indent="0">
              <a:lnSpc>
                <a:spcPct val="100000"/>
              </a:lnSpc>
              <a:spcAft>
                <a:spcPts val="100"/>
              </a:spcAft>
              <a:buNone/>
            </a:pPr>
            <a:r>
              <a:rPr lang="en-US" sz="1400" dirty="0">
                <a:latin typeface="Helvetica Neue" charset="0"/>
                <a:ea typeface="Helvetica Neue" charset="0"/>
                <a:cs typeface="Helvetica Neue" charset="0"/>
              </a:rPr>
              <a:t>                        (NP (DT the) (NN year))))))))))))</a:t>
            </a:r>
          </a:p>
          <a:p>
            <a:pPr marL="0" indent="0">
              <a:lnSpc>
                <a:spcPct val="100000"/>
              </a:lnSpc>
              <a:spcAft>
                <a:spcPts val="100"/>
              </a:spcAft>
              <a:buNone/>
            </a:pPr>
            <a:r>
              <a:rPr lang="en-US" sz="1400" dirty="0">
                <a:latin typeface="Helvetica Neue" charset="0"/>
                <a:ea typeface="Helvetica Neue" charset="0"/>
                <a:cs typeface="Helvetica Neue" charset="0"/>
              </a:rPr>
              <a:t>    (. .)))</a:t>
            </a:r>
          </a:p>
          <a:p>
            <a:endParaRPr lang="en-US" sz="1050" dirty="0"/>
          </a:p>
        </p:txBody>
      </p:sp>
    </p:spTree>
    <p:extLst>
      <p:ext uri="{BB962C8B-B14F-4D97-AF65-F5344CB8AC3E}">
        <p14:creationId xmlns:p14="http://schemas.microsoft.com/office/powerpoint/2010/main" val="6721938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sz="3200" b="1" dirty="0" smtClean="0">
                <a:latin typeface="Helvetica Neue" charset="0"/>
                <a:ea typeface="Helvetica Neue" charset="0"/>
                <a:cs typeface="Helvetica Neue" charset="0"/>
              </a:rPr>
              <a:t>2 Реализация распознавания текста и создание UML диаграмм</a:t>
            </a:r>
            <a:endParaRPr lang="en-US" sz="3200" b="1" dirty="0">
              <a:latin typeface="Helvetica Neue" charset="0"/>
              <a:ea typeface="Helvetica Neue" charset="0"/>
              <a:cs typeface="Helvetica Neue" charset="0"/>
            </a:endParaRPr>
          </a:p>
        </p:txBody>
      </p:sp>
      <p:sp>
        <p:nvSpPr>
          <p:cNvPr id="3" name="Content Placeholder 2"/>
          <p:cNvSpPr>
            <a:spLocks noGrp="1"/>
          </p:cNvSpPr>
          <p:nvPr>
            <p:ph idx="1"/>
          </p:nvPr>
        </p:nvSpPr>
        <p:spPr>
          <a:xfrm>
            <a:off x="838200" y="2793999"/>
            <a:ext cx="10116312" cy="3382963"/>
          </a:xfrm>
        </p:spPr>
        <p:txBody>
          <a:bodyPr>
            <a:normAutofit/>
          </a:bodyPr>
          <a:lstStyle/>
          <a:p>
            <a:pPr>
              <a:lnSpc>
                <a:spcPct val="100000"/>
              </a:lnSpc>
              <a:spcBef>
                <a:spcPts val="0"/>
              </a:spcBef>
            </a:pPr>
            <a:r>
              <a:rPr lang="ru-RU" sz="2800" dirty="0" smtClean="0">
                <a:latin typeface="+mj-lt"/>
              </a:rPr>
              <a:t>Специфика и особенности реализации</a:t>
            </a:r>
          </a:p>
          <a:p>
            <a:pPr>
              <a:lnSpc>
                <a:spcPct val="100000"/>
              </a:lnSpc>
              <a:spcBef>
                <a:spcPts val="0"/>
              </a:spcBef>
            </a:pPr>
            <a:r>
              <a:rPr lang="ru-RU" sz="2800" dirty="0" smtClean="0">
                <a:latin typeface="+mj-lt"/>
              </a:rPr>
              <a:t>Разработка правил конвертации</a:t>
            </a:r>
            <a:r>
              <a:rPr lang="en-US" sz="2800" dirty="0" smtClean="0">
                <a:latin typeface="+mj-lt"/>
              </a:rPr>
              <a:t> </a:t>
            </a:r>
            <a:r>
              <a:rPr lang="ru-RU" sz="2800" dirty="0" smtClean="0">
                <a:latin typeface="+mj-lt"/>
              </a:rPr>
              <a:t>текста </a:t>
            </a:r>
          </a:p>
          <a:p>
            <a:pPr>
              <a:lnSpc>
                <a:spcPct val="100000"/>
              </a:lnSpc>
              <a:spcBef>
                <a:spcPts val="0"/>
              </a:spcBef>
            </a:pPr>
            <a:r>
              <a:rPr lang="ru-RU" sz="2800" dirty="0" smtClean="0">
                <a:latin typeface="+mj-lt"/>
              </a:rPr>
              <a:t>Механизм построения UML диаграмм</a:t>
            </a:r>
          </a:p>
          <a:p>
            <a:pPr>
              <a:lnSpc>
                <a:spcPct val="100000"/>
              </a:lnSpc>
              <a:spcBef>
                <a:spcPts val="0"/>
              </a:spcBef>
            </a:pPr>
            <a:r>
              <a:rPr lang="ru-RU" sz="2800" dirty="0"/>
              <a:t>Робота з форматом </a:t>
            </a:r>
            <a:r>
              <a:rPr lang="en-US" sz="2800" dirty="0"/>
              <a:t>XMI </a:t>
            </a:r>
            <a:endParaRPr lang="en-US" sz="2800" dirty="0">
              <a:latin typeface="+mj-lt"/>
            </a:endParaRPr>
          </a:p>
        </p:txBody>
      </p:sp>
    </p:spTree>
    <p:extLst>
      <p:ext uri="{BB962C8B-B14F-4D97-AF65-F5344CB8AC3E}">
        <p14:creationId xmlns:p14="http://schemas.microsoft.com/office/powerpoint/2010/main" val="7850119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81542"/>
          </a:xfrm>
        </p:spPr>
        <p:txBody>
          <a:bodyPr>
            <a:noAutofit/>
          </a:bodyPr>
          <a:lstStyle/>
          <a:p>
            <a:r>
              <a:rPr lang="ru-RU" sz="3200" dirty="0" smtClean="0">
                <a:latin typeface="Helvetica Neue" charset="0"/>
                <a:ea typeface="Helvetica Neue" charset="0"/>
                <a:cs typeface="Helvetica Neue" charset="0"/>
              </a:rPr>
              <a:t>Граф как основная структура данных</a:t>
            </a:r>
            <a:endParaRPr lang="en-US" sz="3200" dirty="0">
              <a:latin typeface="Helvetica Neue" charset="0"/>
              <a:ea typeface="Helvetica Neue" charset="0"/>
              <a:cs typeface="Helvetica Neue" charset="0"/>
            </a:endParaRPr>
          </a:p>
        </p:txBody>
      </p:sp>
      <p:pic>
        <p:nvPicPr>
          <p:cNvPr id="6" name="officeArt object"/>
          <p:cNvPicPr/>
          <p:nvPr/>
        </p:nvPicPr>
        <p:blipFill>
          <a:blip r:embed="rId2">
            <a:extLst/>
          </a:blip>
          <a:stretch>
            <a:fillRect/>
          </a:stretch>
        </p:blipFill>
        <p:spPr>
          <a:xfrm>
            <a:off x="2912534" y="1354667"/>
            <a:ext cx="7535334" cy="4978399"/>
          </a:xfrm>
          <a:prstGeom prst="rect">
            <a:avLst/>
          </a:prstGeom>
          <a:ln w="12700" cap="flat">
            <a:noFill/>
            <a:miter lim="400000"/>
          </a:ln>
          <a:effectLst/>
        </p:spPr>
      </p:pic>
    </p:spTree>
    <p:extLst>
      <p:ext uri="{BB962C8B-B14F-4D97-AF65-F5344CB8AC3E}">
        <p14:creationId xmlns:p14="http://schemas.microsoft.com/office/powerpoint/2010/main" val="4591665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43891"/>
            <a:ext cx="10009909" cy="5395576"/>
          </a:xfrm>
        </p:spPr>
        <p:txBody>
          <a:bodyPr>
            <a:normAutofit fontScale="40000" lnSpcReduction="20000"/>
          </a:bodyPr>
          <a:lstStyle/>
          <a:p>
            <a:pPr marL="0" indent="0">
              <a:buNone/>
            </a:pPr>
            <a:endParaRPr lang="ru-RU" sz="2600" b="1" dirty="0" smtClean="0">
              <a:latin typeface="+mj-lt"/>
              <a:ea typeface="Helvetica Neue" charset="0"/>
              <a:cs typeface="Helvetica Neue" charset="0"/>
            </a:endParaRPr>
          </a:p>
          <a:p>
            <a:pPr marL="0" indent="0">
              <a:lnSpc>
                <a:spcPct val="120000"/>
              </a:lnSpc>
              <a:spcAft>
                <a:spcPts val="100"/>
              </a:spcAft>
              <a:buNone/>
            </a:pPr>
            <a:r>
              <a:rPr lang="en-US" sz="2900" b="1" dirty="0" smtClean="0">
                <a:latin typeface="+mj-lt"/>
                <a:ea typeface="Helvetica Neue" charset="0"/>
                <a:cs typeface="Helvetica Neue" charset="0"/>
              </a:rPr>
              <a:t>(</a:t>
            </a:r>
            <a:r>
              <a:rPr lang="en-US" sz="2900" b="1" dirty="0">
                <a:latin typeface="+mj-lt"/>
                <a:ea typeface="Helvetica Neue" charset="0"/>
                <a:cs typeface="Helvetica Neue" charset="0"/>
              </a:rPr>
              <a:t>NP (PRP$ My) (JJ little) (NN horse)) </a:t>
            </a:r>
            <a:r>
              <a:rPr lang="en-US" sz="2900" dirty="0">
                <a:solidFill>
                  <a:schemeClr val="tx1">
                    <a:lumMod val="65000"/>
                    <a:lumOff val="35000"/>
                  </a:schemeClr>
                </a:solidFill>
                <a:latin typeface="+mj-lt"/>
                <a:ea typeface="Helvetica Neue" charset="0"/>
                <a:cs typeface="Helvetica Neue" charset="0"/>
              </a:rPr>
              <a:t>—&gt; (VP (VB think) (S (NP (PRP it)) (VP (VB queer) (S (VP (TO To) (VP (VB stop) (PP (IN without) (NP (NP (DT a) (NN farmhouse))(PP (IN near) (PP (IN Between) (NP (NP (DT the) (NNS woods)) (CC and) (NP (JJ frozen) (NN lake))))))) (NP (NP (DT The) (JJS darkest) (NN evening)) (PP (IN of) (NP (DT the) (NN year)))))))))) —&gt;</a:t>
            </a:r>
            <a:r>
              <a:rPr lang="en-US" sz="2900" b="1" dirty="0">
                <a:latin typeface="+mj-lt"/>
                <a:ea typeface="Helvetica Neue" charset="0"/>
                <a:cs typeface="Helvetica Neue" charset="0"/>
              </a:rPr>
              <a:t> (NP (PRP it))</a:t>
            </a:r>
          </a:p>
          <a:p>
            <a:pPr marL="0" indent="0">
              <a:lnSpc>
                <a:spcPct val="120000"/>
              </a:lnSpc>
              <a:spcAft>
                <a:spcPts val="100"/>
              </a:spcAft>
              <a:buNone/>
            </a:pPr>
            <a:r>
              <a:rPr lang="en-US" sz="2900" dirty="0">
                <a:solidFill>
                  <a:schemeClr val="tx1">
                    <a:lumMod val="65000"/>
                    <a:lumOff val="35000"/>
                  </a:schemeClr>
                </a:solidFill>
                <a:latin typeface="+mj-lt"/>
                <a:ea typeface="Helvetica Neue" charset="0"/>
                <a:cs typeface="Helvetica Neue" charset="0"/>
              </a:rPr>
              <a:t> </a:t>
            </a:r>
          </a:p>
          <a:p>
            <a:pPr marL="0" indent="0">
              <a:lnSpc>
                <a:spcPct val="120000"/>
              </a:lnSpc>
              <a:spcAft>
                <a:spcPts val="100"/>
              </a:spcAft>
              <a:buNone/>
            </a:pPr>
            <a:r>
              <a:rPr lang="en-US" sz="2900" b="1" dirty="0">
                <a:latin typeface="+mj-lt"/>
                <a:ea typeface="Helvetica Neue" charset="0"/>
                <a:cs typeface="Helvetica Neue" charset="0"/>
              </a:rPr>
              <a:t>(NP (PRP it)) </a:t>
            </a:r>
            <a:r>
              <a:rPr lang="en-US" sz="2900" dirty="0">
                <a:solidFill>
                  <a:schemeClr val="tx1">
                    <a:lumMod val="65000"/>
                    <a:lumOff val="35000"/>
                  </a:schemeClr>
                </a:solidFill>
                <a:latin typeface="+mj-lt"/>
                <a:ea typeface="Helvetica Neue" charset="0"/>
                <a:cs typeface="Helvetica Neue" charset="0"/>
              </a:rPr>
              <a:t>—&gt; (PP (IN without) (NP (NP (DT a) (NN farmhouse)) (PP (IN near) (PP (IN Between) (NP (NP (DT the) (NNS woods)) (CC and) (NP (JJ frozen) (NN lake))))))(VB queer)) —&gt; </a:t>
            </a:r>
            <a:r>
              <a:rPr lang="en-US" sz="2900" b="1" dirty="0">
                <a:latin typeface="+mj-lt"/>
                <a:ea typeface="Helvetica Neue" charset="0"/>
                <a:cs typeface="Helvetica Neue" charset="0"/>
              </a:rPr>
              <a:t>(NP (DT a) (NN farmhouse))</a:t>
            </a:r>
          </a:p>
          <a:p>
            <a:pPr marL="0" indent="0">
              <a:lnSpc>
                <a:spcPct val="120000"/>
              </a:lnSpc>
              <a:spcAft>
                <a:spcPts val="100"/>
              </a:spcAft>
              <a:buNone/>
            </a:pPr>
            <a:r>
              <a:rPr lang="en-US" sz="2900" dirty="0">
                <a:solidFill>
                  <a:schemeClr val="tx1">
                    <a:lumMod val="65000"/>
                    <a:lumOff val="35000"/>
                  </a:schemeClr>
                </a:solidFill>
                <a:latin typeface="+mj-lt"/>
                <a:ea typeface="Helvetica Neue" charset="0"/>
                <a:cs typeface="Helvetica Neue" charset="0"/>
              </a:rPr>
              <a:t> </a:t>
            </a:r>
          </a:p>
          <a:p>
            <a:pPr marL="0" indent="0">
              <a:lnSpc>
                <a:spcPct val="120000"/>
              </a:lnSpc>
              <a:spcAft>
                <a:spcPts val="100"/>
              </a:spcAft>
              <a:buNone/>
            </a:pPr>
            <a:r>
              <a:rPr lang="en-US" sz="2900" b="1" dirty="0">
                <a:latin typeface="+mj-lt"/>
                <a:ea typeface="Helvetica Neue" charset="0"/>
                <a:cs typeface="Helvetica Neue" charset="0"/>
              </a:rPr>
              <a:t>(NP (PRP it)) </a:t>
            </a:r>
            <a:r>
              <a:rPr lang="en-US" sz="2900" dirty="0">
                <a:solidFill>
                  <a:schemeClr val="tx1">
                    <a:lumMod val="65000"/>
                    <a:lumOff val="35000"/>
                  </a:schemeClr>
                </a:solidFill>
                <a:latin typeface="+mj-lt"/>
                <a:ea typeface="Helvetica Neue" charset="0"/>
                <a:cs typeface="Helvetica Neue" charset="0"/>
              </a:rPr>
              <a:t>—&gt; (PP (IN without) (NP (NP (DT a) (NN farmhouse)) (PP (IN near) (PP (IN Between) (NP (NP (DT the) (NNS woods)) (CC and) (NP (JJ frozen) (NN lake)))))) </a:t>
            </a:r>
            <a:r>
              <a:rPr lang="nl-NL" sz="2900" dirty="0">
                <a:solidFill>
                  <a:schemeClr val="tx1">
                    <a:lumMod val="65000"/>
                    <a:lumOff val="35000"/>
                  </a:schemeClr>
                </a:solidFill>
                <a:latin typeface="+mj-lt"/>
                <a:ea typeface="Helvetica Neue" charset="0"/>
                <a:cs typeface="Helvetica Neue" charset="0"/>
              </a:rPr>
              <a:t>(VB </a:t>
            </a:r>
            <a:r>
              <a:rPr lang="nl-NL" sz="2900" dirty="0" err="1">
                <a:solidFill>
                  <a:schemeClr val="tx1">
                    <a:lumMod val="65000"/>
                    <a:lumOff val="35000"/>
                  </a:schemeClr>
                </a:solidFill>
                <a:latin typeface="+mj-lt"/>
                <a:ea typeface="Helvetica Neue" charset="0"/>
                <a:cs typeface="Helvetica Neue" charset="0"/>
              </a:rPr>
              <a:t>queer</a:t>
            </a:r>
            <a:r>
              <a:rPr lang="nl-NL" sz="2900" dirty="0">
                <a:solidFill>
                  <a:schemeClr val="tx1">
                    <a:lumMod val="65000"/>
                    <a:lumOff val="35000"/>
                  </a:schemeClr>
                </a:solidFill>
                <a:latin typeface="+mj-lt"/>
                <a:ea typeface="Helvetica Neue" charset="0"/>
                <a:cs typeface="Helvetica Neue" charset="0"/>
              </a:rPr>
              <a:t>))</a:t>
            </a:r>
            <a:r>
              <a:rPr lang="en-US" sz="2900" dirty="0">
                <a:solidFill>
                  <a:schemeClr val="tx1">
                    <a:lumMod val="65000"/>
                    <a:lumOff val="35000"/>
                  </a:schemeClr>
                </a:solidFill>
                <a:latin typeface="+mj-lt"/>
                <a:ea typeface="Helvetica Neue" charset="0"/>
                <a:cs typeface="Helvetica Neue" charset="0"/>
              </a:rPr>
              <a:t> —&gt; </a:t>
            </a:r>
            <a:r>
              <a:rPr lang="en-US" sz="2900" b="1" dirty="0">
                <a:latin typeface="+mj-lt"/>
                <a:ea typeface="Helvetica Neue" charset="0"/>
                <a:cs typeface="Helvetica Neue" charset="0"/>
              </a:rPr>
              <a:t>(NP (DT the) (NNS woods))</a:t>
            </a:r>
          </a:p>
          <a:p>
            <a:pPr marL="0" indent="0">
              <a:lnSpc>
                <a:spcPct val="120000"/>
              </a:lnSpc>
              <a:spcAft>
                <a:spcPts val="100"/>
              </a:spcAft>
              <a:buNone/>
            </a:pPr>
            <a:r>
              <a:rPr lang="en-US" sz="2900" dirty="0">
                <a:solidFill>
                  <a:schemeClr val="tx1">
                    <a:lumMod val="65000"/>
                    <a:lumOff val="35000"/>
                  </a:schemeClr>
                </a:solidFill>
                <a:latin typeface="+mj-lt"/>
                <a:ea typeface="Helvetica Neue" charset="0"/>
                <a:cs typeface="Helvetica Neue" charset="0"/>
              </a:rPr>
              <a:t> </a:t>
            </a:r>
          </a:p>
          <a:p>
            <a:pPr marL="0" indent="0">
              <a:lnSpc>
                <a:spcPct val="120000"/>
              </a:lnSpc>
              <a:spcAft>
                <a:spcPts val="100"/>
              </a:spcAft>
              <a:buNone/>
            </a:pPr>
            <a:r>
              <a:rPr lang="en-US" sz="2900" b="1" dirty="0">
                <a:latin typeface="+mj-lt"/>
                <a:ea typeface="Helvetica Neue" charset="0"/>
                <a:cs typeface="Helvetica Neue" charset="0"/>
              </a:rPr>
              <a:t>(NP (PRP it)) </a:t>
            </a:r>
            <a:r>
              <a:rPr lang="en-US" sz="2900" dirty="0">
                <a:solidFill>
                  <a:schemeClr val="tx1">
                    <a:lumMod val="65000"/>
                    <a:lumOff val="35000"/>
                  </a:schemeClr>
                </a:solidFill>
                <a:latin typeface="+mj-lt"/>
                <a:ea typeface="Helvetica Neue" charset="0"/>
                <a:cs typeface="Helvetica Neue" charset="0"/>
              </a:rPr>
              <a:t>—&gt; (PP (IN without) (NP (NP (DT a) (NN farmhouse)) (PP (IN near) (PP (IN Between) (NP (NP (DT the) (NNS woods)) (CC and) (NP (JJ frozen) (NN lake))))))(VB queer)) —&gt; </a:t>
            </a:r>
            <a:r>
              <a:rPr lang="en-US" sz="2900" b="1" dirty="0">
                <a:latin typeface="+mj-lt"/>
                <a:ea typeface="Helvetica Neue" charset="0"/>
                <a:cs typeface="Helvetica Neue" charset="0"/>
              </a:rPr>
              <a:t>(NP (JJ frozen) (NN lake))</a:t>
            </a:r>
          </a:p>
          <a:p>
            <a:pPr marL="0" indent="0">
              <a:lnSpc>
                <a:spcPct val="120000"/>
              </a:lnSpc>
              <a:spcAft>
                <a:spcPts val="100"/>
              </a:spcAft>
              <a:buNone/>
            </a:pPr>
            <a:r>
              <a:rPr lang="en-US" sz="2900" dirty="0">
                <a:solidFill>
                  <a:schemeClr val="tx1">
                    <a:lumMod val="65000"/>
                    <a:lumOff val="35000"/>
                  </a:schemeClr>
                </a:solidFill>
                <a:latin typeface="+mj-lt"/>
                <a:ea typeface="Helvetica Neue" charset="0"/>
                <a:cs typeface="Helvetica Neue" charset="0"/>
              </a:rPr>
              <a:t> </a:t>
            </a:r>
          </a:p>
          <a:p>
            <a:pPr marL="0" indent="0">
              <a:lnSpc>
                <a:spcPct val="120000"/>
              </a:lnSpc>
              <a:spcAft>
                <a:spcPts val="100"/>
              </a:spcAft>
              <a:buNone/>
            </a:pPr>
            <a:r>
              <a:rPr lang="en-US" sz="2900" b="1" dirty="0">
                <a:latin typeface="+mj-lt"/>
                <a:ea typeface="Helvetica Neue" charset="0"/>
                <a:cs typeface="Helvetica Neue" charset="0"/>
              </a:rPr>
              <a:t>(NP (PRP it)) </a:t>
            </a:r>
            <a:r>
              <a:rPr lang="en-US" sz="2900" dirty="0">
                <a:solidFill>
                  <a:schemeClr val="tx1">
                    <a:lumMod val="65000"/>
                    <a:lumOff val="35000"/>
                  </a:schemeClr>
                </a:solidFill>
                <a:latin typeface="+mj-lt"/>
                <a:ea typeface="Helvetica Neue" charset="0"/>
                <a:cs typeface="Helvetica Neue" charset="0"/>
              </a:rPr>
              <a:t>—&gt; </a:t>
            </a:r>
            <a:r>
              <a:rPr lang="nl-NL" sz="2900" dirty="0">
                <a:solidFill>
                  <a:schemeClr val="tx1">
                    <a:lumMod val="65000"/>
                    <a:lumOff val="35000"/>
                  </a:schemeClr>
                </a:solidFill>
                <a:latin typeface="+mj-lt"/>
                <a:ea typeface="Helvetica Neue" charset="0"/>
                <a:cs typeface="Helvetica Neue" charset="0"/>
              </a:rPr>
              <a:t>(VB </a:t>
            </a:r>
            <a:r>
              <a:rPr lang="nl-NL" sz="2900" dirty="0" err="1">
                <a:solidFill>
                  <a:schemeClr val="tx1">
                    <a:lumMod val="65000"/>
                    <a:lumOff val="35000"/>
                  </a:schemeClr>
                </a:solidFill>
                <a:latin typeface="+mj-lt"/>
                <a:ea typeface="Helvetica Neue" charset="0"/>
                <a:cs typeface="Helvetica Neue" charset="0"/>
              </a:rPr>
              <a:t>queer</a:t>
            </a:r>
            <a:r>
              <a:rPr lang="nl-NL" sz="2900" dirty="0">
                <a:solidFill>
                  <a:schemeClr val="tx1">
                    <a:lumMod val="65000"/>
                    <a:lumOff val="35000"/>
                  </a:schemeClr>
                </a:solidFill>
                <a:latin typeface="+mj-lt"/>
                <a:ea typeface="Helvetica Neue" charset="0"/>
                <a:cs typeface="Helvetica Neue" charset="0"/>
              </a:rPr>
              <a:t>)</a:t>
            </a:r>
            <a:r>
              <a:rPr lang="en-US" sz="2900" dirty="0">
                <a:solidFill>
                  <a:schemeClr val="tx1">
                    <a:lumMod val="65000"/>
                    <a:lumOff val="35000"/>
                  </a:schemeClr>
                </a:solidFill>
                <a:latin typeface="+mj-lt"/>
                <a:ea typeface="Helvetica Neue" charset="0"/>
                <a:cs typeface="Helvetica Neue" charset="0"/>
              </a:rPr>
              <a:t> —&gt; </a:t>
            </a:r>
            <a:r>
              <a:rPr lang="en-US" sz="2900" b="1" dirty="0">
                <a:latin typeface="+mj-lt"/>
                <a:ea typeface="Helvetica Neue" charset="0"/>
                <a:cs typeface="Helvetica Neue" charset="0"/>
              </a:rPr>
              <a:t>(NP (DT The) (JJS darkest) (NN evening))</a:t>
            </a:r>
          </a:p>
          <a:p>
            <a:pPr marL="0" indent="0">
              <a:lnSpc>
                <a:spcPct val="120000"/>
              </a:lnSpc>
              <a:spcAft>
                <a:spcPts val="100"/>
              </a:spcAft>
              <a:buNone/>
            </a:pPr>
            <a:r>
              <a:rPr lang="en-US" sz="2900" dirty="0">
                <a:solidFill>
                  <a:schemeClr val="tx1">
                    <a:lumMod val="65000"/>
                    <a:lumOff val="35000"/>
                  </a:schemeClr>
                </a:solidFill>
                <a:latin typeface="+mj-lt"/>
                <a:ea typeface="Helvetica Neue" charset="0"/>
                <a:cs typeface="Helvetica Neue" charset="0"/>
              </a:rPr>
              <a:t> </a:t>
            </a:r>
          </a:p>
          <a:p>
            <a:pPr marL="0" indent="0">
              <a:lnSpc>
                <a:spcPct val="120000"/>
              </a:lnSpc>
              <a:spcAft>
                <a:spcPts val="100"/>
              </a:spcAft>
              <a:buNone/>
            </a:pPr>
            <a:r>
              <a:rPr lang="en-US" sz="2900" b="1" dirty="0">
                <a:latin typeface="+mj-lt"/>
                <a:ea typeface="Helvetica Neue" charset="0"/>
                <a:cs typeface="Helvetica Neue" charset="0"/>
              </a:rPr>
              <a:t>(NP (PRP it)) </a:t>
            </a:r>
            <a:r>
              <a:rPr lang="en-US" sz="2900" dirty="0">
                <a:solidFill>
                  <a:schemeClr val="tx1">
                    <a:lumMod val="65000"/>
                    <a:lumOff val="35000"/>
                  </a:schemeClr>
                </a:solidFill>
                <a:latin typeface="+mj-lt"/>
                <a:ea typeface="Helvetica Neue" charset="0"/>
                <a:cs typeface="Helvetica Neue" charset="0"/>
              </a:rPr>
              <a:t>—&gt; (PP (IN of) (NP (DT the) (NN year))(VB queer)) —&gt; </a:t>
            </a:r>
            <a:r>
              <a:rPr lang="en-US" sz="2900" b="1" dirty="0">
                <a:latin typeface="+mj-lt"/>
                <a:ea typeface="Helvetica Neue" charset="0"/>
                <a:cs typeface="Helvetica Neue" charset="0"/>
              </a:rPr>
              <a:t>(NP (DT the) (NN year))</a:t>
            </a:r>
          </a:p>
          <a:p>
            <a:pPr marL="0" indent="0">
              <a:lnSpc>
                <a:spcPct val="100000"/>
              </a:lnSpc>
              <a:spcBef>
                <a:spcPts val="0"/>
              </a:spcBef>
              <a:buNone/>
            </a:pPr>
            <a:endParaRPr lang="en-US" dirty="0">
              <a:solidFill>
                <a:schemeClr val="tx1">
                  <a:lumMod val="65000"/>
                  <a:lumOff val="35000"/>
                </a:schemeClr>
              </a:solidFill>
            </a:endParaRPr>
          </a:p>
        </p:txBody>
      </p:sp>
      <p:sp>
        <p:nvSpPr>
          <p:cNvPr id="5" name="TextBox 4"/>
          <p:cNvSpPr txBox="1"/>
          <p:nvPr/>
        </p:nvSpPr>
        <p:spPr>
          <a:xfrm>
            <a:off x="838200" y="406400"/>
            <a:ext cx="10176164" cy="1077218"/>
          </a:xfrm>
          <a:prstGeom prst="rect">
            <a:avLst/>
          </a:prstGeom>
          <a:noFill/>
        </p:spPr>
        <p:txBody>
          <a:bodyPr wrap="square" rtlCol="0">
            <a:spAutoFit/>
          </a:bodyPr>
          <a:lstStyle/>
          <a:p>
            <a:r>
              <a:rPr lang="ru-RU" sz="3200" b="1" dirty="0" smtClean="0">
                <a:solidFill>
                  <a:schemeClr val="accent1"/>
                </a:solidFill>
                <a:latin typeface="Helvetica Neue" charset="0"/>
                <a:ea typeface="Helvetica Neue" charset="0"/>
                <a:cs typeface="Helvetica Neue" charset="0"/>
              </a:rPr>
              <a:t>Результат конвертации дерева в </a:t>
            </a:r>
          </a:p>
          <a:p>
            <a:r>
              <a:rPr lang="ru-RU" sz="3200" b="1" dirty="0" smtClean="0">
                <a:solidFill>
                  <a:schemeClr val="accent1"/>
                </a:solidFill>
                <a:latin typeface="Helvetica Neue" charset="0"/>
                <a:ea typeface="Helvetica Neue" charset="0"/>
                <a:cs typeface="Helvetica Neue" charset="0"/>
              </a:rPr>
              <a:t>промежуточный граф </a:t>
            </a:r>
            <a:endParaRPr lang="en-US" sz="3200" b="1" dirty="0">
              <a:solidFill>
                <a:schemeClr val="accent1"/>
              </a:solidFill>
              <a:latin typeface="Helvetica Neue" charset="0"/>
              <a:ea typeface="Helvetica Neue" charset="0"/>
              <a:cs typeface="Helvetica Neue" charset="0"/>
            </a:endParaRPr>
          </a:p>
        </p:txBody>
      </p:sp>
    </p:spTree>
    <p:extLst>
      <p:ext uri="{BB962C8B-B14F-4D97-AF65-F5344CB8AC3E}">
        <p14:creationId xmlns:p14="http://schemas.microsoft.com/office/powerpoint/2010/main" val="8776858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2837" y="294198"/>
            <a:ext cx="10081676" cy="980420"/>
          </a:xfrm>
        </p:spPr>
        <p:txBody>
          <a:bodyPr>
            <a:normAutofit/>
          </a:bodyPr>
          <a:lstStyle/>
          <a:p>
            <a:r>
              <a:rPr lang="ru-RU" sz="3200" dirty="0" smtClean="0">
                <a:latin typeface="Helvetica Neue" charset="0"/>
                <a:ea typeface="Helvetica Neue" charset="0"/>
                <a:cs typeface="Helvetica Neue" charset="0"/>
              </a:rPr>
              <a:t>Правила преобразования промежуточного графа в UML граф</a:t>
            </a:r>
            <a:endParaRPr lang="en-US" sz="3200" dirty="0">
              <a:latin typeface="Helvetica Neue" charset="0"/>
              <a:ea typeface="Helvetica Neue" charset="0"/>
              <a:cs typeface="Helvetica Neue"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72291343"/>
              </p:ext>
            </p:extLst>
          </p:nvPr>
        </p:nvGraphicFramePr>
        <p:xfrm>
          <a:off x="3041648" y="1663461"/>
          <a:ext cx="6339418" cy="4783287"/>
        </p:xfrm>
        <a:graphic>
          <a:graphicData uri="http://schemas.openxmlformats.org/drawingml/2006/table">
            <a:tbl>
              <a:tblPr firstRow="1" firstCol="1" bandRow="1">
                <a:tableStyleId>{5C22544A-7EE6-4342-B048-85BDC9FD1C3A}</a:tableStyleId>
              </a:tblPr>
              <a:tblGrid>
                <a:gridCol w="3169709"/>
                <a:gridCol w="3169709"/>
              </a:tblGrid>
              <a:tr h="237022">
                <a:tc>
                  <a:txBody>
                    <a:bodyPr/>
                    <a:lstStyle/>
                    <a:p>
                      <a:pPr algn="ctr">
                        <a:spcAft>
                          <a:spcPts val="0"/>
                        </a:spcAft>
                      </a:pPr>
                      <a:r>
                        <a:rPr lang="en-US" sz="1400">
                          <a:effectLst/>
                        </a:rPr>
                        <a:t>Назва частини мови</a:t>
                      </a:r>
                      <a:endParaRPr lang="en-US" sz="1000" b="1">
                        <a:solidFill>
                          <a:srgbClr val="000000"/>
                        </a:solidFill>
                        <a:effectLst/>
                        <a:latin typeface="Helvetica" charset="0"/>
                        <a:ea typeface="Helvetica" charset="0"/>
                        <a:cs typeface="Helvetica" charset="0"/>
                      </a:endParaRPr>
                    </a:p>
                  </a:txBody>
                  <a:tcPr marL="68580" marR="68580" marT="0" marB="0"/>
                </a:tc>
                <a:tc>
                  <a:txBody>
                    <a:bodyPr/>
                    <a:lstStyle/>
                    <a:p>
                      <a:pPr algn="ctr">
                        <a:spcAft>
                          <a:spcPts val="0"/>
                        </a:spcAft>
                      </a:pPr>
                      <a:r>
                        <a:rPr lang="en-US" sz="1400">
                          <a:effectLst/>
                        </a:rPr>
                        <a:t>UML сутності</a:t>
                      </a:r>
                      <a:endParaRPr lang="en-US" sz="1000" b="1">
                        <a:solidFill>
                          <a:srgbClr val="000000"/>
                        </a:solidFill>
                        <a:effectLst/>
                        <a:latin typeface="Helvetica" charset="0"/>
                        <a:ea typeface="Helvetica" charset="0"/>
                        <a:cs typeface="Helvetica" charset="0"/>
                      </a:endParaRPr>
                    </a:p>
                  </a:txBody>
                  <a:tcPr marL="68580" marR="68580" marT="0" marB="0"/>
                </a:tc>
              </a:tr>
              <a:tr h="306426">
                <a:tc>
                  <a:txBody>
                    <a:bodyPr/>
                    <a:lstStyle/>
                    <a:p>
                      <a:pPr>
                        <a:lnSpc>
                          <a:spcPct val="150000"/>
                        </a:lnSpc>
                        <a:spcAft>
                          <a:spcPts val="0"/>
                        </a:spcAft>
                      </a:pPr>
                      <a:r>
                        <a:rPr lang="en-US" sz="1400">
                          <a:effectLst/>
                        </a:rPr>
                        <a:t>NN, NNP, PRP, NNS</a:t>
                      </a:r>
                      <a:endParaRPr lang="en-US" sz="1100">
                        <a:solidFill>
                          <a:srgbClr val="000000"/>
                        </a:solidFill>
                        <a:effectLst/>
                        <a:latin typeface="Helvetica" charset="0"/>
                        <a:ea typeface="Arial Unicode MS" charset="0"/>
                        <a:cs typeface="Arial Unicode MS" charset="0"/>
                      </a:endParaRPr>
                    </a:p>
                  </a:txBody>
                  <a:tcPr marL="68580" marR="68580" marT="0" marB="0"/>
                </a:tc>
                <a:tc>
                  <a:txBody>
                    <a:bodyPr/>
                    <a:lstStyle/>
                    <a:p>
                      <a:pPr>
                        <a:lnSpc>
                          <a:spcPct val="150000"/>
                        </a:lnSpc>
                        <a:spcAft>
                          <a:spcPts val="0"/>
                        </a:spcAft>
                      </a:pPr>
                      <a:r>
                        <a:rPr lang="en-US" sz="1400">
                          <a:effectLst/>
                        </a:rPr>
                        <a:t>Класи</a:t>
                      </a:r>
                      <a:endParaRPr lang="en-US" sz="1100">
                        <a:solidFill>
                          <a:srgbClr val="000000"/>
                        </a:solidFill>
                        <a:effectLst/>
                        <a:latin typeface="Helvetica" charset="0"/>
                        <a:ea typeface="Arial Unicode MS" charset="0"/>
                        <a:cs typeface="Arial Unicode MS" charset="0"/>
                      </a:endParaRPr>
                    </a:p>
                  </a:txBody>
                  <a:tcPr marL="68580" marR="68580" marT="0" marB="0"/>
                </a:tc>
              </a:tr>
              <a:tr h="306426">
                <a:tc>
                  <a:txBody>
                    <a:bodyPr/>
                    <a:lstStyle/>
                    <a:p>
                      <a:pPr>
                        <a:lnSpc>
                          <a:spcPct val="150000"/>
                        </a:lnSpc>
                        <a:spcAft>
                          <a:spcPts val="0"/>
                        </a:spcAft>
                      </a:pPr>
                      <a:r>
                        <a:rPr lang="en-US" sz="1400">
                          <a:effectLst/>
                        </a:rPr>
                        <a:t>JJ, CD, RB</a:t>
                      </a:r>
                      <a:endParaRPr lang="en-US" sz="1100">
                        <a:solidFill>
                          <a:srgbClr val="000000"/>
                        </a:solidFill>
                        <a:effectLst/>
                        <a:latin typeface="Helvetica" charset="0"/>
                        <a:ea typeface="Arial Unicode MS" charset="0"/>
                        <a:cs typeface="Arial Unicode MS" charset="0"/>
                      </a:endParaRPr>
                    </a:p>
                  </a:txBody>
                  <a:tcPr marL="68580" marR="68580" marT="0" marB="0"/>
                </a:tc>
                <a:tc>
                  <a:txBody>
                    <a:bodyPr/>
                    <a:lstStyle/>
                    <a:p>
                      <a:pPr>
                        <a:lnSpc>
                          <a:spcPct val="150000"/>
                        </a:lnSpc>
                        <a:spcAft>
                          <a:spcPts val="0"/>
                        </a:spcAft>
                      </a:pPr>
                      <a:r>
                        <a:rPr lang="en-US" sz="1400">
                          <a:effectLst/>
                        </a:rPr>
                        <a:t>Атрибути класів</a:t>
                      </a:r>
                      <a:endParaRPr lang="en-US" sz="1100">
                        <a:solidFill>
                          <a:srgbClr val="000000"/>
                        </a:solidFill>
                        <a:effectLst/>
                        <a:latin typeface="Helvetica" charset="0"/>
                        <a:ea typeface="Arial Unicode MS" charset="0"/>
                        <a:cs typeface="Arial Unicode MS" charset="0"/>
                      </a:endParaRPr>
                    </a:p>
                  </a:txBody>
                  <a:tcPr marL="68580" marR="68580" marT="0" marB="0"/>
                </a:tc>
              </a:tr>
              <a:tr h="649699">
                <a:tc>
                  <a:txBody>
                    <a:bodyPr/>
                    <a:lstStyle/>
                    <a:p>
                      <a:pPr>
                        <a:lnSpc>
                          <a:spcPct val="150000"/>
                        </a:lnSpc>
                        <a:spcAft>
                          <a:spcPts val="0"/>
                        </a:spcAft>
                      </a:pPr>
                      <a:r>
                        <a:rPr lang="en-US" sz="1400">
                          <a:effectLst/>
                        </a:rPr>
                        <a:t>VBP, VBN, VBG, IN, TO, VBZ, ADVP, VB</a:t>
                      </a:r>
                      <a:endParaRPr lang="en-US" sz="1100">
                        <a:solidFill>
                          <a:srgbClr val="000000"/>
                        </a:solidFill>
                        <a:effectLst/>
                        <a:latin typeface="Helvetica" charset="0"/>
                        <a:ea typeface="Arial Unicode MS" charset="0"/>
                        <a:cs typeface="Arial Unicode MS" charset="0"/>
                      </a:endParaRPr>
                    </a:p>
                  </a:txBody>
                  <a:tcPr marL="68580" marR="68580" marT="0" marB="0"/>
                </a:tc>
                <a:tc>
                  <a:txBody>
                    <a:bodyPr/>
                    <a:lstStyle/>
                    <a:p>
                      <a:pPr>
                        <a:lnSpc>
                          <a:spcPct val="150000"/>
                        </a:lnSpc>
                        <a:spcAft>
                          <a:spcPts val="0"/>
                        </a:spcAft>
                      </a:pPr>
                      <a:r>
                        <a:rPr lang="ru-RU" sz="1400">
                          <a:effectLst/>
                        </a:rPr>
                        <a:t>Залежності між класами (асоціація, агрегація, генералізація)</a:t>
                      </a:r>
                      <a:endParaRPr lang="en-US" sz="1100">
                        <a:solidFill>
                          <a:srgbClr val="000000"/>
                        </a:solidFill>
                        <a:effectLst/>
                        <a:latin typeface="Helvetica" charset="0"/>
                        <a:ea typeface="Arial Unicode MS" charset="0"/>
                        <a:cs typeface="Arial Unicode MS" charset="0"/>
                      </a:endParaRPr>
                    </a:p>
                  </a:txBody>
                  <a:tcPr marL="68580" marR="68580" marT="0" marB="0"/>
                </a:tc>
              </a:tr>
              <a:tr h="1336246">
                <a:tc>
                  <a:txBody>
                    <a:bodyPr/>
                    <a:lstStyle/>
                    <a:p>
                      <a:pPr>
                        <a:lnSpc>
                          <a:spcPct val="150000"/>
                        </a:lnSpc>
                        <a:spcAft>
                          <a:spcPts val="0"/>
                        </a:spcAft>
                      </a:pPr>
                      <a:r>
                        <a:rPr lang="en-US" sz="1400">
                          <a:effectLst/>
                        </a:rPr>
                        <a:t>ADJP, PP, SBAR</a:t>
                      </a:r>
                      <a:endParaRPr lang="en-US" sz="1100">
                        <a:solidFill>
                          <a:srgbClr val="000000"/>
                        </a:solidFill>
                        <a:effectLst/>
                        <a:latin typeface="Helvetica" charset="0"/>
                        <a:ea typeface="Arial Unicode MS" charset="0"/>
                        <a:cs typeface="Arial Unicode MS" charset="0"/>
                      </a:endParaRPr>
                    </a:p>
                  </a:txBody>
                  <a:tcPr marL="68580" marR="68580" marT="0" marB="0"/>
                </a:tc>
                <a:tc>
                  <a:txBody>
                    <a:bodyPr/>
                    <a:lstStyle/>
                    <a:p>
                      <a:pPr>
                        <a:lnSpc>
                          <a:spcPct val="150000"/>
                        </a:lnSpc>
                        <a:spcAft>
                          <a:spcPts val="0"/>
                        </a:spcAft>
                      </a:pPr>
                      <a:r>
                        <a:rPr lang="ru-RU" sz="1400">
                          <a:effectLst/>
                        </a:rPr>
                        <a:t>Додаткова інформація для залежностей між класами, яка впливає на те як вони будуть конвертовані</a:t>
                      </a:r>
                      <a:endParaRPr lang="en-US" sz="1100">
                        <a:solidFill>
                          <a:srgbClr val="000000"/>
                        </a:solidFill>
                        <a:effectLst/>
                        <a:latin typeface="Helvetica" charset="0"/>
                        <a:ea typeface="Arial Unicode MS" charset="0"/>
                        <a:cs typeface="Arial Unicode MS" charset="0"/>
                      </a:endParaRPr>
                    </a:p>
                  </a:txBody>
                  <a:tcPr marL="68580" marR="68580" marT="0" marB="0"/>
                </a:tc>
              </a:tr>
              <a:tr h="649699">
                <a:tc>
                  <a:txBody>
                    <a:bodyPr/>
                    <a:lstStyle/>
                    <a:p>
                      <a:pPr>
                        <a:lnSpc>
                          <a:spcPct val="150000"/>
                        </a:lnSpc>
                        <a:spcAft>
                          <a:spcPts val="0"/>
                        </a:spcAft>
                      </a:pPr>
                      <a:r>
                        <a:rPr lang="en-US" sz="1400">
                          <a:effectLst/>
                        </a:rPr>
                        <a:t>IN</a:t>
                      </a:r>
                      <a:endParaRPr lang="en-US" sz="1100">
                        <a:solidFill>
                          <a:srgbClr val="000000"/>
                        </a:solidFill>
                        <a:effectLst/>
                        <a:latin typeface="Helvetica" charset="0"/>
                        <a:ea typeface="Arial Unicode MS" charset="0"/>
                        <a:cs typeface="Arial Unicode MS" charset="0"/>
                      </a:endParaRPr>
                    </a:p>
                  </a:txBody>
                  <a:tcPr marL="68580" marR="68580" marT="0" marB="0"/>
                </a:tc>
                <a:tc>
                  <a:txBody>
                    <a:bodyPr/>
                    <a:lstStyle/>
                    <a:p>
                      <a:pPr>
                        <a:lnSpc>
                          <a:spcPct val="150000"/>
                        </a:lnSpc>
                        <a:spcAft>
                          <a:spcPts val="0"/>
                        </a:spcAft>
                      </a:pPr>
                      <a:r>
                        <a:rPr lang="ru-RU" sz="1400">
                          <a:effectLst/>
                        </a:rPr>
                        <a:t>вказує на агрегацію або генералізацію в залежності від контекту</a:t>
                      </a:r>
                      <a:endParaRPr lang="en-US" sz="1100">
                        <a:solidFill>
                          <a:srgbClr val="000000"/>
                        </a:solidFill>
                        <a:effectLst/>
                        <a:latin typeface="Helvetica" charset="0"/>
                        <a:ea typeface="Arial Unicode MS" charset="0"/>
                        <a:cs typeface="Arial Unicode MS" charset="0"/>
                      </a:endParaRPr>
                    </a:p>
                  </a:txBody>
                  <a:tcPr marL="68580" marR="68580" marT="0" marB="0"/>
                </a:tc>
              </a:tr>
              <a:tr h="649699">
                <a:tc>
                  <a:txBody>
                    <a:bodyPr/>
                    <a:lstStyle/>
                    <a:p>
                      <a:pPr>
                        <a:lnSpc>
                          <a:spcPct val="150000"/>
                        </a:lnSpc>
                        <a:spcAft>
                          <a:spcPts val="0"/>
                        </a:spcAft>
                      </a:pPr>
                      <a:r>
                        <a:rPr lang="en-US" sz="1400">
                          <a:effectLst/>
                        </a:rPr>
                        <a:t>СС</a:t>
                      </a:r>
                      <a:endParaRPr lang="en-US" sz="1100">
                        <a:solidFill>
                          <a:srgbClr val="000000"/>
                        </a:solidFill>
                        <a:effectLst/>
                        <a:latin typeface="Helvetica" charset="0"/>
                        <a:ea typeface="Arial Unicode MS" charset="0"/>
                        <a:cs typeface="Arial Unicode MS" charset="0"/>
                      </a:endParaRPr>
                    </a:p>
                  </a:txBody>
                  <a:tcPr marL="68580" marR="68580" marT="0" marB="0"/>
                </a:tc>
                <a:tc>
                  <a:txBody>
                    <a:bodyPr/>
                    <a:lstStyle/>
                    <a:p>
                      <a:pPr>
                        <a:lnSpc>
                          <a:spcPct val="150000"/>
                        </a:lnSpc>
                        <a:spcAft>
                          <a:spcPts val="0"/>
                        </a:spcAft>
                      </a:pPr>
                      <a:r>
                        <a:rPr lang="ru-RU" sz="1400" dirty="0" err="1">
                          <a:effectLst/>
                        </a:rPr>
                        <a:t>Поєднання</a:t>
                      </a:r>
                      <a:r>
                        <a:rPr lang="ru-RU" sz="1400" dirty="0">
                          <a:effectLst/>
                        </a:rPr>
                        <a:t> </a:t>
                      </a:r>
                      <a:r>
                        <a:rPr lang="ru-RU" sz="1400" dirty="0" err="1">
                          <a:effectLst/>
                        </a:rPr>
                        <a:t>однакових</a:t>
                      </a:r>
                      <a:r>
                        <a:rPr lang="ru-RU" sz="1400" dirty="0">
                          <a:effectLst/>
                        </a:rPr>
                        <a:t> по типу </a:t>
                      </a:r>
                      <a:r>
                        <a:rPr lang="ru-RU" sz="1400" dirty="0" err="1">
                          <a:effectLst/>
                        </a:rPr>
                        <a:t>залежностей</a:t>
                      </a:r>
                      <a:endParaRPr lang="en-US" sz="1100" dirty="0">
                        <a:solidFill>
                          <a:srgbClr val="000000"/>
                        </a:solidFill>
                        <a:effectLst/>
                        <a:latin typeface="Helvetica" charset="0"/>
                        <a:ea typeface="Arial Unicode MS" charset="0"/>
                        <a:cs typeface="Arial Unicode MS" charset="0"/>
                      </a:endParaRPr>
                    </a:p>
                  </a:txBody>
                  <a:tcPr marL="68580" marR="68580" marT="0" marB="0"/>
                </a:tc>
              </a:tr>
            </a:tbl>
          </a:graphicData>
        </a:graphic>
      </p:graphicFrame>
    </p:spTree>
    <p:extLst>
      <p:ext uri="{BB962C8B-B14F-4D97-AF65-F5344CB8AC3E}">
        <p14:creationId xmlns:p14="http://schemas.microsoft.com/office/powerpoint/2010/main" val="623628768"/>
      </p:ext>
    </p:extLst>
  </p:cSld>
  <p:clrMapOvr>
    <a:masterClrMapping/>
  </p:clrMapOvr>
  <p:timing>
    <p:tnLst>
      <p:par>
        <p:cTn id="1" dur="indefinite" restart="never" nodeType="tmRoot"/>
      </p:par>
    </p:tnLst>
  </p:timing>
</p:sld>
</file>

<file path=ppt/theme/theme1.xml><?xml version="1.0" encoding="utf-8"?>
<a:theme xmlns:a="http://schemas.openxmlformats.org/drawingml/2006/main" name="View">
  <a:themeElements>
    <a:clrScheme name="Yellow Orang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3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23C5FE65-18CC-4A65-9EBC-B05E331504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View</Template>
  <TotalTime>580</TotalTime>
  <Words>833</Words>
  <Application>Microsoft Macintosh PowerPoint</Application>
  <PresentationFormat>Widescreen</PresentationFormat>
  <Paragraphs>120</Paragraphs>
  <Slides>20</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 Unicode MS</vt:lpstr>
      <vt:lpstr>Calibri</vt:lpstr>
      <vt:lpstr>Century Schoolbook</vt:lpstr>
      <vt:lpstr>Helvetica</vt:lpstr>
      <vt:lpstr>Helvetica Neue</vt:lpstr>
      <vt:lpstr>Wingdings 2</vt:lpstr>
      <vt:lpstr>Arial</vt:lpstr>
      <vt:lpstr>View</vt:lpstr>
      <vt:lpstr>РАЗРАБОТКА ПРОГРАММНОГО ОБЕСПЕЧЕНИЯ ДЛЯ ПАРСИНГА ТЕКСТОВ И ГЕНЕРАЦИИ UML МОДЕЛЕЙ </vt:lpstr>
      <vt:lpstr>Цель работы - разработка правил конвертации текста на естественном языке в формат для обмена данными UML, Создание программного продукта для автоматизированной конвертации текста с последующим сохранением в формате XMI.</vt:lpstr>
      <vt:lpstr>1. Обзор обработки естественного языка средствами программного обеспечения.</vt:lpstr>
      <vt:lpstr>Stanford Core NLP</vt:lpstr>
      <vt:lpstr>PowerPoint Presentation</vt:lpstr>
      <vt:lpstr>2 Реализация распознавания текста и создание UML диаграмм</vt:lpstr>
      <vt:lpstr>Граф как основная структура данных</vt:lpstr>
      <vt:lpstr>PowerPoint Presentation</vt:lpstr>
      <vt:lpstr>Правила преобразования промежуточного графа в UML граф</vt:lpstr>
      <vt:lpstr>Результат конвертации промежуточного графа в UML граф</vt:lpstr>
      <vt:lpstr>Диаграмма генерации UML моделей</vt:lpstr>
      <vt:lpstr>PowerPoint Presentation</vt:lpstr>
      <vt:lpstr>Подитоживание</vt:lpstr>
      <vt:lpstr>3 Экспериментальная проверка результатов работы программного обеспечения</vt:lpstr>
      <vt:lpstr>1</vt:lpstr>
      <vt:lpstr>PowerPoint Presentation</vt:lpstr>
      <vt:lpstr>Короткие семантически насыщенные тексты</vt:lpstr>
      <vt:lpstr>PowerPoint Presentation</vt:lpstr>
      <vt:lpstr>PowerPoint Presentation</vt:lpstr>
      <vt:lpstr>Вывод</vt:lpstr>
    </vt:vector>
  </TitlesOfParts>
  <Company/>
  <LinksUpToDate>false</LinksUpToDate>
  <SharedDoc>false</SharedDoc>
  <HyperlinksChanged>false</HyperlinksChanged>
  <AppVersion>15.0034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Svitlana Moiseyenko</dc:creator>
  <cp:lastModifiedBy>Svitlana Moiseyenko</cp:lastModifiedBy>
  <cp:revision>47</cp:revision>
  <dcterms:created xsi:type="dcterms:W3CDTF">2017-05-28T13:43:13Z</dcterms:created>
  <dcterms:modified xsi:type="dcterms:W3CDTF">2017-05-29T01:00:56Z</dcterms:modified>
</cp:coreProperties>
</file>