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22"/>
  </p:notesMasterIdLst>
  <p:sldIdLst>
    <p:sldId id="256" r:id="rId2"/>
    <p:sldId id="257" r:id="rId3"/>
    <p:sldId id="258" r:id="rId4"/>
    <p:sldId id="260" r:id="rId5"/>
    <p:sldId id="265" r:id="rId6"/>
    <p:sldId id="261" r:id="rId7"/>
    <p:sldId id="262" r:id="rId8"/>
    <p:sldId id="268" r:id="rId9"/>
    <p:sldId id="266" r:id="rId10"/>
    <p:sldId id="263" r:id="rId11"/>
    <p:sldId id="271" r:id="rId12"/>
    <p:sldId id="267" r:id="rId13"/>
    <p:sldId id="281" r:id="rId14"/>
    <p:sldId id="273" r:id="rId15"/>
    <p:sldId id="275" r:id="rId16"/>
    <p:sldId id="272" r:id="rId17"/>
    <p:sldId id="269" r:id="rId18"/>
    <p:sldId id="277"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5</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9</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9B0FB5A-CC79-4043-A8CB-7CA54D655012}" type="datetimeFigureOut">
              <a:rPr lang="en-US" smtClean="0"/>
              <a:t>5/29/17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9B0FB5A-CC79-4043-A8CB-7CA54D655012}" type="datetimeFigureOut">
              <a:rPr lang="en-US" smtClean="0"/>
              <a:t>5/29/17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76618724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10" y="374072"/>
            <a:ext cx="9144000" cy="4807528"/>
          </a:xfrm>
        </p:spPr>
        <p:txBody>
          <a:bodyPr>
            <a:normAutofit fontScale="90000"/>
          </a:bodyPr>
          <a:lstStyle/>
          <a:p>
            <a:pPr algn="ctr"/>
            <a:r>
              <a:rPr lang="ru-RU" sz="6000" b="1" dirty="0" smtClean="0"/>
              <a:t>РАЗРАБОТКА ПРОГРАММНОГО ОБЕСПЕЧЕНИЯ ДЛЯ ПАРСИНГА ТЕКСТОВ </a:t>
            </a:r>
            <a:r>
              <a:rPr lang="ru-RU" sz="6000" b="1" dirty="0"/>
              <a:t>И</a:t>
            </a:r>
            <a:r>
              <a:rPr lang="ru-RU" sz="6000" b="1" dirty="0" smtClean="0"/>
              <a:t> ГЕНЕРАЦИИ UML МОДЕЛЕЙ</a:t>
            </a:r>
            <a:r>
              <a:rPr lang="ru-RU" sz="6000" dirty="0" smtClean="0">
                <a:effectLst/>
              </a:rPr>
              <a:t> </a:t>
            </a:r>
            <a:endParaRPr lang="ru-RU" sz="6000"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92735"/>
          </a:xfrm>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294198"/>
            <a:ext cx="10109385" cy="634057"/>
          </a:xfrm>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113868" y="1772717"/>
            <a:ext cx="5966607" cy="4351338"/>
          </a:xfrm>
          <a:prstGeom prst="rect">
            <a:avLst/>
          </a:prstGeom>
          <a:ln w="12700" cap="flat">
            <a:noFill/>
            <a:miter lim="400000"/>
          </a:ln>
          <a:effectLst/>
        </p:spPr>
      </p:pic>
      <p:sp>
        <p:nvSpPr>
          <p:cNvPr id="6" name="TextBox 5"/>
          <p:cNvSpPr txBox="1"/>
          <p:nvPr/>
        </p:nvSpPr>
        <p:spPr>
          <a:xfrm>
            <a:off x="762000" y="1455396"/>
            <a:ext cx="4216400" cy="2616101"/>
          </a:xfrm>
          <a:prstGeom prst="rect">
            <a:avLst/>
          </a:prstGeom>
          <a:noFill/>
        </p:spPr>
        <p:txBody>
          <a:bodyPr wrap="square" rtlCol="0">
            <a:spAutoFit/>
          </a:bodyPr>
          <a:lstStyle/>
          <a:p>
            <a:r>
              <a:rPr lang="en-US" b="1" dirty="0" smtClean="0"/>
              <a:t>Stopping by Woods on a Snowy Evening</a:t>
            </a:r>
            <a:endParaRPr lang="en-US"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Frost</a:t>
            </a:r>
            <a:endParaRPr lang="en-US" sz="2000" dirty="0"/>
          </a:p>
        </p:txBody>
      </p:sp>
      <p:sp>
        <p:nvSpPr>
          <p:cNvPr id="7" name="TextBox 6"/>
          <p:cNvSpPr txBox="1"/>
          <p:nvPr/>
        </p:nvSpPr>
        <p:spPr>
          <a:xfrm>
            <a:off x="761999" y="294024"/>
            <a:ext cx="5652655" cy="584775"/>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Полученные результаты</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4"/>
            <a:ext cx="9692640" cy="721280"/>
          </a:xfrm>
        </p:spPr>
        <p:txBody>
          <a:bodyPr/>
          <a:lstStyle/>
          <a:p>
            <a:r>
              <a:rPr lang="ru-RU" dirty="0" err="1" smtClean="0"/>
              <a:t>Подытоживание</a:t>
            </a:r>
            <a:endParaRPr lang="en-US" dirty="0"/>
          </a:p>
        </p:txBody>
      </p:sp>
      <p:sp>
        <p:nvSpPr>
          <p:cNvPr id="3" name="Content Placeholder 2"/>
          <p:cNvSpPr>
            <a:spLocks noGrp="1"/>
          </p:cNvSpPr>
          <p:nvPr>
            <p:ph idx="1"/>
          </p:nvPr>
        </p:nvSpPr>
        <p:spPr>
          <a:xfrm>
            <a:off x="1261872" y="1020496"/>
            <a:ext cx="8595360" cy="5159641"/>
          </a:xfrm>
        </p:spPr>
        <p:txBody>
          <a:bodyPr>
            <a:normAutofit fontScale="85000" lnSpcReduction="10000"/>
          </a:bodyPr>
          <a:lstStyle/>
          <a:p>
            <a:pPr marL="0" indent="0" algn="just">
              <a:lnSpc>
                <a:spcPct val="120000"/>
              </a:lnSpc>
              <a:buNone/>
            </a:pPr>
            <a:r>
              <a:rPr lang="en-US" dirty="0" err="1" smtClean="0"/>
              <a:t>Результатом</a:t>
            </a:r>
            <a:r>
              <a:rPr lang="en-US" dirty="0" smtClean="0"/>
              <a:t> </a:t>
            </a:r>
            <a:r>
              <a:rPr lang="en-US" dirty="0" err="1"/>
              <a:t>проделанной</a:t>
            </a:r>
            <a:r>
              <a:rPr lang="en-US" dirty="0"/>
              <a:t> </a:t>
            </a:r>
            <a:r>
              <a:rPr lang="en-US" dirty="0" err="1"/>
              <a:t>работы</a:t>
            </a:r>
            <a:r>
              <a:rPr lang="en-US" dirty="0"/>
              <a:t> </a:t>
            </a:r>
            <a:r>
              <a:rPr lang="en-US" dirty="0" err="1" smtClean="0"/>
              <a:t>является</a:t>
            </a:r>
            <a:r>
              <a:rPr lang="ru-RU" dirty="0" smtClean="0"/>
              <a:t>:</a:t>
            </a:r>
          </a:p>
          <a:p>
            <a:pPr>
              <a:lnSpc>
                <a:spcPct val="120000"/>
              </a:lnSpc>
            </a:pPr>
            <a:r>
              <a:rPr lang="ru-RU" dirty="0" smtClean="0"/>
              <a:t>Р</a:t>
            </a:r>
            <a:r>
              <a:rPr lang="en-US" dirty="0" err="1" smtClean="0"/>
              <a:t>азработанный</a:t>
            </a:r>
            <a:r>
              <a:rPr lang="en-US" dirty="0" smtClean="0"/>
              <a:t> </a:t>
            </a:r>
            <a:r>
              <a:rPr lang="en-US" dirty="0" err="1"/>
              <a:t>программный</a:t>
            </a:r>
            <a:r>
              <a:rPr lang="en-US" dirty="0"/>
              <a:t> </a:t>
            </a:r>
            <a:r>
              <a:rPr lang="en-US" dirty="0" err="1"/>
              <a:t>продукт</a:t>
            </a:r>
            <a:r>
              <a:rPr lang="en-US" dirty="0"/>
              <a:t> </a:t>
            </a:r>
            <a:r>
              <a:rPr lang="en-US" dirty="0" err="1"/>
              <a:t>для</a:t>
            </a:r>
            <a:r>
              <a:rPr lang="en-US" dirty="0"/>
              <a:t> </a:t>
            </a:r>
            <a:r>
              <a:rPr lang="en-US" dirty="0" err="1"/>
              <a:t>парсинга</a:t>
            </a:r>
            <a:r>
              <a:rPr lang="en-US" dirty="0"/>
              <a:t> </a:t>
            </a:r>
            <a:r>
              <a:rPr lang="en-US" dirty="0" err="1"/>
              <a:t>текста</a:t>
            </a:r>
            <a:r>
              <a:rPr lang="en-US" dirty="0"/>
              <a:t>, </a:t>
            </a:r>
            <a:r>
              <a:rPr lang="en-US" dirty="0" err="1"/>
              <a:t>использует</a:t>
            </a:r>
            <a:r>
              <a:rPr lang="en-US" dirty="0"/>
              <a:t> </a:t>
            </a:r>
            <a:r>
              <a:rPr lang="en-US" dirty="0" err="1"/>
              <a:t>результат</a:t>
            </a:r>
            <a:r>
              <a:rPr lang="en-US" dirty="0"/>
              <a:t> </a:t>
            </a:r>
            <a:r>
              <a:rPr lang="en-US" dirty="0" err="1"/>
              <a:t>работы</a:t>
            </a:r>
            <a:r>
              <a:rPr lang="en-US" dirty="0"/>
              <a:t> </a:t>
            </a:r>
            <a:r>
              <a:rPr lang="en-US" dirty="0" err="1"/>
              <a:t>библиотеки</a:t>
            </a:r>
            <a:r>
              <a:rPr lang="en-US" dirty="0"/>
              <a:t> </a:t>
            </a:r>
            <a:r>
              <a:rPr lang="en-US" dirty="0" err="1"/>
              <a:t>CoreNLP</a:t>
            </a:r>
            <a:r>
              <a:rPr lang="en-US" dirty="0"/>
              <a:t>, </a:t>
            </a:r>
            <a:r>
              <a:rPr lang="en-US" dirty="0" err="1"/>
              <a:t>а</a:t>
            </a:r>
            <a:r>
              <a:rPr lang="en-US" dirty="0"/>
              <a:t> </a:t>
            </a:r>
            <a:r>
              <a:rPr lang="en-US" dirty="0" err="1"/>
              <a:t>именно</a:t>
            </a:r>
            <a:r>
              <a:rPr lang="en-US" dirty="0"/>
              <a:t> - </a:t>
            </a:r>
            <a:r>
              <a:rPr lang="en-US" dirty="0" err="1"/>
              <a:t>дерево</a:t>
            </a:r>
            <a:r>
              <a:rPr lang="en-US" dirty="0"/>
              <a:t> </a:t>
            </a:r>
            <a:r>
              <a:rPr lang="en-US" dirty="0" err="1"/>
              <a:t>зависимостей</a:t>
            </a:r>
            <a:r>
              <a:rPr lang="en-US" dirty="0"/>
              <a:t>, </a:t>
            </a:r>
            <a:r>
              <a:rPr lang="en-US" dirty="0" err="1"/>
              <a:t>выполняет</a:t>
            </a:r>
            <a:r>
              <a:rPr lang="en-US" dirty="0"/>
              <a:t> </a:t>
            </a:r>
            <a:r>
              <a:rPr lang="en-US" dirty="0" err="1"/>
              <a:t>его</a:t>
            </a:r>
            <a:r>
              <a:rPr lang="en-US" dirty="0"/>
              <a:t> </a:t>
            </a:r>
            <a:r>
              <a:rPr lang="en-US" dirty="0" err="1"/>
              <a:t>парсинг</a:t>
            </a:r>
            <a:r>
              <a:rPr lang="en-US" dirty="0"/>
              <a:t> </a:t>
            </a:r>
            <a:r>
              <a:rPr lang="en-US" dirty="0" err="1"/>
              <a:t>согласно</a:t>
            </a:r>
            <a:r>
              <a:rPr lang="en-US" dirty="0"/>
              <a:t> </a:t>
            </a:r>
            <a:r>
              <a:rPr lang="en-US" dirty="0" err="1"/>
              <a:t>разработанным</a:t>
            </a:r>
            <a:r>
              <a:rPr lang="en-US" dirty="0"/>
              <a:t> </a:t>
            </a:r>
            <a:r>
              <a:rPr lang="en-US" dirty="0" err="1"/>
              <a:t>правилам</a:t>
            </a:r>
            <a:r>
              <a:rPr lang="en-US" dirty="0"/>
              <a:t>. </a:t>
            </a:r>
            <a:endParaRPr lang="ru-RU" dirty="0" smtClean="0"/>
          </a:p>
          <a:p>
            <a:pPr>
              <a:lnSpc>
                <a:spcPct val="120000"/>
              </a:lnSpc>
            </a:pPr>
            <a:r>
              <a:rPr lang="en-US" dirty="0" err="1" smtClean="0"/>
              <a:t>Далее</a:t>
            </a:r>
            <a:r>
              <a:rPr lang="en-US" dirty="0" smtClean="0"/>
              <a:t> </a:t>
            </a:r>
            <a:r>
              <a:rPr lang="en-US" dirty="0" err="1"/>
              <a:t>на</a:t>
            </a:r>
            <a:r>
              <a:rPr lang="en-US" dirty="0"/>
              <a:t> </a:t>
            </a:r>
            <a:r>
              <a:rPr lang="en-US" dirty="0" err="1"/>
              <a:t>основе</a:t>
            </a:r>
            <a:r>
              <a:rPr lang="en-US" dirty="0"/>
              <a:t> </a:t>
            </a:r>
            <a:r>
              <a:rPr lang="en-US" dirty="0" err="1"/>
              <a:t>полученных</a:t>
            </a:r>
            <a:r>
              <a:rPr lang="en-US" dirty="0"/>
              <a:t> </a:t>
            </a:r>
            <a:r>
              <a:rPr lang="en-US" dirty="0" err="1"/>
              <a:t>данных</a:t>
            </a:r>
            <a:r>
              <a:rPr lang="en-US" dirty="0"/>
              <a:t>, </a:t>
            </a:r>
            <a:r>
              <a:rPr lang="en-US" dirty="0" err="1"/>
              <a:t>генерирует</a:t>
            </a:r>
            <a:r>
              <a:rPr lang="en-US" dirty="0"/>
              <a:t> UML </a:t>
            </a:r>
            <a:r>
              <a:rPr lang="en-US" dirty="0" err="1"/>
              <a:t>модель</a:t>
            </a:r>
            <a:r>
              <a:rPr lang="en-US" dirty="0"/>
              <a:t> </a:t>
            </a:r>
            <a:r>
              <a:rPr lang="en-US" dirty="0" err="1"/>
              <a:t>и</a:t>
            </a:r>
            <a:r>
              <a:rPr lang="en-US" dirty="0"/>
              <a:t> </a:t>
            </a:r>
            <a:r>
              <a:rPr lang="en-US" dirty="0" err="1"/>
              <a:t>сохраняет</a:t>
            </a:r>
            <a:r>
              <a:rPr lang="en-US" dirty="0"/>
              <a:t> </a:t>
            </a:r>
            <a:r>
              <a:rPr lang="en-US" dirty="0" err="1"/>
              <a:t>результат</a:t>
            </a:r>
            <a:r>
              <a:rPr lang="en-US" dirty="0"/>
              <a:t> </a:t>
            </a:r>
            <a:r>
              <a:rPr lang="en-US" dirty="0" err="1"/>
              <a:t>в</a:t>
            </a:r>
            <a:r>
              <a:rPr lang="en-US" dirty="0"/>
              <a:t> </a:t>
            </a:r>
            <a:r>
              <a:rPr lang="en-US" dirty="0" err="1"/>
              <a:t>формате</a:t>
            </a:r>
            <a:r>
              <a:rPr lang="en-US" dirty="0"/>
              <a:t> XMI</a:t>
            </a:r>
            <a:r>
              <a:rPr lang="en-US" dirty="0" smtClean="0"/>
              <a:t>.</a:t>
            </a:r>
            <a:endParaRPr lang="ru-RU" dirty="0" smtClean="0"/>
          </a:p>
          <a:p>
            <a:pPr>
              <a:lnSpc>
                <a:spcPct val="120000"/>
              </a:lnSpc>
            </a:pPr>
            <a:r>
              <a:rPr lang="en-US" dirty="0" err="1" smtClean="0"/>
              <a:t>Данный</a:t>
            </a:r>
            <a:r>
              <a:rPr lang="en-US" dirty="0" smtClean="0"/>
              <a:t> </a:t>
            </a:r>
            <a:r>
              <a:rPr lang="en-US" dirty="0" err="1"/>
              <a:t>результат</a:t>
            </a:r>
            <a:r>
              <a:rPr lang="en-US" dirty="0"/>
              <a:t> </a:t>
            </a:r>
            <a:r>
              <a:rPr lang="en-US" dirty="0" err="1"/>
              <a:t>будет</a:t>
            </a:r>
            <a:r>
              <a:rPr lang="en-US" dirty="0"/>
              <a:t> </a:t>
            </a:r>
            <a:r>
              <a:rPr lang="en-US" dirty="0" err="1"/>
              <a:t>использоваться</a:t>
            </a:r>
            <a:r>
              <a:rPr lang="en-US" dirty="0"/>
              <a:t> </a:t>
            </a:r>
            <a:r>
              <a:rPr lang="en-US" dirty="0" err="1"/>
              <a:t>в</a:t>
            </a:r>
            <a:r>
              <a:rPr lang="en-US" dirty="0"/>
              <a:t> </a:t>
            </a:r>
            <a:r>
              <a:rPr lang="en-US" dirty="0" err="1"/>
              <a:t>качестве</a:t>
            </a:r>
            <a:r>
              <a:rPr lang="en-US" dirty="0"/>
              <a:t> </a:t>
            </a:r>
            <a:r>
              <a:rPr lang="en-US" dirty="0" err="1"/>
              <a:t>входных</a:t>
            </a:r>
            <a:r>
              <a:rPr lang="en-US" dirty="0"/>
              <a:t> </a:t>
            </a:r>
            <a:r>
              <a:rPr lang="en-US" dirty="0" err="1"/>
              <a:t>данных</a:t>
            </a:r>
            <a:r>
              <a:rPr lang="en-US" dirty="0"/>
              <a:t> </a:t>
            </a:r>
            <a:r>
              <a:rPr lang="en-US" dirty="0" err="1"/>
              <a:t>в</a:t>
            </a:r>
            <a:r>
              <a:rPr lang="en-US" dirty="0"/>
              <a:t> </a:t>
            </a:r>
            <a:r>
              <a:rPr lang="en-US" dirty="0" err="1"/>
              <a:t>дипломном</a:t>
            </a:r>
            <a:r>
              <a:rPr lang="en-US" dirty="0"/>
              <a:t> </a:t>
            </a:r>
            <a:r>
              <a:rPr lang="en-US" dirty="0" err="1"/>
              <a:t>проекте</a:t>
            </a:r>
            <a:r>
              <a:rPr lang="en-US" dirty="0"/>
              <a:t> </a:t>
            </a:r>
            <a:r>
              <a:rPr lang="en-US" dirty="0" err="1"/>
              <a:t>Александра</a:t>
            </a:r>
            <a:r>
              <a:rPr lang="en-US" dirty="0"/>
              <a:t> </a:t>
            </a:r>
            <a:r>
              <a:rPr lang="en-US" dirty="0" err="1" smtClean="0"/>
              <a:t>Василейко</a:t>
            </a:r>
            <a:r>
              <a:rPr lang="en-US" dirty="0" smtClean="0"/>
              <a:t> </a:t>
            </a:r>
            <a:r>
              <a:rPr lang="en-US" dirty="0" err="1" smtClean="0"/>
              <a:t>с</a:t>
            </a:r>
            <a:r>
              <a:rPr lang="en-US" dirty="0" smtClean="0"/>
              <a:t> </a:t>
            </a:r>
            <a:r>
              <a:rPr lang="en-US" dirty="0" err="1"/>
              <a:t>целью</a:t>
            </a:r>
            <a:r>
              <a:rPr lang="en-US" dirty="0"/>
              <a:t> </a:t>
            </a:r>
            <a:r>
              <a:rPr lang="en-US" dirty="0" err="1"/>
              <a:t>дальнейшего</a:t>
            </a:r>
            <a:r>
              <a:rPr lang="en-US" dirty="0"/>
              <a:t> </a:t>
            </a:r>
            <a:r>
              <a:rPr lang="en-US" dirty="0" err="1"/>
              <a:t>проведения</a:t>
            </a:r>
            <a:r>
              <a:rPr lang="en-US" dirty="0"/>
              <a:t> </a:t>
            </a:r>
            <a:r>
              <a:rPr lang="en-US" dirty="0" err="1"/>
              <a:t>их</a:t>
            </a:r>
            <a:r>
              <a:rPr lang="en-US" dirty="0"/>
              <a:t> </a:t>
            </a:r>
            <a:r>
              <a:rPr lang="en-US" dirty="0" err="1"/>
              <a:t>анализа</a:t>
            </a:r>
            <a:r>
              <a:rPr lang="en-US" dirty="0"/>
              <a:t>, </a:t>
            </a:r>
            <a:r>
              <a:rPr lang="en-US" dirty="0" err="1"/>
              <a:t>редактирования</a:t>
            </a:r>
            <a:r>
              <a:rPr lang="en-US" dirty="0"/>
              <a:t> </a:t>
            </a:r>
            <a:r>
              <a:rPr lang="en-US" dirty="0" err="1"/>
              <a:t>и</a:t>
            </a:r>
            <a:r>
              <a:rPr lang="en-US" dirty="0"/>
              <a:t> </a:t>
            </a:r>
            <a:r>
              <a:rPr lang="en-US" dirty="0" err="1"/>
              <a:t>конвертации</a:t>
            </a:r>
            <a:r>
              <a:rPr lang="en-US" dirty="0"/>
              <a:t> </a:t>
            </a:r>
            <a:r>
              <a:rPr lang="en-US" dirty="0" err="1"/>
              <a:t>в</a:t>
            </a:r>
            <a:r>
              <a:rPr lang="en-US" dirty="0"/>
              <a:t> </a:t>
            </a:r>
            <a:r>
              <a:rPr lang="en-US" dirty="0" err="1"/>
              <a:t>формат</a:t>
            </a:r>
            <a:r>
              <a:rPr lang="en-US" dirty="0"/>
              <a:t> OWL. </a:t>
            </a:r>
            <a:endParaRPr lang="ru-RU" dirty="0" smtClean="0"/>
          </a:p>
          <a:p>
            <a:pPr>
              <a:lnSpc>
                <a:spcPct val="120000"/>
              </a:lnSpc>
            </a:pPr>
            <a:r>
              <a:rPr lang="en-US" dirty="0" err="1" smtClean="0"/>
              <a:t>Разработанное</a:t>
            </a:r>
            <a:r>
              <a:rPr lang="en-US" dirty="0" smtClean="0"/>
              <a:t> </a:t>
            </a:r>
            <a:r>
              <a:rPr lang="en-US" dirty="0" err="1"/>
              <a:t>программное</a:t>
            </a:r>
            <a:r>
              <a:rPr lang="en-US" dirty="0"/>
              <a:t> </a:t>
            </a:r>
            <a:r>
              <a:rPr lang="en-US" dirty="0" err="1"/>
              <a:t>обеспечение</a:t>
            </a:r>
            <a:r>
              <a:rPr lang="en-US" dirty="0"/>
              <a:t> </a:t>
            </a:r>
            <a:r>
              <a:rPr lang="en-US" dirty="0" err="1"/>
              <a:t>не</a:t>
            </a:r>
            <a:r>
              <a:rPr lang="en-US" dirty="0"/>
              <a:t> </a:t>
            </a:r>
            <a:r>
              <a:rPr lang="en-US" dirty="0" err="1"/>
              <a:t>является</a:t>
            </a:r>
            <a:r>
              <a:rPr lang="en-US" dirty="0"/>
              <a:t> </a:t>
            </a:r>
            <a:r>
              <a:rPr lang="en-US" dirty="0" err="1"/>
              <a:t>совершенным</a:t>
            </a:r>
            <a:r>
              <a:rPr lang="en-US" dirty="0"/>
              <a:t>, </a:t>
            </a:r>
            <a:r>
              <a:rPr lang="en-US" dirty="0" err="1"/>
              <a:t>так</a:t>
            </a:r>
            <a:r>
              <a:rPr lang="en-US" dirty="0"/>
              <a:t> </a:t>
            </a:r>
            <a:r>
              <a:rPr lang="en-US" dirty="0" err="1"/>
              <a:t>как</a:t>
            </a:r>
            <a:r>
              <a:rPr lang="en-US" dirty="0"/>
              <a:t> </a:t>
            </a:r>
            <a:r>
              <a:rPr lang="en-US" dirty="0" err="1"/>
              <a:t>оно</a:t>
            </a:r>
            <a:r>
              <a:rPr lang="en-US" dirty="0"/>
              <a:t> </a:t>
            </a:r>
            <a:r>
              <a:rPr lang="en-US" dirty="0" err="1"/>
              <a:t>не</a:t>
            </a:r>
            <a:r>
              <a:rPr lang="en-US" dirty="0"/>
              <a:t> </a:t>
            </a:r>
            <a:r>
              <a:rPr lang="en-US" dirty="0" err="1"/>
              <a:t>решает</a:t>
            </a:r>
            <a:r>
              <a:rPr lang="en-US" dirty="0"/>
              <a:t> </a:t>
            </a:r>
            <a:r>
              <a:rPr lang="en-US" dirty="0" err="1"/>
              <a:t>всех</a:t>
            </a:r>
            <a:r>
              <a:rPr lang="en-US" dirty="0"/>
              <a:t> </a:t>
            </a:r>
            <a:r>
              <a:rPr lang="en-US" dirty="0" err="1" smtClean="0"/>
              <a:t>про</a:t>
            </a:r>
            <a:r>
              <a:rPr lang="ru-RU" dirty="0" smtClean="0"/>
              <a:t>б</a:t>
            </a:r>
            <a:r>
              <a:rPr lang="en-US" dirty="0" err="1" smtClean="0"/>
              <a:t>лем</a:t>
            </a:r>
            <a:r>
              <a:rPr lang="en-US" dirty="0" smtClean="0"/>
              <a:t> </a:t>
            </a:r>
            <a:r>
              <a:rPr lang="en-US" dirty="0" err="1"/>
              <a:t>с</a:t>
            </a:r>
            <a:r>
              <a:rPr lang="en-US" dirty="0"/>
              <a:t> </a:t>
            </a:r>
            <a:r>
              <a:rPr lang="en-US" dirty="0" err="1"/>
              <a:t>которыми</a:t>
            </a:r>
            <a:r>
              <a:rPr lang="en-US" dirty="0"/>
              <a:t> </a:t>
            </a:r>
            <a:r>
              <a:rPr lang="en-US" dirty="0" err="1"/>
              <a:t>можно</a:t>
            </a:r>
            <a:r>
              <a:rPr lang="en-US" dirty="0"/>
              <a:t> </a:t>
            </a:r>
            <a:r>
              <a:rPr lang="en-US" dirty="0" err="1"/>
              <a:t>столкнуться</a:t>
            </a:r>
            <a:r>
              <a:rPr lang="en-US" dirty="0"/>
              <a:t> </a:t>
            </a:r>
            <a:r>
              <a:rPr lang="en-US" dirty="0" err="1"/>
              <a:t>в</a:t>
            </a:r>
            <a:r>
              <a:rPr lang="en-US" dirty="0"/>
              <a:t> </a:t>
            </a:r>
            <a:r>
              <a:rPr lang="en-US" dirty="0" err="1" smtClean="0"/>
              <a:t>процесс</a:t>
            </a:r>
            <a:r>
              <a:rPr lang="ru-RU" dirty="0" smtClean="0"/>
              <a:t>е</a:t>
            </a:r>
            <a:r>
              <a:rPr lang="en-US" dirty="0" smtClean="0"/>
              <a:t> </a:t>
            </a:r>
            <a:r>
              <a:rPr lang="en-US" dirty="0" err="1"/>
              <a:t>его</a:t>
            </a:r>
            <a:r>
              <a:rPr lang="en-US" dirty="0"/>
              <a:t> </a:t>
            </a:r>
            <a:r>
              <a:rPr lang="en-US" dirty="0" err="1"/>
              <a:t>работы</a:t>
            </a:r>
            <a:r>
              <a:rPr lang="en-US" dirty="0"/>
              <a:t>. </a:t>
            </a:r>
            <a:r>
              <a:rPr lang="en-US" dirty="0" err="1"/>
              <a:t>Поэтому</a:t>
            </a:r>
            <a:r>
              <a:rPr lang="en-US" dirty="0"/>
              <a:t> </a:t>
            </a:r>
            <a:r>
              <a:rPr lang="en-US" dirty="0" err="1"/>
              <a:t>следующим</a:t>
            </a:r>
            <a:r>
              <a:rPr lang="en-US" dirty="0"/>
              <a:t> </a:t>
            </a:r>
            <a:r>
              <a:rPr lang="en-US" dirty="0" err="1"/>
              <a:t>шагом</a:t>
            </a:r>
            <a:r>
              <a:rPr lang="en-US" dirty="0"/>
              <a:t> </a:t>
            </a:r>
            <a:r>
              <a:rPr lang="en-US" dirty="0" err="1"/>
              <a:t>будет</a:t>
            </a:r>
            <a:r>
              <a:rPr lang="en-US" dirty="0"/>
              <a:t> </a:t>
            </a:r>
            <a:r>
              <a:rPr lang="en-US" dirty="0" err="1"/>
              <a:t>проведение</a:t>
            </a:r>
            <a:r>
              <a:rPr lang="en-US" dirty="0"/>
              <a:t> </a:t>
            </a:r>
            <a:r>
              <a:rPr lang="en-US" dirty="0" err="1"/>
              <a:t>эксперимента</a:t>
            </a:r>
            <a:r>
              <a:rPr lang="en-US" dirty="0"/>
              <a:t> </a:t>
            </a:r>
            <a:r>
              <a:rPr lang="en-US" dirty="0" err="1"/>
              <a:t>и</a:t>
            </a:r>
            <a:r>
              <a:rPr lang="en-US" dirty="0"/>
              <a:t> </a:t>
            </a:r>
            <a:r>
              <a:rPr lang="en-US" dirty="0" err="1"/>
              <a:t>определение</a:t>
            </a:r>
            <a:r>
              <a:rPr lang="en-US" dirty="0"/>
              <a:t> </a:t>
            </a:r>
            <a:r>
              <a:rPr lang="en-US" dirty="0" err="1"/>
              <a:t>всех</a:t>
            </a:r>
            <a:r>
              <a:rPr lang="en-US" dirty="0"/>
              <a:t> </a:t>
            </a:r>
            <a:r>
              <a:rPr lang="en-US" dirty="0" err="1"/>
              <a:t>недостатков</a:t>
            </a:r>
            <a:r>
              <a:rPr lang="en-US" dirty="0"/>
              <a:t> </a:t>
            </a:r>
            <a:r>
              <a:rPr lang="en-US" dirty="0" err="1"/>
              <a:t>и</a:t>
            </a:r>
            <a:r>
              <a:rPr lang="en-US" dirty="0"/>
              <a:t> </a:t>
            </a:r>
            <a:r>
              <a:rPr lang="en-US" dirty="0" err="1"/>
              <a:t>преимуществ</a:t>
            </a:r>
            <a:r>
              <a:rPr lang="en-US" dirty="0"/>
              <a:t> </a:t>
            </a:r>
            <a:r>
              <a:rPr lang="en-US" dirty="0" err="1"/>
              <a:t>с</a:t>
            </a:r>
            <a:r>
              <a:rPr lang="en-US" dirty="0"/>
              <a:t> </a:t>
            </a:r>
            <a:r>
              <a:rPr lang="en-US" dirty="0" err="1"/>
              <a:t>целью</a:t>
            </a:r>
            <a:r>
              <a:rPr lang="en-US" dirty="0"/>
              <a:t> </a:t>
            </a:r>
            <a:r>
              <a:rPr lang="ru-RU" dirty="0" smtClean="0"/>
              <a:t>его последующего </a:t>
            </a:r>
            <a:r>
              <a:rPr lang="en-US" dirty="0" err="1" smtClean="0"/>
              <a:t>улучшения</a:t>
            </a:r>
            <a:r>
              <a:rPr lang="en-US" dirty="0"/>
              <a:t>.</a:t>
            </a:r>
          </a:p>
          <a:p>
            <a:endParaRPr lang="en-US" dirty="0"/>
          </a:p>
        </p:txBody>
      </p:sp>
    </p:spTree>
    <p:extLst>
      <p:ext uri="{BB962C8B-B14F-4D97-AF65-F5344CB8AC3E}">
        <p14:creationId xmlns:p14="http://schemas.microsoft.com/office/powerpoint/2010/main" val="7788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41935"/>
          </a:xfrm>
        </p:spPr>
        <p:txBody>
          <a:bodyPr>
            <a:normAutofit fontScale="90000"/>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259291" cy="3930073"/>
          </a:xfrm>
        </p:spPr>
        <p:txBody>
          <a:bodyPr>
            <a:normAutofit/>
          </a:bodyPr>
          <a:lstStyle/>
          <a:p>
            <a:pPr>
              <a:lnSpc>
                <a:spcPct val="100000"/>
              </a:lnSpc>
              <a:spcBef>
                <a:spcPts val="0"/>
              </a:spcBef>
            </a:pPr>
            <a:r>
              <a:rPr lang="ru-RU" sz="2800" dirty="0" smtClean="0"/>
              <a:t> </a:t>
            </a:r>
            <a:r>
              <a:rPr lang="uk-UA" sz="2800" dirty="0"/>
              <a:t>План </a:t>
            </a:r>
            <a:r>
              <a:rPr lang="uk-UA" sz="2800" dirty="0" err="1"/>
              <a:t>и</a:t>
            </a:r>
            <a:r>
              <a:rPr lang="uk-UA" sz="2800" dirty="0"/>
              <a:t> </a:t>
            </a:r>
            <a:r>
              <a:rPr lang="uk-UA" sz="2800" dirty="0" err="1" smtClean="0"/>
              <a:t>проведение</a:t>
            </a:r>
            <a:r>
              <a:rPr lang="uk-UA" sz="2800" dirty="0" smtClean="0"/>
              <a:t> </a:t>
            </a:r>
            <a:r>
              <a:rPr lang="uk-UA" sz="2800" dirty="0" err="1" smtClean="0"/>
              <a:t>експеримента</a:t>
            </a:r>
            <a:endParaRPr lang="ru-RU" sz="2800" dirty="0" smtClean="0"/>
          </a:p>
          <a:p>
            <a:r>
              <a:rPr lang="ru-RU" sz="2800" dirty="0"/>
              <a:t> </a:t>
            </a:r>
            <a:r>
              <a:rPr lang="en-US" sz="2800" dirty="0" err="1" smtClean="0"/>
              <a:t>Проверка</a:t>
            </a:r>
            <a:r>
              <a:rPr lang="en-US" sz="2800" dirty="0" smtClean="0"/>
              <a:t> </a:t>
            </a:r>
            <a:r>
              <a:rPr lang="en-US" sz="2800" dirty="0" err="1"/>
              <a:t>конвертации</a:t>
            </a:r>
            <a:r>
              <a:rPr lang="en-US" sz="2800" dirty="0"/>
              <a:t> </a:t>
            </a:r>
            <a:r>
              <a:rPr lang="en-US" sz="2800" dirty="0" err="1"/>
              <a:t>текстовых</a:t>
            </a:r>
            <a:r>
              <a:rPr lang="en-US" sz="2800" dirty="0"/>
              <a:t> </a:t>
            </a:r>
            <a:r>
              <a:rPr lang="en-US" sz="2800" dirty="0" err="1"/>
              <a:t>сущностей</a:t>
            </a:r>
            <a:r>
              <a:rPr lang="en-US" sz="2800" dirty="0"/>
              <a:t> </a:t>
            </a:r>
            <a:r>
              <a:rPr lang="en-US" sz="2800" dirty="0" err="1"/>
              <a:t>в</a:t>
            </a:r>
            <a:r>
              <a:rPr lang="en-US" sz="2800" dirty="0"/>
              <a:t> UML </a:t>
            </a:r>
            <a:r>
              <a:rPr lang="en-US" sz="2800" dirty="0" err="1"/>
              <a:t>элементы</a:t>
            </a:r>
            <a:endParaRPr lang="en-US" sz="2800" dirty="0"/>
          </a:p>
          <a:p>
            <a:pPr>
              <a:lnSpc>
                <a:spcPct val="100000"/>
              </a:lnSpc>
              <a:spcBef>
                <a:spcPts val="0"/>
              </a:spcBef>
            </a:pPr>
            <a:r>
              <a:rPr lang="ru-RU" sz="2800" dirty="0" smtClean="0"/>
              <a:t> </a:t>
            </a:r>
            <a:r>
              <a:rPr lang="ru-RU" sz="2800" dirty="0"/>
              <a:t>Анализ и оценка проведенного эксперимента</a:t>
            </a:r>
            <a:endParaRPr lang="ru-RU" dirty="0">
              <a:latin typeface="+mj-lt"/>
            </a:endParaRPr>
          </a:p>
          <a:p>
            <a:pPr>
              <a:lnSpc>
                <a:spcPct val="100000"/>
              </a:lnSpc>
              <a:spcBef>
                <a:spcPts val="0"/>
              </a:spcBef>
            </a:pPr>
            <a:endParaRPr lang="ru-RU" dirty="0" smtClean="0">
              <a:latin typeface="+mj-lt"/>
            </a:endParaRP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733565" y="1524027"/>
            <a:ext cx="5273586" cy="4351338"/>
          </a:xfrm>
          <a:prstGeom prst="rect">
            <a:avLst/>
          </a:prstGeom>
          <a:ln w="12700" cap="flat">
            <a:noFill/>
            <a:miter lim="400000"/>
          </a:ln>
          <a:effectLst/>
        </p:spPr>
      </p:pic>
      <p:sp>
        <p:nvSpPr>
          <p:cNvPr id="7" name="TextBox 6"/>
          <p:cNvSpPr txBox="1"/>
          <p:nvPr/>
        </p:nvSpPr>
        <p:spPr>
          <a:xfrm>
            <a:off x="819034" y="1557867"/>
            <a:ext cx="4718166" cy="1938992"/>
          </a:xfrm>
          <a:prstGeom prst="rect">
            <a:avLst/>
          </a:prstGeom>
          <a:noFill/>
        </p:spPr>
        <p:txBody>
          <a:bodyPr wrap="square" rtlCol="0">
            <a:spAutoFit/>
          </a:bodyPr>
          <a:lstStyle/>
          <a:p>
            <a:r>
              <a:rPr lang="en-US" sz="2000" dirty="0">
                <a:solidFill>
                  <a:schemeClr val="tx1">
                    <a:lumMod val="65000"/>
                    <a:lumOff val="35000"/>
                  </a:schemeClr>
                </a:solidFill>
                <a:latin typeface="+mj-lt"/>
              </a:rPr>
              <a:t>The woods are lovely, dark and deep,   </a:t>
            </a:r>
          </a:p>
          <a:p>
            <a:r>
              <a:rPr lang="en-US" sz="2000" dirty="0">
                <a:solidFill>
                  <a:schemeClr val="tx1">
                    <a:lumMod val="65000"/>
                    <a:lumOff val="35000"/>
                  </a:schemeClr>
                </a:solidFill>
                <a:latin typeface="+mj-lt"/>
              </a:rPr>
              <a:t>But I have promises to keep,   </a:t>
            </a:r>
          </a:p>
          <a:p>
            <a:r>
              <a:rPr lang="en-US" sz="2000" dirty="0">
                <a:solidFill>
                  <a:schemeClr val="tx1">
                    <a:lumMod val="65000"/>
                    <a:lumOff val="35000"/>
                  </a:schemeClr>
                </a:solidFill>
                <a:latin typeface="+mj-lt"/>
              </a:rPr>
              <a:t>And miles to go before I sleep,   </a:t>
            </a:r>
          </a:p>
          <a:p>
            <a:r>
              <a:rPr lang="en-US" sz="2000" dirty="0">
                <a:solidFill>
                  <a:schemeClr val="tx1">
                    <a:lumMod val="65000"/>
                    <a:lumOff val="35000"/>
                  </a:schemeClr>
                </a:solidFill>
                <a:latin typeface="+mj-lt"/>
              </a:rPr>
              <a:t>And miles to go before I sleep.   </a:t>
            </a:r>
            <a:endParaRPr lang="ru-RU" sz="2000" dirty="0" smtClean="0">
              <a:solidFill>
                <a:schemeClr val="tx1">
                  <a:lumMod val="65000"/>
                  <a:lumOff val="35000"/>
                </a:schemeClr>
              </a:solidFill>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62011" y="1715518"/>
            <a:ext cx="8304162" cy="4351338"/>
          </a:xfrm>
          <a:prstGeom prst="rect">
            <a:avLst/>
          </a:prstGeom>
          <a:ln w="12700" cap="flat">
            <a:noFill/>
            <a:miter lim="400000"/>
          </a:ln>
          <a:effectLst/>
        </p:spPr>
      </p:pic>
      <p:sp>
        <p:nvSpPr>
          <p:cNvPr id="5" name="TextBox 4"/>
          <p:cNvSpPr txBox="1"/>
          <p:nvPr/>
        </p:nvSpPr>
        <p:spPr>
          <a:xfrm>
            <a:off x="1608667" y="355601"/>
            <a:ext cx="9618133" cy="1200329"/>
          </a:xfrm>
          <a:prstGeom prst="rect">
            <a:avLst/>
          </a:prstGeom>
          <a:noFill/>
        </p:spPr>
        <p:txBody>
          <a:bodyPr wrap="square" rtlCol="0">
            <a:spAutoFit/>
          </a:bodyPr>
          <a:lstStyle/>
          <a:p>
            <a:r>
              <a:rPr lang="en-US" sz="2400" dirty="0" smtClean="0">
                <a:solidFill>
                  <a:schemeClr val="tx1">
                    <a:lumMod val="65000"/>
                    <a:lumOff val="35000"/>
                  </a:schemeClr>
                </a:solidFill>
                <a:latin typeface="+mj-lt"/>
              </a:rPr>
              <a:t>Cats </a:t>
            </a:r>
            <a:r>
              <a:rPr lang="en-US" sz="2400" dirty="0">
                <a:solidFill>
                  <a:schemeClr val="tx1">
                    <a:lumMod val="65000"/>
                    <a:lumOff val="35000"/>
                  </a:schemeClr>
                </a:solidFill>
                <a:latin typeface="+mj-lt"/>
              </a:rPr>
              <a:t>are similar in anatomy to the other </a:t>
            </a:r>
            <a:r>
              <a:rPr lang="en-US" sz="2400" dirty="0" smtClean="0">
                <a:solidFill>
                  <a:schemeClr val="tx1">
                    <a:lumMod val="65000"/>
                    <a:lumOff val="35000"/>
                  </a:schemeClr>
                </a:solidFill>
                <a:latin typeface="+mj-lt"/>
              </a:rPr>
              <a:t>fields, with </a:t>
            </a:r>
            <a:r>
              <a:rPr lang="en-US" sz="2400" dirty="0">
                <a:solidFill>
                  <a:schemeClr val="tx1">
                    <a:lumMod val="65000"/>
                    <a:lumOff val="35000"/>
                  </a:schemeClr>
                </a:solidFill>
                <a:latin typeface="+mj-lt"/>
              </a:rPr>
              <a:t>a strong flexible </a:t>
            </a:r>
            <a:r>
              <a:rPr lang="en-US" sz="2400" dirty="0" smtClean="0">
                <a:solidFill>
                  <a:schemeClr val="tx1">
                    <a:lumMod val="65000"/>
                    <a:lumOff val="35000"/>
                  </a:schemeClr>
                </a:solidFill>
                <a:latin typeface="+mj-lt"/>
              </a:rPr>
              <a:t>body,  quick </a:t>
            </a:r>
            <a:r>
              <a:rPr lang="en-US" sz="2400" dirty="0">
                <a:solidFill>
                  <a:schemeClr val="tx1">
                    <a:lumMod val="65000"/>
                    <a:lumOff val="35000"/>
                  </a:schemeClr>
                </a:solidFill>
                <a:latin typeface="+mj-lt"/>
              </a:rPr>
              <a:t>reflexes, sharp retractable </a:t>
            </a:r>
            <a:r>
              <a:rPr lang="en-US" sz="2400" dirty="0" smtClean="0">
                <a:solidFill>
                  <a:schemeClr val="tx1">
                    <a:lumMod val="65000"/>
                    <a:lumOff val="35000"/>
                  </a:schemeClr>
                </a:solidFill>
                <a:latin typeface="+mj-lt"/>
              </a:rPr>
              <a:t>claws,</a:t>
            </a:r>
            <a:r>
              <a:rPr lang="ru-RU" sz="2400" dirty="0" smtClean="0">
                <a:solidFill>
                  <a:schemeClr val="tx1">
                    <a:lumMod val="65000"/>
                    <a:lumOff val="35000"/>
                  </a:schemeClr>
                </a:solidFill>
                <a:latin typeface="+mj-lt"/>
              </a:rPr>
              <a:t>  </a:t>
            </a:r>
            <a:r>
              <a:rPr lang="en-US" sz="2400" dirty="0" smtClean="0">
                <a:solidFill>
                  <a:schemeClr val="tx1">
                    <a:lumMod val="65000"/>
                    <a:lumOff val="35000"/>
                  </a:schemeClr>
                </a:solidFill>
                <a:latin typeface="+mj-lt"/>
              </a:rPr>
              <a:t>and </a:t>
            </a:r>
            <a:r>
              <a:rPr lang="en-US" sz="2400" dirty="0">
                <a:solidFill>
                  <a:schemeClr val="tx1">
                    <a:lumMod val="65000"/>
                    <a:lumOff val="35000"/>
                  </a:schemeClr>
                </a:solidFill>
                <a:latin typeface="+mj-lt"/>
              </a:rPr>
              <a:t>teeth adapted to killing small </a:t>
            </a:r>
            <a:r>
              <a:rPr lang="en-US" sz="2400" dirty="0" smtClean="0">
                <a:solidFill>
                  <a:schemeClr val="tx1">
                    <a:lumMod val="65000"/>
                    <a:lumOff val="35000"/>
                  </a:schemeClr>
                </a:solidFill>
                <a:latin typeface="+mj-lt"/>
              </a:rPr>
              <a:t>prey</a:t>
            </a:r>
            <a:endParaRPr lang="en-US" sz="2400" dirty="0">
              <a:solidFill>
                <a:schemeClr val="tx1">
                  <a:lumMod val="65000"/>
                  <a:lumOff val="35000"/>
                </a:schemeClr>
              </a:solidFill>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b="1" dirty="0">
                <a:solidFill>
                  <a:schemeClr val="accent1"/>
                </a:solidFill>
              </a:rPr>
              <a:t>2</a:t>
            </a:r>
            <a:endParaRPr lang="en-US" sz="44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04" y="3454707"/>
            <a:ext cx="5401732" cy="474133"/>
          </a:xfrm>
        </p:spPr>
        <p:txBody>
          <a:bodyPr>
            <a:normAutofit fontScale="90000"/>
          </a:bodyPr>
          <a:lstStyle/>
          <a:p>
            <a:pPr algn="r"/>
            <a:r>
              <a:rPr lang="ru-RU" sz="2000" dirty="0" smtClean="0">
                <a:solidFill>
                  <a:schemeClr val="tx1"/>
                </a:solidFill>
                <a:ea typeface="Helvetica Neue" charset="0"/>
                <a:cs typeface="Helvetica Neue" charset="0"/>
              </a:rPr>
              <a:t>Короткие семантически насыщенные тексты</a:t>
            </a:r>
            <a:endParaRPr lang="en-US" sz="20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120466" y="1753171"/>
            <a:ext cx="3694532" cy="4351338"/>
          </a:xfrm>
          <a:prstGeom prst="rect">
            <a:avLst/>
          </a:prstGeom>
          <a:ln w="12700" cap="flat">
            <a:noFill/>
            <a:miter lim="400000"/>
          </a:ln>
          <a:effectLst/>
        </p:spPr>
      </p:pic>
      <p:sp>
        <p:nvSpPr>
          <p:cNvPr id="6" name="TextBox 5"/>
          <p:cNvSpPr txBox="1"/>
          <p:nvPr/>
        </p:nvSpPr>
        <p:spPr>
          <a:xfrm>
            <a:off x="1202267" y="2252133"/>
            <a:ext cx="5561138" cy="984885"/>
          </a:xfrm>
          <a:prstGeom prst="rect">
            <a:avLst/>
          </a:prstGeom>
          <a:noFill/>
        </p:spPr>
        <p:txBody>
          <a:bodyPr wrap="none" rtlCol="0">
            <a:spAutoFit/>
          </a:bodyPr>
          <a:lstStyle/>
          <a:p>
            <a:r>
              <a:rPr lang="en-US" sz="2000" dirty="0" smtClean="0">
                <a:solidFill>
                  <a:schemeClr val="tx1">
                    <a:lumMod val="65000"/>
                    <a:lumOff val="35000"/>
                  </a:schemeClr>
                </a:solidFill>
                <a:latin typeface="+mj-lt"/>
                <a:ea typeface="Helvetica Neue" charset="0"/>
                <a:cs typeface="Helvetica Neue" charset="0"/>
              </a:rPr>
              <a:t>A Clock is a </a:t>
            </a:r>
            <a:r>
              <a:rPr lang="en-US" sz="2000" dirty="0" err="1" smtClean="0">
                <a:solidFill>
                  <a:schemeClr val="tx1">
                    <a:lumMod val="65000"/>
                    <a:lumOff val="35000"/>
                  </a:schemeClr>
                </a:solidFill>
                <a:latin typeface="+mj-lt"/>
                <a:ea typeface="Helvetica Neue" charset="0"/>
                <a:cs typeface="Helvetica Neue" charset="0"/>
              </a:rPr>
              <a:t>TemporalInstrument</a:t>
            </a:r>
            <a:r>
              <a:rPr lang="en-US" sz="2000" dirty="0" smtClean="0">
                <a:solidFill>
                  <a:schemeClr val="tx1">
                    <a:lumMod val="65000"/>
                    <a:lumOff val="35000"/>
                  </a:schemeClr>
                </a:solidFill>
                <a:latin typeface="+mj-lt"/>
                <a:ea typeface="Helvetica Neue" charset="0"/>
                <a:cs typeface="Helvetica Neue" charset="0"/>
              </a:rPr>
              <a:t> to generate</a:t>
            </a:r>
            <a:endParaRPr lang="ru-RU" sz="2000" dirty="0" smtClean="0">
              <a:solidFill>
                <a:schemeClr val="tx1">
                  <a:lumMod val="65000"/>
                  <a:lumOff val="35000"/>
                </a:schemeClr>
              </a:solidFill>
              <a:latin typeface="+mj-lt"/>
              <a:ea typeface="Helvetica Neue" charset="0"/>
              <a:cs typeface="Helvetica Neue" charset="0"/>
            </a:endParaRPr>
          </a:p>
          <a:p>
            <a:r>
              <a:rPr lang="en-US" sz="2000" dirty="0" smtClean="0">
                <a:solidFill>
                  <a:schemeClr val="tx1">
                    <a:lumMod val="65000"/>
                    <a:lumOff val="35000"/>
                  </a:schemeClr>
                </a:solidFill>
                <a:latin typeface="+mj-lt"/>
                <a:ea typeface="Helvetica Neue" charset="0"/>
                <a:cs typeface="Helvetica Neue" charset="0"/>
              </a:rPr>
              <a:t> the instances of a </a:t>
            </a:r>
            <a:r>
              <a:rPr lang="en-US" sz="2000" dirty="0" err="1" smtClean="0">
                <a:solidFill>
                  <a:schemeClr val="tx1">
                    <a:lumMod val="65000"/>
                    <a:lumOff val="35000"/>
                  </a:schemeClr>
                </a:solidFill>
                <a:latin typeface="+mj-lt"/>
                <a:ea typeface="Helvetica Neue" charset="0"/>
                <a:cs typeface="Helvetica Neue" charset="0"/>
              </a:rPr>
              <a:t>TemporalMeasure</a:t>
            </a:r>
            <a:r>
              <a:rPr lang="en-US" sz="2000" dirty="0" smtClean="0">
                <a:solidFill>
                  <a:schemeClr val="tx1">
                    <a:lumMod val="65000"/>
                    <a:lumOff val="35000"/>
                  </a:schemeClr>
                </a:solidFill>
                <a:latin typeface="+mj-lt"/>
                <a:ea typeface="Helvetica Neue" charset="0"/>
                <a:cs typeface="Helvetica Neue" charset="0"/>
              </a:rPr>
              <a:t>.</a:t>
            </a:r>
            <a:r>
              <a:rPr lang="en-US" sz="2000" dirty="0" smtClean="0">
                <a:solidFill>
                  <a:schemeClr val="tx1">
                    <a:lumMod val="65000"/>
                    <a:lumOff val="35000"/>
                  </a:schemeClr>
                </a:solidFill>
                <a:effectLst/>
                <a:latin typeface="+mj-lt"/>
                <a:ea typeface="Helvetica Neue" charset="0"/>
                <a:cs typeface="Helvetica Neue" charset="0"/>
              </a:rPr>
              <a:t> </a:t>
            </a:r>
            <a:endParaRPr lang="en-US" sz="2000" b="1" dirty="0" smtClean="0">
              <a:solidFill>
                <a:schemeClr val="tx1">
                  <a:lumMod val="65000"/>
                  <a:lumOff val="35000"/>
                </a:schemeClr>
              </a:solidFill>
              <a:latin typeface="+mj-lt"/>
              <a:ea typeface="Helvetica Neue" charset="0"/>
              <a:cs typeface="Helvetica Neue" charset="0"/>
            </a:endParaRPr>
          </a:p>
          <a:p>
            <a:endParaRPr lang="en-US" dirty="0"/>
          </a:p>
        </p:txBody>
      </p:sp>
      <p:sp>
        <p:nvSpPr>
          <p:cNvPr id="8" name="TextBox 7"/>
          <p:cNvSpPr txBox="1"/>
          <p:nvPr/>
        </p:nvSpPr>
        <p:spPr>
          <a:xfrm>
            <a:off x="660401" y="643186"/>
            <a:ext cx="541866" cy="769441"/>
          </a:xfrm>
          <a:prstGeom prst="rect">
            <a:avLst/>
          </a:prstGeom>
          <a:noFill/>
        </p:spPr>
        <p:txBody>
          <a:bodyPr wrap="square" rtlCol="0">
            <a:spAutoFit/>
          </a:bodyPr>
          <a:lstStyle/>
          <a:p>
            <a:r>
              <a:rPr lang="ru-RU" sz="4400" b="1" dirty="0" smtClean="0">
                <a:solidFill>
                  <a:schemeClr val="accent1"/>
                </a:solidFill>
              </a:rPr>
              <a:t>3</a:t>
            </a:r>
            <a:endParaRPr lang="en-US" sz="44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259291" cy="6112933"/>
          </a:xfrm>
        </p:spPr>
        <p:txBody>
          <a:bodyPr>
            <a:normAutofit/>
          </a:bodyPr>
          <a:lstStyle/>
          <a:p>
            <a:pPr marL="0" indent="0">
              <a:lnSpc>
                <a:spcPct val="100000"/>
              </a:lnSpc>
              <a:buNone/>
            </a:pPr>
            <a:r>
              <a:rPr lang="ru-RU" sz="4800" b="1" dirty="0" smtClean="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77067" y="1215998"/>
            <a:ext cx="8189993" cy="5231898"/>
          </a:xfrm>
          <a:prstGeom prst="rect">
            <a:avLst/>
          </a:prstGeom>
          <a:ln w="12700" cap="flat">
            <a:noFill/>
            <a:miter lim="400000"/>
          </a:ln>
          <a:effectLst/>
        </p:spPr>
      </p:pic>
      <p:sp>
        <p:nvSpPr>
          <p:cNvPr id="5" name="TextBox 4"/>
          <p:cNvSpPr txBox="1"/>
          <p:nvPr/>
        </p:nvSpPr>
        <p:spPr>
          <a:xfrm>
            <a:off x="744228" y="541865"/>
            <a:ext cx="9077106" cy="369332"/>
          </a:xfrm>
          <a:prstGeom prst="rect">
            <a:avLst/>
          </a:prstGeom>
          <a:noFill/>
        </p:spPr>
        <p:txBody>
          <a:bodyPr wrap="square" rtlCol="0">
            <a:spAutoFit/>
          </a:bodyPr>
          <a:lstStyle/>
          <a:p>
            <a:r>
              <a:rPr lang="ru-RU" b="1" dirty="0" smtClean="0"/>
              <a:t>Текст с орфографическими и синтаксическими ошибками</a:t>
            </a:r>
            <a:endParaRPr lang="en-US"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5400" cy="2361142"/>
          </a:xfrm>
        </p:spPr>
        <p:txBody>
          <a:bodyPr>
            <a:normAutofit/>
          </a:bodyPr>
          <a:lstStyle/>
          <a:p>
            <a:r>
              <a:rPr lang="ru-RU" sz="3200" b="1" dirty="0" smtClean="0"/>
              <a:t>Цель работы </a:t>
            </a:r>
            <a:r>
              <a:rPr lang="ru-RU" sz="2800" b="0" dirty="0" smtClean="0">
                <a:solidFill>
                  <a:schemeClr val="tx1">
                    <a:lumMod val="65000"/>
                    <a:lumOff val="35000"/>
                  </a:schemeClr>
                </a:solidFill>
              </a:rPr>
              <a:t>-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a:t>
            </a:r>
            <a:endParaRPr lang="en-US" sz="2800" b="0" dirty="0">
              <a:solidFill>
                <a:schemeClr val="tx1">
                  <a:lumMod val="65000"/>
                  <a:lumOff val="35000"/>
                </a:schemeClr>
              </a:solidFill>
            </a:endParaRPr>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solidFill>
                  <a:schemeClr val="accent1"/>
                </a:solidFill>
              </a:rPr>
              <a:t>Практическое значение </a:t>
            </a:r>
            <a:r>
              <a:rPr lang="ru-RU" sz="2800" dirty="0" smtClean="0">
                <a:solidFill>
                  <a:schemeClr val="tx1">
                    <a:lumMod val="65000"/>
                    <a:lumOff val="35000"/>
                  </a:schemeClr>
                </a:solidFill>
              </a:rPr>
              <a:t>этой дипломной работы </a:t>
            </a:r>
            <a:r>
              <a:rPr lang="ru-RU" sz="2800" dirty="0" smtClean="0">
                <a:solidFill>
                  <a:schemeClr val="tx1">
                    <a:lumMod val="65000"/>
                    <a:lumOff val="35000"/>
                  </a:schemeClr>
                </a:solidFill>
              </a:rPr>
              <a:t>составляет получение и использование UML диаграмм для проведения дальнейшего их анализа и </a:t>
            </a:r>
            <a:r>
              <a:rPr lang="ru-RU" sz="2800" dirty="0" err="1" smtClean="0">
                <a:solidFill>
                  <a:schemeClr val="tx1">
                    <a:lumMod val="65000"/>
                    <a:lumOff val="35000"/>
                  </a:schemeClr>
                </a:solidFill>
              </a:rPr>
              <a:t>редактиро-вания</a:t>
            </a:r>
            <a:r>
              <a:rPr lang="ru-RU" sz="2800" dirty="0" smtClean="0">
                <a:solidFill>
                  <a:schemeClr val="tx1">
                    <a:lumMod val="65000"/>
                    <a:lumOff val="35000"/>
                  </a:schemeClr>
                </a:solidFill>
              </a:rPr>
              <a:t>, </a:t>
            </a:r>
            <a:r>
              <a:rPr lang="ru-RU" sz="2800" dirty="0" smtClean="0">
                <a:solidFill>
                  <a:schemeClr val="tx1">
                    <a:lumMod val="65000"/>
                    <a:lumOff val="35000"/>
                  </a:schemeClr>
                </a:solidFill>
              </a:rPr>
              <a:t>с целью конвертации в OWL формат (язык онтологий</a:t>
            </a:r>
            <a:r>
              <a:rPr lang="ru-RU" sz="2800" dirty="0" smtClean="0">
                <a:solidFill>
                  <a:schemeClr val="tx1">
                    <a:lumMod val="65000"/>
                    <a:lumOff val="35000"/>
                  </a:schemeClr>
                </a:solidFill>
              </a:rPr>
              <a:t>)</a:t>
            </a:r>
            <a:endParaRPr lang="en-US" sz="2800" dirty="0">
              <a:solidFill>
                <a:schemeClr val="tx1">
                  <a:lumMod val="65000"/>
                  <a:lumOff val="35000"/>
                </a:schemeClr>
              </a:solidFill>
            </a:endParaRPr>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721802"/>
          </a:xfrm>
        </p:spPr>
        <p:txBody>
          <a:bodyPr/>
          <a:lstStyle/>
          <a:p>
            <a:r>
              <a:rPr lang="ru-RU" dirty="0" smtClean="0"/>
              <a:t>Вывод</a:t>
            </a:r>
            <a:endParaRPr lang="en-US" dirty="0"/>
          </a:p>
        </p:txBody>
      </p:sp>
      <p:sp>
        <p:nvSpPr>
          <p:cNvPr id="3" name="Content Placeholder 2"/>
          <p:cNvSpPr>
            <a:spLocks noGrp="1"/>
          </p:cNvSpPr>
          <p:nvPr>
            <p:ph idx="1"/>
          </p:nvPr>
        </p:nvSpPr>
        <p:spPr>
          <a:xfrm>
            <a:off x="863599" y="1016000"/>
            <a:ext cx="10227733" cy="5164137"/>
          </a:xfrm>
        </p:spPr>
        <p:txBody>
          <a:bodyPr>
            <a:normAutofit lnSpcReduction="10000"/>
          </a:bodyPr>
          <a:lstStyle/>
          <a:p>
            <a:pPr marL="0" indent="0">
              <a:buNone/>
            </a:pPr>
            <a:r>
              <a:rPr lang="ru-RU" dirty="0" smtClean="0"/>
              <a:t>	</a:t>
            </a:r>
            <a:r>
              <a:rPr lang="ru-RU" sz="2800" dirty="0" smtClean="0"/>
              <a:t/>
            </a:r>
            <a:br>
              <a:rPr lang="ru-RU" sz="2800" dirty="0" smtClean="0"/>
            </a:br>
            <a:r>
              <a:rPr lang="ru-RU" sz="2800" dirty="0" smtClean="0"/>
              <a:t>П</a:t>
            </a:r>
            <a:r>
              <a:rPr lang="en-US" sz="2800" dirty="0" err="1" smtClean="0"/>
              <a:t>рограмма</a:t>
            </a:r>
            <a:r>
              <a:rPr lang="en-US" sz="2800" dirty="0" smtClean="0"/>
              <a:t> </a:t>
            </a:r>
            <a:r>
              <a:rPr lang="en-US" sz="2800" dirty="0" err="1" smtClean="0"/>
              <a:t>парсер</a:t>
            </a:r>
            <a:r>
              <a:rPr lang="en-US" sz="2800" dirty="0" smtClean="0"/>
              <a:t> </a:t>
            </a:r>
            <a:r>
              <a:rPr lang="en-US" sz="2800" dirty="0" err="1" smtClean="0"/>
              <a:t>выполняет</a:t>
            </a:r>
            <a:r>
              <a:rPr lang="en-US" sz="2800" dirty="0" smtClean="0"/>
              <a:t> </a:t>
            </a:r>
            <a:r>
              <a:rPr lang="en-US" sz="2800" dirty="0" err="1" smtClean="0"/>
              <a:t>базовые</a:t>
            </a:r>
            <a:r>
              <a:rPr lang="en-US" sz="2800" dirty="0" smtClean="0"/>
              <a:t> </a:t>
            </a:r>
            <a:r>
              <a:rPr lang="en-US" sz="2800" dirty="0" err="1" smtClean="0"/>
              <a:t>функции</a:t>
            </a:r>
            <a:r>
              <a:rPr lang="en-US" sz="2800" dirty="0" smtClean="0"/>
              <a:t> </a:t>
            </a:r>
            <a:r>
              <a:rPr lang="en-US" sz="2800" dirty="0" err="1" smtClean="0"/>
              <a:t>конвертации</a:t>
            </a:r>
            <a:r>
              <a:rPr lang="en-US" sz="2800" dirty="0" smtClean="0"/>
              <a:t> </a:t>
            </a:r>
            <a:r>
              <a:rPr lang="en-US" sz="2800" dirty="0" err="1" smtClean="0"/>
              <a:t>текста</a:t>
            </a:r>
            <a:r>
              <a:rPr lang="en-US" sz="2800" dirty="0" smtClean="0"/>
              <a:t> </a:t>
            </a:r>
            <a:r>
              <a:rPr lang="en-US" sz="2800" dirty="0" err="1" smtClean="0"/>
              <a:t>на</a:t>
            </a:r>
            <a:r>
              <a:rPr lang="en-US" sz="2800" dirty="0" smtClean="0"/>
              <a:t> </a:t>
            </a:r>
            <a:r>
              <a:rPr lang="en-US" sz="2800" dirty="0" err="1" smtClean="0"/>
              <a:t>естественном</a:t>
            </a:r>
            <a:r>
              <a:rPr lang="en-US" sz="2800" dirty="0" smtClean="0"/>
              <a:t> </a:t>
            </a:r>
            <a:r>
              <a:rPr lang="en-US" sz="2800" dirty="0" err="1" smtClean="0"/>
              <a:t>языке</a:t>
            </a:r>
            <a:r>
              <a:rPr lang="en-US" sz="2800" dirty="0" smtClean="0"/>
              <a:t> </a:t>
            </a:r>
            <a:r>
              <a:rPr lang="en-US" sz="2800" dirty="0" err="1" smtClean="0"/>
              <a:t>в</a:t>
            </a:r>
            <a:r>
              <a:rPr lang="en-US" sz="2800" dirty="0" smtClean="0"/>
              <a:t> UML </a:t>
            </a:r>
            <a:r>
              <a:rPr lang="en-US" sz="2800" dirty="0" err="1" smtClean="0"/>
              <a:t>диаграммы</a:t>
            </a:r>
            <a:r>
              <a:rPr lang="en-US" sz="2800" dirty="0" smtClean="0"/>
              <a:t> </a:t>
            </a:r>
            <a:r>
              <a:rPr lang="en-US" sz="2800" dirty="0" err="1" smtClean="0"/>
              <a:t>согласно</a:t>
            </a:r>
            <a:r>
              <a:rPr lang="en-US" sz="2800" dirty="0" smtClean="0"/>
              <a:t> </a:t>
            </a:r>
            <a:r>
              <a:rPr lang="ru-RU" sz="2800" smtClean="0"/>
              <a:t>разработанным </a:t>
            </a:r>
            <a:r>
              <a:rPr lang="en-US" sz="2800" smtClean="0"/>
              <a:t>правилам</a:t>
            </a:r>
            <a:r>
              <a:rPr lang="ru-RU" sz="2800" dirty="0" smtClean="0"/>
              <a:t>, однако </a:t>
            </a:r>
            <a:r>
              <a:rPr lang="en-US" sz="2800" dirty="0" err="1" smtClean="0"/>
              <a:t>успешность</a:t>
            </a:r>
            <a:r>
              <a:rPr lang="en-US" sz="2800" dirty="0" smtClean="0"/>
              <a:t> </a:t>
            </a:r>
            <a:r>
              <a:rPr lang="en-US" sz="2800" dirty="0" err="1" smtClean="0"/>
              <a:t>конвертации</a:t>
            </a:r>
            <a:r>
              <a:rPr lang="en-US" sz="2800" dirty="0" smtClean="0"/>
              <a:t> </a:t>
            </a:r>
            <a:r>
              <a:rPr lang="en-US" sz="2800" dirty="0" err="1" smtClean="0"/>
              <a:t>зависит</a:t>
            </a:r>
            <a:r>
              <a:rPr lang="en-US" sz="2800" dirty="0" smtClean="0"/>
              <a:t> </a:t>
            </a:r>
            <a:r>
              <a:rPr lang="en-US" sz="2800" dirty="0" err="1" smtClean="0"/>
              <a:t>от</a:t>
            </a:r>
            <a:r>
              <a:rPr lang="en-US" sz="2800" dirty="0" smtClean="0"/>
              <a:t> </a:t>
            </a:r>
            <a:r>
              <a:rPr lang="en-US" sz="2800" dirty="0" err="1" smtClean="0"/>
              <a:t>многих</a:t>
            </a:r>
            <a:r>
              <a:rPr lang="en-US" sz="2800" dirty="0" smtClean="0"/>
              <a:t> </a:t>
            </a:r>
            <a:r>
              <a:rPr lang="en-US" sz="2800" dirty="0" err="1" smtClean="0"/>
              <a:t>факторов</a:t>
            </a:r>
            <a:r>
              <a:rPr lang="ru-RU" sz="2800" dirty="0" smtClean="0"/>
              <a:t>: </a:t>
            </a:r>
          </a:p>
          <a:p>
            <a:pPr marL="0" indent="0" algn="just">
              <a:buNone/>
            </a:pPr>
            <a:endParaRPr lang="ru-RU" sz="2800" dirty="0" smtClean="0"/>
          </a:p>
          <a:p>
            <a:pPr>
              <a:buFontTx/>
              <a:buChar char="-"/>
            </a:pPr>
            <a:r>
              <a:rPr lang="ru-RU" sz="2800" dirty="0" smtClean="0"/>
              <a:t>объем текста;</a:t>
            </a:r>
          </a:p>
          <a:p>
            <a:pPr>
              <a:buFontTx/>
              <a:buChar char="-"/>
            </a:pPr>
            <a:r>
              <a:rPr lang="ru-RU" sz="2800" dirty="0" smtClean="0"/>
              <a:t>его корректность с точки зрения орфографии и семантики; </a:t>
            </a:r>
          </a:p>
          <a:p>
            <a:pPr>
              <a:buFontTx/>
              <a:buChar char="-"/>
            </a:pPr>
            <a:r>
              <a:rPr lang="ru-RU" sz="2800" dirty="0" smtClean="0"/>
              <a:t>результаты </a:t>
            </a:r>
            <a:r>
              <a:rPr lang="ru-RU" sz="2800" dirty="0" err="1" smtClean="0"/>
              <a:t>парсинга</a:t>
            </a:r>
            <a:r>
              <a:rPr lang="ru-RU" sz="2800" dirty="0" smtClean="0"/>
              <a:t> </a:t>
            </a:r>
            <a:r>
              <a:rPr lang="en-US" sz="2800" dirty="0" smtClean="0"/>
              <a:t>Stanford Core NLP;</a:t>
            </a:r>
            <a:endParaRPr lang="ru-RU" sz="2800" dirty="0"/>
          </a:p>
          <a:p>
            <a:pPr marL="0" indent="0">
              <a:buNone/>
            </a:pPr>
            <a:r>
              <a:rPr lang="ru-RU" sz="2800" dirty="0" smtClean="0">
                <a:solidFill>
                  <a:schemeClr val="accent1"/>
                </a:solidFill>
              </a:rPr>
              <a:t>-</a:t>
            </a:r>
            <a:r>
              <a:rPr lang="ru-RU" sz="2800" dirty="0" smtClean="0"/>
              <a:t> </a:t>
            </a:r>
            <a:r>
              <a:rPr lang="ru-RU" sz="2800" dirty="0" smtClean="0"/>
              <a:t>корректность </a:t>
            </a:r>
            <a:r>
              <a:rPr lang="ru-RU" sz="2800" dirty="0" smtClean="0"/>
              <a:t>правил конвертации.</a:t>
            </a:r>
            <a:endParaRPr lang="en-US" sz="2800"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8148"/>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13450" y="2222883"/>
            <a:ext cx="10276223" cy="3785652"/>
          </a:xfrm>
          <a:prstGeom prst="rect">
            <a:avLst/>
          </a:prstGeom>
          <a:noFill/>
        </p:spPr>
        <p:txBody>
          <a:bodyPr wrap="square" rtlCol="0">
            <a:spAutoFit/>
          </a:bodyPr>
          <a:lstStyle/>
          <a:p>
            <a:pPr marL="457200" indent="-457200">
              <a:buFont typeface="Arial" charset="0"/>
              <a:buChar char="•"/>
            </a:pPr>
            <a:r>
              <a:rPr lang="ru-RU" sz="2400" dirty="0">
                <a:solidFill>
                  <a:schemeClr val="tx1">
                    <a:lumMod val="65000"/>
                    <a:lumOff val="35000"/>
                  </a:schemeClr>
                </a:solidFill>
              </a:rPr>
              <a:t>Семантический анализ текста как основа для выполнения </a:t>
            </a:r>
            <a:r>
              <a:rPr lang="ru-RU" sz="2400" dirty="0" err="1" smtClean="0">
                <a:solidFill>
                  <a:schemeClr val="tx1">
                    <a:lumMod val="65000"/>
                    <a:lumOff val="35000"/>
                  </a:schemeClr>
                </a:solidFill>
              </a:rPr>
              <a:t>парсинга</a:t>
            </a:r>
            <a:endParaRPr lang="ru-RU" sz="2400" dirty="0" smtClean="0">
              <a:solidFill>
                <a:schemeClr val="tx1">
                  <a:lumMod val="65000"/>
                  <a:lumOff val="35000"/>
                </a:schemeClr>
              </a:solidFill>
            </a:endParaRPr>
          </a:p>
          <a:p>
            <a:pPr marL="457200" indent="-457200">
              <a:buFont typeface="Arial" charset="0"/>
              <a:buChar char="•"/>
            </a:pPr>
            <a:r>
              <a:rPr lang="ru-RU" sz="2400" dirty="0" smtClean="0">
                <a:solidFill>
                  <a:schemeClr val="tx1">
                    <a:lumMod val="65000"/>
                    <a:lumOff val="35000"/>
                  </a:schemeClr>
                </a:solidFill>
              </a:rPr>
              <a:t>Обзор </a:t>
            </a:r>
            <a:r>
              <a:rPr lang="ru-RU" sz="2400" dirty="0">
                <a:solidFill>
                  <a:schemeClr val="tx1">
                    <a:lumMod val="65000"/>
                    <a:lumOff val="35000"/>
                  </a:schemeClr>
                </a:solidFill>
              </a:rPr>
              <a:t>существующего инструментария </a:t>
            </a:r>
            <a:r>
              <a:rPr lang="ru-RU" sz="2400" dirty="0" err="1">
                <a:solidFill>
                  <a:schemeClr val="tx1">
                    <a:lumMod val="65000"/>
                    <a:lumOff val="35000"/>
                  </a:schemeClr>
                </a:solidFill>
              </a:rPr>
              <a:t>Stanford</a:t>
            </a:r>
            <a:r>
              <a:rPr lang="ru-RU" sz="2400" dirty="0">
                <a:solidFill>
                  <a:schemeClr val="tx1">
                    <a:lumMod val="65000"/>
                    <a:lumOff val="35000"/>
                  </a:schemeClr>
                </a:solidFill>
              </a:rPr>
              <a:t> </a:t>
            </a:r>
            <a:r>
              <a:rPr lang="ru-RU" sz="2400" dirty="0" err="1">
                <a:solidFill>
                  <a:schemeClr val="tx1">
                    <a:lumMod val="65000"/>
                    <a:lumOff val="35000"/>
                  </a:schemeClr>
                </a:solidFill>
              </a:rPr>
              <a:t>Core</a:t>
            </a:r>
            <a:r>
              <a:rPr lang="ru-RU" sz="2400" dirty="0">
                <a:solidFill>
                  <a:schemeClr val="tx1">
                    <a:lumMod val="65000"/>
                    <a:lumOff val="35000"/>
                  </a:schemeClr>
                </a:solidFill>
              </a:rPr>
              <a:t> </a:t>
            </a:r>
            <a:r>
              <a:rPr lang="ru-RU" sz="2400" dirty="0" smtClean="0">
                <a:solidFill>
                  <a:schemeClr val="tx1">
                    <a:lumMod val="65000"/>
                    <a:lumOff val="35000"/>
                  </a:schemeClr>
                </a:solidFill>
              </a:rPr>
              <a:t>NLP</a:t>
            </a:r>
          </a:p>
          <a:p>
            <a:pPr marL="457200" indent="-457200">
              <a:buFont typeface="Arial" charset="0"/>
              <a:buChar char="•"/>
            </a:pPr>
            <a:r>
              <a:rPr lang="ru-RU" sz="2400" dirty="0" smtClean="0">
                <a:solidFill>
                  <a:schemeClr val="tx1">
                    <a:lumMod val="65000"/>
                    <a:lumOff val="35000"/>
                  </a:schemeClr>
                </a:solidFill>
              </a:rPr>
              <a:t>Средства </a:t>
            </a:r>
            <a:r>
              <a:rPr lang="ru-RU" sz="2400" dirty="0">
                <a:solidFill>
                  <a:schemeClr val="tx1">
                    <a:lumMod val="65000"/>
                    <a:lumOff val="35000"/>
                  </a:schemeClr>
                </a:solidFill>
              </a:rPr>
              <a:t>хранения и визуального представления </a:t>
            </a:r>
            <a:r>
              <a:rPr lang="ru-RU" sz="2400" dirty="0" smtClean="0">
                <a:solidFill>
                  <a:schemeClr val="tx1">
                    <a:lumMod val="65000"/>
                    <a:lumOff val="35000"/>
                  </a:schemeClr>
                </a:solidFill>
              </a:rPr>
              <a:t>текста</a:t>
            </a:r>
          </a:p>
          <a:p>
            <a:pPr marL="457200" indent="-457200">
              <a:buFont typeface="Arial" charset="0"/>
              <a:buChar char="•"/>
            </a:pPr>
            <a:r>
              <a:rPr lang="ru-RU" sz="2400" dirty="0" smtClean="0">
                <a:solidFill>
                  <a:schemeClr val="tx1">
                    <a:lumMod val="65000"/>
                    <a:lumOff val="35000"/>
                  </a:schemeClr>
                </a:solidFill>
              </a:rPr>
              <a:t>Вектор </a:t>
            </a:r>
            <a:r>
              <a:rPr lang="ru-RU" sz="2400" dirty="0">
                <a:solidFill>
                  <a:schemeClr val="tx1">
                    <a:lumMod val="65000"/>
                    <a:lumOff val="35000"/>
                  </a:schemeClr>
                </a:solidFill>
              </a:rPr>
              <a:t>развития данного направления и его перспективы</a:t>
            </a:r>
            <a:endParaRPr lang="ru-RU" sz="2400" b="1" dirty="0" smtClean="0">
              <a:solidFill>
                <a:schemeClr val="tx1">
                  <a:lumMod val="65000"/>
                  <a:lumOff val="35000"/>
                </a:schemeClr>
              </a:solidFill>
              <a:latin typeface="+mj-lt"/>
              <a:ea typeface="Helvetica Neue" charset="0"/>
              <a:cs typeface="Helvetica Neue" charset="0"/>
            </a:endParaRPr>
          </a:p>
          <a:p>
            <a:endParaRPr lang="ru-RU" sz="2400" b="1" dirty="0">
              <a:solidFill>
                <a:schemeClr val="tx1">
                  <a:lumMod val="65000"/>
                  <a:lumOff val="35000"/>
                </a:schemeClr>
              </a:solidFill>
              <a:latin typeface="+mj-lt"/>
              <a:ea typeface="Helvetica Neue" charset="0"/>
              <a:cs typeface="Helvetica Neue" charset="0"/>
            </a:endParaRPr>
          </a:p>
          <a:p>
            <a:r>
              <a:rPr lang="ru-RU" sz="2400" b="1" dirty="0" err="1" smtClean="0">
                <a:solidFill>
                  <a:schemeClr val="tx1">
                    <a:lumMod val="65000"/>
                    <a:lumOff val="35000"/>
                  </a:schemeClr>
                </a:solidFill>
                <a:latin typeface="+mj-lt"/>
                <a:ea typeface="Helvetica Neue" charset="0"/>
                <a:cs typeface="Helvetica Neue" charset="0"/>
              </a:rPr>
              <a:t>Natural</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Language</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Processing</a:t>
            </a:r>
            <a:r>
              <a:rPr lang="ru-RU" sz="2400" b="1" dirty="0" smtClean="0">
                <a:solidFill>
                  <a:schemeClr val="tx1">
                    <a:lumMod val="65000"/>
                    <a:lumOff val="35000"/>
                  </a:schemeClr>
                </a:solidFill>
                <a:latin typeface="+mj-lt"/>
                <a:ea typeface="Helvetica Neue" charset="0"/>
                <a:cs typeface="Helvetica Neue" charset="0"/>
              </a:rPr>
              <a:t> </a:t>
            </a:r>
            <a:r>
              <a:rPr lang="ru-RU" sz="2400" dirty="0" smtClean="0">
                <a:solidFill>
                  <a:schemeClr val="tx1">
                    <a:lumMod val="65000"/>
                    <a:lumOff val="35000"/>
                  </a:schemeClr>
                </a:solidFill>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671002"/>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63600" y="1828800"/>
            <a:ext cx="8993632" cy="4351337"/>
          </a:xfrm>
        </p:spPr>
        <p:txBody>
          <a:bodyPr>
            <a:normAutofit/>
          </a:bodyPr>
          <a:lstStyle/>
          <a:p>
            <a:pPr>
              <a:lnSpc>
                <a:spcPct val="100000"/>
              </a:lnSpc>
              <a:spcBef>
                <a:spcPts val="0"/>
              </a:spcBef>
            </a:pPr>
            <a:r>
              <a:rPr lang="ru-RU" sz="2400" dirty="0" smtClean="0">
                <a:latin typeface="+mj-lt"/>
                <a:ea typeface="Helvetica Neue" charset="0"/>
                <a:cs typeface="Helvetica Neue" charset="0"/>
              </a:rPr>
              <a:t>Интегрированный набор инструментов для грамматического анализа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Быстрый и надежный анализ произвольного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Высокое качество при анализе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Поддержка основных языков (английский, арабский, китайский, французский, немецкий, испанский)</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Доступные </a:t>
            </a:r>
            <a:r>
              <a:rPr lang="ru-RU" sz="2400" dirty="0" smtClean="0">
                <a:latin typeface="+mj-lt"/>
                <a:ea typeface="Helvetica Neue" charset="0"/>
                <a:cs typeface="Helvetica Neue" charset="0"/>
              </a:rPr>
              <a:t>интерфейсы для основных современных языков программирования</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Возможность </a:t>
            </a:r>
            <a:r>
              <a:rPr lang="ru-RU" sz="2400" dirty="0" smtClean="0">
                <a:latin typeface="+mj-lt"/>
                <a:ea typeface="Helvetica Neue" charset="0"/>
                <a:cs typeface="Helvetica Neue" charset="0"/>
              </a:rPr>
              <a:t>работать как простой веб-сервис</a:t>
            </a:r>
            <a:endParaRPr lang="en-US" sz="24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Autofit/>
          </a:bodyPr>
          <a:lstStyle/>
          <a:p>
            <a:pPr marL="0" indent="0">
              <a:lnSpc>
                <a:spcPct val="100000"/>
              </a:lnSpc>
              <a:spcAft>
                <a:spcPts val="100"/>
              </a:spcAft>
              <a:buNone/>
            </a:pPr>
            <a:r>
              <a:rPr lang="en-US" sz="1400" dirty="0">
                <a:latin typeface="Helvetica Neue" charset="0"/>
                <a:ea typeface="Helvetica Neue" charset="0"/>
                <a:cs typeface="Helvetica Neue" charset="0"/>
              </a:rPr>
              <a:t>(ROOT</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(NP (PRP$ My) (JJ little) (NN horse))</a:t>
            </a:r>
          </a:p>
          <a:p>
            <a:pPr marL="0" indent="0">
              <a:lnSpc>
                <a:spcPct val="100000"/>
              </a:lnSpc>
              <a:spcAft>
                <a:spcPts val="100"/>
              </a:spcAft>
              <a:buNone/>
            </a:pPr>
            <a:r>
              <a:rPr lang="en-US" sz="1400" dirty="0">
                <a:latin typeface="Helvetica Neue" charset="0"/>
                <a:ea typeface="Helvetica Neue" charset="0"/>
                <a:cs typeface="Helvetica Neue" charset="0"/>
              </a:rPr>
              <a:t>    (VP (MD must)</a:t>
            </a:r>
          </a:p>
          <a:p>
            <a:pPr marL="0" indent="0">
              <a:lnSpc>
                <a:spcPct val="100000"/>
              </a:lnSpc>
              <a:spcAft>
                <a:spcPts val="100"/>
              </a:spcAft>
              <a:buNone/>
            </a:pPr>
            <a:r>
              <a:rPr lang="en-US" sz="1400" dirty="0">
                <a:latin typeface="Helvetica Neue" charset="0"/>
                <a:ea typeface="Helvetica Neue" charset="0"/>
                <a:cs typeface="Helvetica Neue" charset="0"/>
              </a:rPr>
              <a:t>      (VP (VB think)</a:t>
            </a:r>
          </a:p>
          <a:p>
            <a:pPr marL="0" indent="0">
              <a:lnSpc>
                <a:spcPct val="100000"/>
              </a:lnSpc>
              <a:spcAft>
                <a:spcPts val="100"/>
              </a:spcAft>
              <a:buNone/>
            </a:pPr>
            <a:r>
              <a:rPr lang="en-US" sz="1400" dirty="0">
                <a:latin typeface="Helvetica Neue" charset="0"/>
                <a:ea typeface="Helvetica Neue" charset="0"/>
                <a:cs typeface="Helvetica Neue" charset="0"/>
              </a:rPr>
              <a:t>        (NP (PRP it) (NN queer))</a:t>
            </a:r>
          </a:p>
          <a:p>
            <a:pPr marL="0" indent="0">
              <a:lnSpc>
                <a:spcPct val="100000"/>
              </a:lnSpc>
              <a:spcAft>
                <a:spcPts val="100"/>
              </a:spcAft>
              <a:buNone/>
            </a:pPr>
            <a:r>
              <a:rPr lang="en-US" sz="1400" dirty="0">
                <a:latin typeface="Helvetica Neue" charset="0"/>
                <a:ea typeface="Helvetica Neue" charset="0"/>
                <a:cs typeface="Helvetica Neue" charset="0"/>
              </a:rPr>
              <a:t>        (, ,)</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(VP (TO To)</a:t>
            </a:r>
          </a:p>
          <a:p>
            <a:pPr marL="0" indent="0">
              <a:lnSpc>
                <a:spcPct val="100000"/>
              </a:lnSpc>
              <a:spcAft>
                <a:spcPts val="100"/>
              </a:spcAft>
              <a:buNone/>
            </a:pPr>
            <a:r>
              <a:rPr lang="en-US" sz="1400" dirty="0">
                <a:latin typeface="Helvetica Neue" charset="0"/>
                <a:ea typeface="Helvetica Neue" charset="0"/>
                <a:cs typeface="Helvetica Neue" charset="0"/>
              </a:rPr>
              <a:t>            (VP (VB stop)</a:t>
            </a:r>
          </a:p>
          <a:p>
            <a:pPr marL="0" indent="0">
              <a:lnSpc>
                <a:spcPct val="100000"/>
              </a:lnSpc>
              <a:spcAft>
                <a:spcPts val="100"/>
              </a:spcAft>
              <a:buNone/>
            </a:pPr>
            <a:r>
              <a:rPr lang="en-US" sz="1400" dirty="0">
                <a:latin typeface="Helvetica Neue" charset="0"/>
                <a:ea typeface="Helvetica Neue" charset="0"/>
                <a:cs typeface="Helvetica Neue" charset="0"/>
              </a:rPr>
              <a:t>              (PP (IN without</a:t>
            </a:r>
            <a:r>
              <a:rPr lang="en-US" sz="1400" dirty="0" smtClean="0">
                <a:latin typeface="Helvetica Neue" charset="0"/>
                <a:ea typeface="Helvetica Neue" charset="0"/>
                <a:cs typeface="Helvetica Neue" charset="0"/>
              </a:rPr>
              <a:t>)</a:t>
            </a:r>
            <a:endParaRPr lang="ru-RU" sz="1400" dirty="0" smtClean="0">
              <a:latin typeface="Helvetica Neue" charset="0"/>
              <a:ea typeface="Helvetica Neue" charset="0"/>
              <a:cs typeface="Helvetica Neue" charset="0"/>
            </a:endParaRPr>
          </a:p>
          <a:p>
            <a:pPr marL="0" indent="0">
              <a:lnSpc>
                <a:spcPct val="100000"/>
              </a:lnSpc>
              <a:spcAft>
                <a:spcPts val="100"/>
              </a:spcAft>
              <a:buNone/>
            </a:pPr>
            <a:r>
              <a:rPr lang="en-US" sz="1400" dirty="0" smtClean="0">
                <a:latin typeface="Helvetica Neue" charset="0"/>
                <a:ea typeface="Helvetica Neue" charset="0"/>
                <a:cs typeface="Helvetica Neue" charset="0"/>
              </a:rPr>
              <a:t>		</a:t>
            </a:r>
            <a:r>
              <a:rPr lang="mr-IN" sz="1400" dirty="0" smtClean="0">
                <a:latin typeface="Helvetica Neue" charset="0"/>
                <a:ea typeface="Helvetica Neue" charset="0"/>
                <a:cs typeface="Helvetica Neue" charset="0"/>
              </a:rPr>
              <a:t>…</a:t>
            </a:r>
            <a:endParaRPr lang="en-US" sz="1400" dirty="0">
              <a:latin typeface="Helvetica Neue" charset="0"/>
              <a:ea typeface="Helvetica Neue" charset="0"/>
              <a:cs typeface="Helvetica Neue" charset="0"/>
            </a:endParaRPr>
          </a:p>
          <a:p>
            <a:pPr marL="0" indent="0">
              <a:lnSpc>
                <a:spcPct val="100000"/>
              </a:lnSpc>
              <a:spcAft>
                <a:spcPts val="100"/>
              </a:spcAft>
              <a:buNone/>
            </a:pPr>
            <a:r>
              <a:rPr lang="en-US" sz="1400" dirty="0">
                <a:latin typeface="Helvetica Neue" charset="0"/>
                <a:ea typeface="Helvetica Neue" charset="0"/>
                <a:cs typeface="Helvetica Neue" charset="0"/>
              </a:rPr>
              <a:t>                    (NP</a:t>
            </a:r>
          </a:p>
          <a:p>
            <a:pPr marL="0" indent="0">
              <a:lnSpc>
                <a:spcPct val="100000"/>
              </a:lnSpc>
              <a:spcAft>
                <a:spcPts val="100"/>
              </a:spcAft>
              <a:buNone/>
            </a:pPr>
            <a:r>
              <a:rPr lang="en-US" sz="1400" dirty="0">
                <a:latin typeface="Helvetica Neue" charset="0"/>
                <a:ea typeface="Helvetica Neue" charset="0"/>
                <a:cs typeface="Helvetica Neue" charset="0"/>
              </a:rPr>
              <a:t>                      (NP (DT The) (JJS darkest) (NN evening))</a:t>
            </a:r>
          </a:p>
          <a:p>
            <a:pPr marL="0" indent="0">
              <a:lnSpc>
                <a:spcPct val="100000"/>
              </a:lnSpc>
              <a:spcAft>
                <a:spcPts val="100"/>
              </a:spcAft>
              <a:buNone/>
            </a:pPr>
            <a:r>
              <a:rPr lang="en-US" sz="1400" dirty="0">
                <a:latin typeface="Helvetica Neue" charset="0"/>
                <a:ea typeface="Helvetica Neue" charset="0"/>
                <a:cs typeface="Helvetica Neue" charset="0"/>
              </a:rPr>
              <a:t>                      (PP (IN of)</a:t>
            </a:r>
          </a:p>
          <a:p>
            <a:pPr marL="0" indent="0">
              <a:lnSpc>
                <a:spcPct val="100000"/>
              </a:lnSpc>
              <a:spcAft>
                <a:spcPts val="100"/>
              </a:spcAft>
              <a:buNone/>
            </a:pPr>
            <a:r>
              <a:rPr lang="en-US" sz="1400" dirty="0">
                <a:latin typeface="Helvetica Neue" charset="0"/>
                <a:ea typeface="Helvetica Neue" charset="0"/>
                <a:cs typeface="Helvetica Neue" charset="0"/>
              </a:rPr>
              <a:t>                        (NP (DT the) (NN year))))))))))))</a:t>
            </a:r>
          </a:p>
          <a:p>
            <a:pPr marL="0" indent="0">
              <a:lnSpc>
                <a:spcPct val="100000"/>
              </a:lnSpc>
              <a:spcAft>
                <a:spcPts val="100"/>
              </a:spcAft>
              <a:buNone/>
            </a:pPr>
            <a:r>
              <a:rPr lang="en-US" sz="14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UML 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116312" cy="3382963"/>
          </a:xfrm>
        </p:spPr>
        <p:txBody>
          <a:bodyPr>
            <a:normAutofit/>
          </a:bodyPr>
          <a:lstStyle/>
          <a:p>
            <a:pPr>
              <a:lnSpc>
                <a:spcPct val="100000"/>
              </a:lnSpc>
              <a:spcBef>
                <a:spcPts val="0"/>
              </a:spcBef>
            </a:pPr>
            <a:r>
              <a:rPr lang="ru-RU" sz="2800" dirty="0" smtClean="0">
                <a:latin typeface="+mj-lt"/>
              </a:rPr>
              <a:t>Специфика и особенности реализации</a:t>
            </a:r>
          </a:p>
          <a:p>
            <a:pPr>
              <a:lnSpc>
                <a:spcPct val="100000"/>
              </a:lnSpc>
              <a:spcBef>
                <a:spcPts val="0"/>
              </a:spcBef>
            </a:pPr>
            <a:r>
              <a:rPr lang="ru-RU" sz="2800" dirty="0" smtClean="0">
                <a:latin typeface="+mj-lt"/>
              </a:rPr>
              <a:t>Разработка правил конвертации</a:t>
            </a:r>
            <a:r>
              <a:rPr lang="en-US" sz="2800" dirty="0" smtClean="0">
                <a:latin typeface="+mj-lt"/>
              </a:rPr>
              <a:t> </a:t>
            </a:r>
            <a:r>
              <a:rPr lang="ru-RU" sz="2800" dirty="0" smtClean="0">
                <a:latin typeface="+mj-lt"/>
              </a:rPr>
              <a:t>текста </a:t>
            </a:r>
          </a:p>
          <a:p>
            <a:pPr>
              <a:lnSpc>
                <a:spcPct val="100000"/>
              </a:lnSpc>
              <a:spcBef>
                <a:spcPts val="0"/>
              </a:spcBef>
            </a:pPr>
            <a:r>
              <a:rPr lang="ru-RU" sz="2800" dirty="0" smtClean="0">
                <a:latin typeface="+mj-lt"/>
              </a:rPr>
              <a:t>Механизм построения UML диаграмм</a:t>
            </a:r>
          </a:p>
          <a:p>
            <a:pPr>
              <a:lnSpc>
                <a:spcPct val="100000"/>
              </a:lnSpc>
              <a:spcBef>
                <a:spcPts val="0"/>
              </a:spcBef>
            </a:pPr>
            <a:r>
              <a:rPr lang="ru-RU" sz="2800" dirty="0"/>
              <a:t>Робота з форматом </a:t>
            </a:r>
            <a:r>
              <a:rPr lang="en-US" sz="2800" dirty="0"/>
              <a:t>XMI </a:t>
            </a:r>
            <a:endParaRPr lang="en-US" sz="2800"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912534" y="1354667"/>
            <a:ext cx="7535334" cy="49783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3891"/>
            <a:ext cx="10009909" cy="5395576"/>
          </a:xfrm>
        </p:spPr>
        <p:txBody>
          <a:bodyPr>
            <a:normAutofit fontScale="40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spcAft>
                <a:spcPts val="100"/>
              </a:spcAft>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0176164" cy="1077218"/>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Результат конвертации дерева в </a:t>
            </a:r>
          </a:p>
          <a:p>
            <a:r>
              <a:rPr lang="ru-RU" sz="3200" b="1" dirty="0" smtClean="0">
                <a:solidFill>
                  <a:schemeClr val="accent1"/>
                </a:solidFill>
                <a:latin typeface="Helvetica Neue" charset="0"/>
                <a:ea typeface="Helvetica Neue" charset="0"/>
                <a:cs typeface="Helvetica Neue" charset="0"/>
              </a:rPr>
              <a:t>промежуточный граф </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94198"/>
            <a:ext cx="10081676" cy="980420"/>
          </a:xfrm>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6660736"/>
              </p:ext>
            </p:extLst>
          </p:nvPr>
        </p:nvGraphicFramePr>
        <p:xfrm>
          <a:off x="3041648" y="1663461"/>
          <a:ext cx="6339418" cy="4704167"/>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Кла</a:t>
                      </a:r>
                      <a:r>
                        <a:rPr lang="ru-RU" sz="1400" dirty="0" smtClean="0">
                          <a:effectLst/>
                        </a:rPr>
                        <a:t>с</a:t>
                      </a:r>
                      <a:r>
                        <a:rPr lang="en-US" sz="1400" dirty="0" err="1" smtClean="0">
                          <a:effectLst/>
                        </a:rPr>
                        <a:t>с</a:t>
                      </a:r>
                      <a:r>
                        <a:rPr lang="ru-RU" sz="1400" dirty="0" smtClean="0">
                          <a:effectLst/>
                        </a:rPr>
                        <a:t>ы</a:t>
                      </a:r>
                      <a:endParaRPr lang="en-US" sz="1100" dirty="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Атрибут</a:t>
                      </a:r>
                      <a:r>
                        <a:rPr lang="ru-RU" sz="1400" dirty="0" smtClean="0">
                          <a:effectLst/>
                        </a:rPr>
                        <a:t>ы</a:t>
                      </a:r>
                      <a:r>
                        <a:rPr lang="en-US" sz="1400" dirty="0" smtClean="0">
                          <a:effectLst/>
                        </a:rPr>
                        <a:t> </a:t>
                      </a:r>
                      <a:r>
                        <a:rPr lang="en-US" sz="1400" dirty="0" err="1" smtClean="0">
                          <a:effectLst/>
                        </a:rPr>
                        <a:t>клас</a:t>
                      </a:r>
                      <a:r>
                        <a:rPr lang="ru-RU" sz="1400" dirty="0" smtClean="0">
                          <a:effectLst/>
                        </a:rPr>
                        <a:t>со</a:t>
                      </a:r>
                      <a:r>
                        <a:rPr lang="en-US" sz="1400" dirty="0" err="1" smtClean="0">
                          <a:effectLst/>
                        </a:rPr>
                        <a:t>в</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Зависимости между классами (ассоциация</a:t>
                      </a:r>
                      <a:r>
                        <a:rPr lang="ru-RU" sz="1400" dirty="0">
                          <a:effectLst/>
                        </a:rPr>
                        <a:t>, </a:t>
                      </a:r>
                      <a:r>
                        <a:rPr lang="ru-RU" sz="1400" dirty="0" smtClean="0">
                          <a:effectLst/>
                        </a:rPr>
                        <a:t>агрегация, генерализация)</a:t>
                      </a:r>
                      <a:endParaRPr lang="en-US" sz="1100" dirty="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Дополнительная информация для зависимостей между классами, которая влияет</a:t>
                      </a:r>
                      <a:r>
                        <a:rPr lang="ru-RU" sz="1400" baseline="0" dirty="0" smtClean="0">
                          <a:effectLst/>
                        </a:rPr>
                        <a:t> на их последующую конвертацию</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Указывает на агрегацию</a:t>
                      </a:r>
                      <a:r>
                        <a:rPr lang="ru-RU" sz="1400" baseline="0" dirty="0" smtClean="0">
                          <a:effectLst/>
                        </a:rPr>
                        <a:t> </a:t>
                      </a:r>
                      <a:r>
                        <a:rPr lang="ru-RU" sz="1400" dirty="0" smtClean="0">
                          <a:effectLst/>
                        </a:rPr>
                        <a:t>или генерализацию в зависимости</a:t>
                      </a:r>
                      <a:r>
                        <a:rPr lang="ru-RU" sz="1400" baseline="0" dirty="0" smtClean="0">
                          <a:effectLst/>
                        </a:rPr>
                        <a:t> контекста</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Соединение одинаковых</a:t>
                      </a:r>
                      <a:r>
                        <a:rPr lang="ru-RU" sz="1400" baseline="0" dirty="0" smtClean="0">
                          <a:effectLst/>
                        </a:rPr>
                        <a:t> по типу зависимостей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605</TotalTime>
  <Words>831</Words>
  <Application>Microsoft Macintosh PowerPoint</Application>
  <PresentationFormat>Widescreen</PresentationFormat>
  <Paragraphs>120</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Unicode MS</vt:lpstr>
      <vt:lpstr>Calibri</vt:lpstr>
      <vt:lpstr>Century Schoolbook</vt:lpstr>
      <vt:lpstr>Helvetica</vt:lpstr>
      <vt:lpstr>Helvetica Neue</vt:lpstr>
      <vt:lpstr>Wingdings 2</vt:lpstr>
      <vt:lpstr>Arial</vt:lpstr>
      <vt:lpstr>View</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Подытоживание</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52</cp:revision>
  <dcterms:created xsi:type="dcterms:W3CDTF">2017-05-28T13:43:13Z</dcterms:created>
  <dcterms:modified xsi:type="dcterms:W3CDTF">2017-05-29T10:52:03Z</dcterms:modified>
</cp:coreProperties>
</file>