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6388" r:id="rId1"/>
  </p:sldMasterIdLst>
  <p:notesMasterIdLst>
    <p:notesMasterId r:id="rId12"/>
  </p:notesMasterIdLst>
  <p:sldIdLst>
    <p:sldId id="256" r:id="rId2"/>
    <p:sldId id="257" r:id="rId3"/>
    <p:sldId id="261" r:id="rId4"/>
    <p:sldId id="262" r:id="rId5"/>
    <p:sldId id="279" r:id="rId6"/>
    <p:sldId id="266" r:id="rId7"/>
    <p:sldId id="269" r:id="rId8"/>
    <p:sldId id="267" r:id="rId9"/>
    <p:sldId id="276" r:id="rId10"/>
    <p:sldId id="278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051"/>
    <a:srgbClr val="FF9300"/>
    <a:srgbClr val="0054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47"/>
    <p:restoredTop sz="94677"/>
  </p:normalViewPr>
  <p:slideViewPr>
    <p:cSldViewPr snapToGrid="0" snapToObjects="1">
      <p:cViewPr varScale="1">
        <p:scale>
          <a:sx n="92" d="100"/>
          <a:sy n="92" d="100"/>
        </p:scale>
        <p:origin x="20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76E262-0863-D14E-8989-C21AD0421303}" type="datetimeFigureOut">
              <a:rPr lang="en-US" smtClean="0"/>
              <a:t>5/31/17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C6434D-2AFB-B841-8934-1729B9525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33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C6434D-2AFB-B841-8934-1729B952539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287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2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6404" y="4800600"/>
            <a:ext cx="7063740" cy="1691640"/>
          </a:xfrm>
        </p:spPr>
        <p:txBody>
          <a:bodyPr>
            <a:normAutofit/>
          </a:bodyPr>
          <a:lstStyle>
            <a:lvl1pPr marL="0" indent="0" algn="l">
              <a:buNone/>
              <a:defRPr sz="2000" spc="3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0FB5A-CC79-4043-A8CB-7CA54D655012}" type="datetimeFigureOut">
              <a:rPr lang="en-US" smtClean="0"/>
              <a:t>5/31/17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596B5-F113-5546-AEB2-94035C7E09C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0FB5A-CC79-4043-A8CB-7CA54D655012}" type="datetimeFigureOut">
              <a:rPr lang="en-US" smtClean="0"/>
              <a:t>5/31/17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596B5-F113-5546-AEB2-94035C7E09C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6525" y="381000"/>
            <a:ext cx="1857375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381000"/>
            <a:ext cx="5800725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0FB5A-CC79-4043-A8CB-7CA54D655012}" type="datetimeFigureOut">
              <a:rPr lang="en-US" smtClean="0"/>
              <a:t>5/31/17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596B5-F113-5546-AEB2-94035C7E09C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0FB5A-CC79-4043-A8CB-7CA54D655012}" type="datetimeFigureOut">
              <a:rPr lang="en-US" smtClean="0"/>
              <a:t>5/31/17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596B5-F113-5546-AEB2-94035C7E09C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200" b="1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4800600"/>
            <a:ext cx="706374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000" spc="3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0FB5A-CC79-4043-A8CB-7CA54D655012}" type="datetimeFigureOut">
              <a:rPr lang="en-US" smtClean="0"/>
              <a:t>5/31/17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596B5-F113-5546-AEB2-94035C7E09C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6404" y="1828801"/>
            <a:ext cx="336042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4860" y="1828801"/>
            <a:ext cx="336042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0FB5A-CC79-4043-A8CB-7CA54D655012}" type="datetimeFigureOut">
              <a:rPr lang="en-US" smtClean="0"/>
              <a:t>5/31/17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596B5-F113-5546-AEB2-94035C7E09C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713655"/>
            <a:ext cx="336042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6404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94860" y="1713655"/>
            <a:ext cx="336042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94860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0FB5A-CC79-4043-A8CB-7CA54D655012}" type="datetimeFigureOut">
              <a:rPr lang="en-US" smtClean="0"/>
              <a:t>5/31/17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596B5-F113-5546-AEB2-94035C7E09C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0FB5A-CC79-4043-A8CB-7CA54D655012}" type="datetimeFigureOut">
              <a:rPr lang="en-US" smtClean="0"/>
              <a:t>5/31/17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596B5-F113-5546-AEB2-94035C7E09C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0FB5A-CC79-4043-A8CB-7CA54D655012}" type="datetimeFigureOut">
              <a:rPr lang="en-US" smtClean="0"/>
              <a:t>5/31/17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596B5-F113-5546-AEB2-94035C7E09CD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400300" cy="1600197"/>
          </a:xfrm>
        </p:spPr>
        <p:txBody>
          <a:bodyPr anchor="b">
            <a:normAutofit/>
          </a:bodyPr>
          <a:lstStyle>
            <a:lvl1pPr>
              <a:defRPr sz="2800" b="1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8200" y="685800"/>
            <a:ext cx="4559300" cy="5486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99735"/>
            <a:ext cx="24003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0FB5A-CC79-4043-A8CB-7CA54D655012}" type="datetimeFigureOut">
              <a:rPr lang="en-US" smtClean="0"/>
              <a:t>5/31/17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596B5-F113-5546-AEB2-94035C7E09C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8469630" cy="1752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257800"/>
            <a:ext cx="7486650" cy="914400"/>
          </a:xfrm>
        </p:spPr>
        <p:txBody>
          <a:bodyPr anchor="b">
            <a:normAutofit/>
          </a:bodyPr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1"/>
            <a:ext cx="846963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6108590"/>
            <a:ext cx="748665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0FB5A-CC79-4043-A8CB-7CA54D655012}" type="datetimeFigureOut">
              <a:rPr lang="en-US" smtClean="0"/>
              <a:t>5/31/17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596B5-F113-5546-AEB2-94035C7E09C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418195" y="0"/>
            <a:ext cx="7315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828801"/>
            <a:ext cx="644652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831456" y="1044178"/>
            <a:ext cx="190499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fld id="{19B0FB5A-CC79-4043-A8CB-7CA54D655012}" type="datetimeFigureOut">
              <a:rPr lang="en-US" smtClean="0"/>
              <a:t>5/31/17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6993255" y="4092178"/>
            <a:ext cx="3581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41055" y="6172201"/>
            <a:ext cx="685800" cy="593725"/>
          </a:xfrm>
          <a:prstGeom prst="rect">
            <a:avLst/>
          </a:prstGeom>
        </p:spPr>
        <p:txBody>
          <a:bodyPr vert="horz" lIns="27432" tIns="45720" rIns="27432" bIns="45720" rtlCol="0" anchor="ctr">
            <a:normAutofit/>
          </a:bodyPr>
          <a:lstStyle>
            <a:lvl1pPr algn="ctr">
              <a:defRPr sz="320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fld id="{3A5596B5-F113-5546-AEB2-94035C7E0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117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6389" r:id="rId1"/>
    <p:sldLayoutId id="2147486390" r:id="rId2"/>
    <p:sldLayoutId id="2147486391" r:id="rId3"/>
    <p:sldLayoutId id="2147486392" r:id="rId4"/>
    <p:sldLayoutId id="2147486393" r:id="rId5"/>
    <p:sldLayoutId id="2147486394" r:id="rId6"/>
    <p:sldLayoutId id="2147486395" r:id="rId7"/>
    <p:sldLayoutId id="2147486396" r:id="rId8"/>
    <p:sldLayoutId id="2147486397" r:id="rId9"/>
    <p:sldLayoutId id="2147486398" r:id="rId10"/>
    <p:sldLayoutId id="214748639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 spc="-7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2000" kern="1200" spc="1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6583" y="1302327"/>
            <a:ext cx="7633854" cy="2410691"/>
          </a:xfrm>
        </p:spPr>
        <p:txBody>
          <a:bodyPr>
            <a:normAutofit fontScale="90000"/>
          </a:bodyPr>
          <a:lstStyle/>
          <a:p>
            <a:pPr algn="ctr"/>
            <a:r>
              <a:rPr lang="ru-RU" sz="4000" b="1" dirty="0">
                <a:latin typeface="Tahoma" charset="0"/>
                <a:ea typeface="Tahoma" charset="0"/>
                <a:cs typeface="Tahoma" charset="0"/>
              </a:rPr>
              <a:t>РАЗРАБОТКА ПРОГРАММНОГО ОБЕСПЕЧЕНИЯ </a:t>
            </a:r>
            <a:r>
              <a:rPr lang="en-US" sz="4000" b="1" dirty="0" smtClean="0">
                <a:latin typeface="Tahoma" charset="0"/>
                <a:ea typeface="Tahoma" charset="0"/>
                <a:cs typeface="Tahoma" charset="0"/>
              </a:rPr>
              <a:t/>
            </a:r>
            <a:br>
              <a:rPr lang="en-US" sz="4000" b="1" dirty="0" smtClean="0">
                <a:latin typeface="Tahoma" charset="0"/>
                <a:ea typeface="Tahoma" charset="0"/>
                <a:cs typeface="Tahoma" charset="0"/>
              </a:rPr>
            </a:br>
            <a:r>
              <a:rPr lang="ru-RU" sz="4000" b="1" dirty="0" smtClean="0">
                <a:latin typeface="Tahoma" charset="0"/>
                <a:ea typeface="Tahoma" charset="0"/>
                <a:cs typeface="Tahoma" charset="0"/>
              </a:rPr>
              <a:t>ДЛЯ ПАРСИНГА</a:t>
            </a:r>
            <a:r>
              <a:rPr lang="en-US" sz="4000" b="1" dirty="0" smtClean="0"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ru-RU" sz="4000" b="1" dirty="0" smtClean="0">
                <a:latin typeface="Tahoma" charset="0"/>
                <a:ea typeface="Tahoma" charset="0"/>
                <a:cs typeface="Tahoma" charset="0"/>
              </a:rPr>
              <a:t>ТЕКСТОВ </a:t>
            </a:r>
            <a:br>
              <a:rPr lang="ru-RU" sz="4000" b="1" dirty="0" smtClean="0">
                <a:latin typeface="Tahoma" charset="0"/>
                <a:ea typeface="Tahoma" charset="0"/>
                <a:cs typeface="Tahoma" charset="0"/>
              </a:rPr>
            </a:br>
            <a:r>
              <a:rPr lang="ru-RU" sz="4000" b="1" dirty="0" smtClean="0">
                <a:latin typeface="Tahoma" charset="0"/>
                <a:ea typeface="Tahoma" charset="0"/>
                <a:cs typeface="Tahoma" charset="0"/>
              </a:rPr>
              <a:t>И</a:t>
            </a:r>
            <a:r>
              <a:rPr lang="en-US" sz="4000" dirty="0" smtClean="0"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ru-RU" sz="4000" b="1" dirty="0" smtClean="0">
                <a:latin typeface="Tahoma" charset="0"/>
                <a:ea typeface="Tahoma" charset="0"/>
                <a:cs typeface="Tahoma" charset="0"/>
              </a:rPr>
              <a:t>ГЕНЕРАЦИИ </a:t>
            </a:r>
            <a:r>
              <a:rPr lang="ru-RU" sz="4000" b="1" dirty="0">
                <a:latin typeface="Tahoma" charset="0"/>
                <a:ea typeface="Tahoma" charset="0"/>
                <a:cs typeface="Tahoma" charset="0"/>
              </a:rPr>
              <a:t>UML МОДЕЛЕЙ</a:t>
            </a:r>
            <a:r>
              <a:rPr lang="ru-RU" sz="4000" dirty="0">
                <a:latin typeface="Tahoma" charset="0"/>
                <a:ea typeface="Tahoma" charset="0"/>
                <a:cs typeface="Tahoma" charset="0"/>
              </a:rPr>
              <a:t>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034146" y="5721744"/>
            <a:ext cx="5306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altLang="x-none" dirty="0">
                <a:latin typeface="Tahoma" charset="0"/>
                <a:ea typeface="Tahoma" charset="0"/>
                <a:cs typeface="Tahoma" charset="0"/>
              </a:rPr>
              <a:t>руководитель: доц</a:t>
            </a:r>
            <a:r>
              <a:rPr lang="ru-RU" altLang="x-none">
                <a:latin typeface="Tahoma" charset="0"/>
                <a:ea typeface="Tahoma" charset="0"/>
                <a:cs typeface="Tahoma" charset="0"/>
              </a:rPr>
              <a:t>. Ермолаев </a:t>
            </a:r>
            <a:r>
              <a:rPr lang="ru-RU" altLang="x-none" smtClean="0">
                <a:latin typeface="Tahoma" charset="0"/>
                <a:ea typeface="Tahoma" charset="0"/>
                <a:cs typeface="Tahoma" charset="0"/>
              </a:rPr>
              <a:t>В.А.</a:t>
            </a:r>
            <a:endParaRPr lang="ru-RU" altLang="x-none" dirty="0"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34145" y="5352412"/>
            <a:ext cx="5306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altLang="x-none" smtClean="0">
                <a:latin typeface="Tahoma" charset="0"/>
                <a:ea typeface="Tahoma" charset="0"/>
                <a:cs typeface="Tahoma" charset="0"/>
              </a:rPr>
              <a:t>студентка: </a:t>
            </a:r>
            <a:r>
              <a:rPr lang="ru-RU" altLang="x-none">
                <a:latin typeface="Tahoma" charset="0"/>
                <a:ea typeface="Tahoma" charset="0"/>
                <a:cs typeface="Tahoma" charset="0"/>
              </a:rPr>
              <a:t>Моисеенко </a:t>
            </a:r>
            <a:r>
              <a:rPr lang="en-US" altLang="x-none" smtClean="0">
                <a:latin typeface="Tahoma" charset="0"/>
                <a:ea typeface="Tahoma" charset="0"/>
                <a:cs typeface="Tahoma" charset="0"/>
              </a:rPr>
              <a:t>C.A.</a:t>
            </a:r>
            <a:endParaRPr lang="ru-RU" dirty="0">
              <a:latin typeface="Tahoma" charset="0"/>
              <a:ea typeface="Tahoma" charset="0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0003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1077898"/>
            <a:ext cx="7568184" cy="54135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Вывод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619250"/>
            <a:ext cx="7670800" cy="3873103"/>
          </a:xfrm>
        </p:spPr>
        <p:txBody>
          <a:bodyPr>
            <a:normAutofit fontScale="92500"/>
          </a:bodyPr>
          <a:lstStyle/>
          <a:p>
            <a:pPr marL="0" indent="0" algn="just">
              <a:buNone/>
            </a:pPr>
            <a:r>
              <a:rPr lang="ru-RU" dirty="0" smtClean="0"/>
              <a:t>	</a:t>
            </a:r>
            <a:r>
              <a:rPr lang="ru-RU" sz="2100" dirty="0"/>
              <a:t/>
            </a:r>
            <a:br>
              <a:rPr lang="ru-RU" sz="2100" dirty="0"/>
            </a:br>
            <a:r>
              <a:rPr lang="ru-RU" sz="2100" dirty="0"/>
              <a:t>	П</a:t>
            </a:r>
            <a:r>
              <a:rPr lang="en-US" sz="2100" dirty="0" err="1"/>
              <a:t>рограмма</a:t>
            </a:r>
            <a:r>
              <a:rPr lang="en-US" sz="2100" dirty="0"/>
              <a:t> </a:t>
            </a:r>
            <a:r>
              <a:rPr lang="en-US" sz="2100" dirty="0" err="1"/>
              <a:t>парсер</a:t>
            </a:r>
            <a:r>
              <a:rPr lang="en-US" sz="2100" dirty="0"/>
              <a:t> </a:t>
            </a:r>
            <a:r>
              <a:rPr lang="en-US" sz="2100" dirty="0" err="1"/>
              <a:t>выполняет</a:t>
            </a:r>
            <a:r>
              <a:rPr lang="en-US" sz="2100" dirty="0"/>
              <a:t> </a:t>
            </a:r>
            <a:r>
              <a:rPr lang="en-US" sz="2100" dirty="0" err="1"/>
              <a:t>базовые</a:t>
            </a:r>
            <a:r>
              <a:rPr lang="en-US" sz="2100" dirty="0"/>
              <a:t> </a:t>
            </a:r>
            <a:r>
              <a:rPr lang="en-US" sz="2100" dirty="0" err="1"/>
              <a:t>функции</a:t>
            </a:r>
            <a:r>
              <a:rPr lang="en-US" sz="2100" dirty="0"/>
              <a:t> </a:t>
            </a:r>
            <a:r>
              <a:rPr lang="en-US" sz="2100" dirty="0" err="1"/>
              <a:t>конвертации</a:t>
            </a:r>
            <a:r>
              <a:rPr lang="en-US" sz="2100" dirty="0"/>
              <a:t> </a:t>
            </a:r>
            <a:r>
              <a:rPr lang="en-US" sz="2100" dirty="0" err="1"/>
              <a:t>текста</a:t>
            </a:r>
            <a:r>
              <a:rPr lang="en-US" sz="2100" dirty="0"/>
              <a:t> </a:t>
            </a:r>
            <a:r>
              <a:rPr lang="en-US" sz="2100" dirty="0" err="1"/>
              <a:t>на</a:t>
            </a:r>
            <a:r>
              <a:rPr lang="en-US" sz="2100" dirty="0"/>
              <a:t> </a:t>
            </a:r>
            <a:r>
              <a:rPr lang="en-US" sz="2100" dirty="0" err="1"/>
              <a:t>естественном</a:t>
            </a:r>
            <a:r>
              <a:rPr lang="en-US" sz="2100" dirty="0"/>
              <a:t> </a:t>
            </a:r>
            <a:r>
              <a:rPr lang="en-US" sz="2100" dirty="0" err="1"/>
              <a:t>языке</a:t>
            </a:r>
            <a:r>
              <a:rPr lang="en-US" sz="2100" dirty="0"/>
              <a:t> </a:t>
            </a:r>
            <a:r>
              <a:rPr lang="en-US" sz="2100" dirty="0" err="1"/>
              <a:t>в</a:t>
            </a:r>
            <a:r>
              <a:rPr lang="en-US" sz="2100" dirty="0"/>
              <a:t> UML </a:t>
            </a:r>
            <a:r>
              <a:rPr lang="en-US" sz="2100" dirty="0" err="1"/>
              <a:t>диаграммы</a:t>
            </a:r>
            <a:r>
              <a:rPr lang="en-US" sz="2100" dirty="0"/>
              <a:t> </a:t>
            </a:r>
            <a:r>
              <a:rPr lang="en-US" sz="2100" dirty="0" err="1"/>
              <a:t>согласно</a:t>
            </a:r>
            <a:r>
              <a:rPr lang="en-US" sz="2100" dirty="0"/>
              <a:t> </a:t>
            </a:r>
            <a:r>
              <a:rPr lang="ru-RU" sz="2100" dirty="0"/>
              <a:t>разработанным </a:t>
            </a:r>
            <a:r>
              <a:rPr lang="en-US" sz="2100" dirty="0" err="1"/>
              <a:t>правилам</a:t>
            </a:r>
            <a:r>
              <a:rPr lang="ru-RU" sz="2100" dirty="0"/>
              <a:t>, однако </a:t>
            </a:r>
            <a:r>
              <a:rPr lang="en-US" sz="2100" dirty="0" err="1"/>
              <a:t>успешность</a:t>
            </a:r>
            <a:r>
              <a:rPr lang="en-US" sz="2100" dirty="0"/>
              <a:t> </a:t>
            </a:r>
            <a:r>
              <a:rPr lang="en-US" sz="2100" dirty="0" err="1"/>
              <a:t>конвертации</a:t>
            </a:r>
            <a:r>
              <a:rPr lang="en-US" sz="2100" dirty="0"/>
              <a:t> </a:t>
            </a:r>
            <a:r>
              <a:rPr lang="en-US" sz="2100" dirty="0" err="1"/>
              <a:t>зависит</a:t>
            </a:r>
            <a:r>
              <a:rPr lang="en-US" sz="2100" dirty="0"/>
              <a:t> </a:t>
            </a:r>
            <a:r>
              <a:rPr lang="en-US" sz="2100" dirty="0" err="1"/>
              <a:t>от</a:t>
            </a:r>
            <a:r>
              <a:rPr lang="en-US" sz="2100" dirty="0"/>
              <a:t> </a:t>
            </a:r>
            <a:r>
              <a:rPr lang="en-US" sz="2100" dirty="0" err="1"/>
              <a:t>многих</a:t>
            </a:r>
            <a:r>
              <a:rPr lang="en-US" sz="2100" dirty="0"/>
              <a:t> </a:t>
            </a:r>
            <a:r>
              <a:rPr lang="en-US" sz="2100" dirty="0" err="1"/>
              <a:t>факторов</a:t>
            </a:r>
            <a:r>
              <a:rPr lang="ru-RU" sz="2100" dirty="0"/>
              <a:t>: </a:t>
            </a:r>
          </a:p>
          <a:p>
            <a:pPr marL="0" indent="0" algn="just">
              <a:buNone/>
            </a:pPr>
            <a:endParaRPr lang="ru-RU" sz="2100" dirty="0"/>
          </a:p>
          <a:p>
            <a:pPr>
              <a:buFontTx/>
              <a:buChar char="-"/>
            </a:pPr>
            <a:r>
              <a:rPr lang="ru-RU" sz="2100" dirty="0"/>
              <a:t>объем текста;</a:t>
            </a:r>
          </a:p>
          <a:p>
            <a:pPr>
              <a:buFontTx/>
              <a:buChar char="-"/>
            </a:pPr>
            <a:r>
              <a:rPr lang="ru-RU" sz="2100" dirty="0"/>
              <a:t>его корректность с точки зрения орфографии и семантики; </a:t>
            </a:r>
          </a:p>
          <a:p>
            <a:pPr>
              <a:buFontTx/>
              <a:buChar char="-"/>
            </a:pPr>
            <a:r>
              <a:rPr lang="ru-RU" sz="2100" dirty="0"/>
              <a:t>результаты </a:t>
            </a:r>
            <a:r>
              <a:rPr lang="ru-RU" sz="2100" dirty="0" err="1"/>
              <a:t>парсинга</a:t>
            </a:r>
            <a:r>
              <a:rPr lang="ru-RU" sz="2100" dirty="0"/>
              <a:t> </a:t>
            </a:r>
            <a:r>
              <a:rPr lang="en-US" sz="2100" dirty="0"/>
              <a:t>Stanford Core NLP;</a:t>
            </a:r>
            <a:endParaRPr lang="ru-RU" sz="2100" dirty="0"/>
          </a:p>
          <a:p>
            <a:pPr marL="0" indent="0">
              <a:buNone/>
            </a:pPr>
            <a:r>
              <a:rPr lang="ru-RU" sz="2100" dirty="0">
                <a:solidFill>
                  <a:schemeClr val="accent1"/>
                </a:solidFill>
              </a:rPr>
              <a:t>-</a:t>
            </a:r>
            <a:r>
              <a:rPr lang="ru-RU" sz="2100" dirty="0"/>
              <a:t> корректность правил конвертации.</a:t>
            </a: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1909838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28650" y="429138"/>
            <a:ext cx="7639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solidFill>
                  <a:schemeClr val="accent1"/>
                </a:solidFill>
                <a:latin typeface="Tahoma" charset="0"/>
                <a:ea typeface="Tahoma" charset="0"/>
                <a:cs typeface="Tahoma" charset="0"/>
              </a:rPr>
              <a:t>Цель работы</a:t>
            </a:r>
            <a:r>
              <a:rPr lang="ru-RU" sz="2800" b="1" dirty="0" smtClean="0">
                <a:solidFill>
                  <a:schemeClr val="accent1"/>
                </a:solidFill>
                <a:latin typeface="Tahoma" charset="0"/>
                <a:ea typeface="Tahoma" charset="0"/>
                <a:cs typeface="Tahoma" charset="0"/>
              </a:rPr>
              <a:t>:</a:t>
            </a:r>
            <a:endParaRPr lang="en-US" sz="2800" dirty="0">
              <a:solidFill>
                <a:schemeClr val="accent1"/>
              </a:solidFill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8649" y="982399"/>
            <a:ext cx="763905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latin typeface="Tahoma" charset="0"/>
                <a:ea typeface="Tahoma" charset="0"/>
                <a:cs typeface="Tahoma" charset="0"/>
              </a:rPr>
              <a:t>Разработка </a:t>
            </a:r>
            <a:r>
              <a:rPr lang="ru-RU" sz="2400" dirty="0">
                <a:latin typeface="Tahoma" charset="0"/>
                <a:ea typeface="Tahoma" charset="0"/>
                <a:cs typeface="Tahoma" charset="0"/>
              </a:rPr>
              <a:t>алгоритмического и программного обеспечения для получения структурированных представлений знаний из коротких семантически насыщенных текстов на естественном (</a:t>
            </a:r>
            <a:r>
              <a:rPr lang="ru-RU" sz="2400" dirty="0" smtClean="0">
                <a:latin typeface="Tahoma" charset="0"/>
                <a:ea typeface="Tahoma" charset="0"/>
                <a:cs typeface="Tahoma" charset="0"/>
              </a:rPr>
              <a:t>английском) языке.</a:t>
            </a:r>
          </a:p>
          <a:p>
            <a:pPr algn="just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28648" y="3228431"/>
            <a:ext cx="76390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 smtClean="0">
                <a:solidFill>
                  <a:schemeClr val="accent1"/>
                </a:solidFill>
                <a:latin typeface="Tahoma" charset="0"/>
                <a:ea typeface="Tahoma" charset="0"/>
                <a:cs typeface="Tahoma" charset="0"/>
              </a:rPr>
              <a:t>Задачи:</a:t>
            </a:r>
            <a:endParaRPr lang="en-US" sz="2800" dirty="0">
              <a:solidFill>
                <a:schemeClr val="accent1"/>
              </a:solidFill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8648" y="3781692"/>
            <a:ext cx="7639050" cy="3062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500"/>
              </a:spcAft>
              <a:buFont typeface="Arial" charset="0"/>
              <a:buChar char="•"/>
            </a:pPr>
            <a:r>
              <a:rPr lang="ru-RU" sz="2400" dirty="0">
                <a:latin typeface="Tahoma" charset="0"/>
                <a:ea typeface="Tahoma" charset="0"/>
                <a:cs typeface="Tahoma" charset="0"/>
              </a:rPr>
              <a:t>разработка эвристики и алгоритма </a:t>
            </a:r>
            <a:r>
              <a:rPr lang="ru-RU" sz="2400" dirty="0" smtClean="0">
                <a:latin typeface="Tahoma" charset="0"/>
                <a:ea typeface="Tahoma" charset="0"/>
                <a:cs typeface="Tahoma" charset="0"/>
              </a:rPr>
              <a:t>преобразования </a:t>
            </a:r>
            <a:r>
              <a:rPr lang="ru-RU" sz="2400" dirty="0" smtClean="0">
                <a:solidFill>
                  <a:srgbClr val="FF0000"/>
                </a:solidFill>
                <a:latin typeface="Tahoma" charset="0"/>
                <a:ea typeface="Tahoma" charset="0"/>
                <a:cs typeface="Tahoma" charset="0"/>
              </a:rPr>
              <a:t>неструктурированных </a:t>
            </a:r>
            <a:r>
              <a:rPr lang="ru-RU" sz="2400" dirty="0">
                <a:latin typeface="Tahoma" charset="0"/>
                <a:ea typeface="Tahoma" charset="0"/>
                <a:cs typeface="Tahoma" charset="0"/>
              </a:rPr>
              <a:t>текстов в модель </a:t>
            </a:r>
            <a:r>
              <a:rPr lang="ru-RU" sz="2400" dirty="0" smtClean="0">
                <a:latin typeface="Tahoma" charset="0"/>
                <a:ea typeface="Tahoma" charset="0"/>
                <a:cs typeface="Tahoma" charset="0"/>
              </a:rPr>
              <a:t>представления </a:t>
            </a:r>
            <a:r>
              <a:rPr lang="ru-RU" sz="2400" dirty="0">
                <a:latin typeface="Tahoma" charset="0"/>
                <a:ea typeface="Tahoma" charset="0"/>
                <a:cs typeface="Tahoma" charset="0"/>
              </a:rPr>
              <a:t>данных на языке UML </a:t>
            </a:r>
            <a:r>
              <a:rPr lang="ru-RU" sz="2400" dirty="0" smtClean="0">
                <a:latin typeface="Tahoma" charset="0"/>
                <a:ea typeface="Tahoma" charset="0"/>
                <a:cs typeface="Tahoma" charset="0"/>
              </a:rPr>
              <a:t>диаграммы </a:t>
            </a:r>
            <a:r>
              <a:rPr lang="ru-RU" sz="2400" dirty="0">
                <a:latin typeface="Tahoma" charset="0"/>
                <a:ea typeface="Tahoma" charset="0"/>
                <a:cs typeface="Tahoma" charset="0"/>
              </a:rPr>
              <a:t>классов</a:t>
            </a:r>
          </a:p>
          <a:p>
            <a:pPr marL="285750" indent="-285750">
              <a:spcAft>
                <a:spcPts val="1500"/>
              </a:spcAft>
              <a:buFont typeface="Arial" charset="0"/>
              <a:buChar char="•"/>
            </a:pPr>
            <a:r>
              <a:rPr lang="ru-RU" sz="2400" dirty="0">
                <a:latin typeface="Tahoma" charset="0"/>
                <a:ea typeface="Tahoma" charset="0"/>
                <a:cs typeface="Tahoma" charset="0"/>
              </a:rPr>
              <a:t>разработать ПО реализующее эти </a:t>
            </a:r>
            <a:r>
              <a:rPr lang="ru-RU" sz="2400" dirty="0" smtClean="0">
                <a:latin typeface="Tahoma" charset="0"/>
                <a:ea typeface="Tahoma" charset="0"/>
                <a:cs typeface="Tahoma" charset="0"/>
              </a:rPr>
              <a:t>преобразования </a:t>
            </a:r>
            <a:r>
              <a:rPr lang="ru-RU" sz="2400" dirty="0">
                <a:latin typeface="Tahoma" charset="0"/>
                <a:ea typeface="Tahoma" charset="0"/>
                <a:cs typeface="Tahoma" charset="0"/>
              </a:rPr>
              <a:t>в репрезентацию на языке XMI</a:t>
            </a:r>
            <a:endParaRPr lang="en-US" sz="2400" dirty="0">
              <a:latin typeface="Tahoma" charset="0"/>
              <a:ea typeface="Tahoma" charset="0"/>
              <a:cs typeface="Tahoma" charset="0"/>
            </a:endParaRPr>
          </a:p>
          <a:p>
            <a:pPr marL="285750" indent="-285750">
              <a:buFont typeface="Arial" charset="0"/>
              <a:buChar char="•"/>
            </a:pP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8782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1050" y="424479"/>
            <a:ext cx="7229094" cy="432540"/>
          </a:xfrm>
        </p:spPr>
        <p:txBody>
          <a:bodyPr>
            <a:noAutofit/>
          </a:bodyPr>
          <a:lstStyle/>
          <a:p>
            <a:r>
              <a:rPr lang="ru-RU" sz="2800" b="1" dirty="0">
                <a:solidFill>
                  <a:schemeClr val="accent1"/>
                </a:solidFill>
                <a:latin typeface="Tahoma" charset="0"/>
                <a:ea typeface="Tahoma" charset="0"/>
                <a:cs typeface="Tahoma" charset="0"/>
              </a:rPr>
              <a:t>Технологии</a:t>
            </a:r>
            <a:r>
              <a:rPr lang="en-US" sz="2800" b="1" dirty="0">
                <a:solidFill>
                  <a:schemeClr val="accent1"/>
                </a:solidFill>
                <a:latin typeface="Tahoma" charset="0"/>
                <a:ea typeface="Tahoma" charset="0"/>
                <a:cs typeface="Tahoma" charset="0"/>
              </a:rPr>
              <a:t>,</a:t>
            </a:r>
            <a:r>
              <a:rPr lang="ru-RU" sz="2800" b="1" dirty="0">
                <a:solidFill>
                  <a:schemeClr val="accent1"/>
                </a:solidFill>
                <a:latin typeface="Tahoma" charset="0"/>
                <a:ea typeface="Tahoma" charset="0"/>
                <a:cs typeface="Tahoma" charset="0"/>
              </a:rPr>
              <a:t> библиотеки</a:t>
            </a:r>
            <a:endParaRPr lang="en-US" sz="2800" dirty="0"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57250" y="3852168"/>
            <a:ext cx="7255764" cy="4987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 spc="-7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 smtClean="0">
                <a:latin typeface="Tahoma" charset="0"/>
                <a:ea typeface="Tahoma" charset="0"/>
                <a:cs typeface="Tahoma" charset="0"/>
              </a:rPr>
              <a:t>Новизна</a:t>
            </a:r>
            <a:endParaRPr lang="en-US" sz="2800" dirty="0"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857249" y="4455358"/>
            <a:ext cx="7414641" cy="142355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spc="1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Font typeface="+mj-lt"/>
              <a:buAutoNum type="arabicPeriod"/>
            </a:pPr>
            <a:r>
              <a:rPr lang="ru-RU" sz="2400" dirty="0" smtClean="0">
                <a:solidFill>
                  <a:schemeClr val="tx1"/>
                </a:solidFill>
                <a:latin typeface="Tahoma" charset="0"/>
                <a:ea typeface="Tahoma" charset="0"/>
                <a:cs typeface="Tahoma" charset="0"/>
              </a:rPr>
              <a:t>Использование отношений </a:t>
            </a:r>
            <a:r>
              <a:rPr lang="en-US" sz="2400" dirty="0" smtClean="0">
                <a:solidFill>
                  <a:schemeClr val="tx1"/>
                </a:solidFill>
                <a:latin typeface="Tahoma" charset="0"/>
                <a:ea typeface="Tahoma" charset="0"/>
                <a:cs typeface="Tahoma" charset="0"/>
              </a:rPr>
              <a:t>NP,VP </a:t>
            </a:r>
            <a:r>
              <a:rPr lang="ru-RU" sz="2400" dirty="0" smtClean="0">
                <a:solidFill>
                  <a:schemeClr val="tx1"/>
                </a:solidFill>
                <a:latin typeface="Tahoma" charset="0"/>
                <a:ea typeface="Tahoma" charset="0"/>
                <a:cs typeface="Tahoma" charset="0"/>
              </a:rPr>
              <a:t>в</a:t>
            </a:r>
            <a:r>
              <a:rPr lang="en-US" sz="2400" dirty="0" smtClean="0">
                <a:solidFill>
                  <a:schemeClr val="tx1"/>
                </a:solidFill>
                <a:latin typeface="Tahoma" charset="0"/>
                <a:ea typeface="Tahoma" charset="0"/>
                <a:cs typeface="Tahoma" charset="0"/>
              </a:rPr>
              <a:t> Stanford Core NLP</a:t>
            </a:r>
            <a:r>
              <a:rPr lang="ru-RU" sz="2400" dirty="0" smtClean="0">
                <a:solidFill>
                  <a:schemeClr val="tx1"/>
                </a:solidFill>
                <a:latin typeface="Tahoma" charset="0"/>
                <a:ea typeface="Tahoma" charset="0"/>
                <a:cs typeface="Tahoma" charset="0"/>
              </a:rPr>
              <a:t> для трансформации текста</a:t>
            </a:r>
            <a:endParaRPr lang="en-US" sz="2400" dirty="0" smtClean="0">
              <a:solidFill>
                <a:schemeClr val="tx1"/>
              </a:solidFill>
              <a:latin typeface="Tahoma" charset="0"/>
              <a:ea typeface="Tahoma" charset="0"/>
              <a:cs typeface="Tahoma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Font typeface="+mj-lt"/>
              <a:buAutoNum type="arabicPeriod"/>
            </a:pPr>
            <a:r>
              <a:rPr lang="ru-RU" sz="2400" dirty="0" smtClean="0">
                <a:solidFill>
                  <a:schemeClr val="tx1"/>
                </a:solidFill>
                <a:latin typeface="Tahoma" charset="0"/>
                <a:ea typeface="Tahoma" charset="0"/>
                <a:cs typeface="Tahoma" charset="0"/>
              </a:rPr>
              <a:t>Разработка правил</a:t>
            </a:r>
            <a:r>
              <a:rPr lang="en-US" sz="2400" dirty="0" smtClean="0">
                <a:solidFill>
                  <a:schemeClr val="tx1"/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ru-RU" sz="2400" dirty="0" smtClean="0">
                <a:solidFill>
                  <a:schemeClr val="tx1"/>
                </a:solidFill>
                <a:latin typeface="Tahoma" charset="0"/>
                <a:ea typeface="Tahoma" charset="0"/>
                <a:cs typeface="Tahoma" charset="0"/>
              </a:rPr>
              <a:t>преобразования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2100" dirty="0"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857250" y="1210825"/>
            <a:ext cx="7414641" cy="221967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spc="1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fr-FR" sz="2400" dirty="0" smtClean="0">
                <a:solidFill>
                  <a:schemeClr val="tx1"/>
                </a:solidFill>
                <a:latin typeface="Tahoma" charset="0"/>
                <a:ea typeface="Tahoma" charset="0"/>
                <a:cs typeface="Tahoma" charset="0"/>
              </a:rPr>
              <a:t>Java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 smtClean="0">
                <a:solidFill>
                  <a:schemeClr val="tx1"/>
                </a:solidFill>
                <a:latin typeface="Tahoma" charset="0"/>
                <a:ea typeface="Tahoma" charset="0"/>
                <a:cs typeface="Tahoma" charset="0"/>
              </a:rPr>
              <a:t>Maven</a:t>
            </a:r>
            <a:endParaRPr lang="fr-FR" sz="2400" dirty="0">
              <a:solidFill>
                <a:schemeClr val="tx1"/>
              </a:solidFill>
              <a:latin typeface="Tahoma" charset="0"/>
              <a:ea typeface="Tahoma" charset="0"/>
              <a:cs typeface="Tahoma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 smtClean="0">
                <a:solidFill>
                  <a:schemeClr val="tx1"/>
                </a:solidFill>
                <a:latin typeface="Tahoma" charset="0"/>
                <a:ea typeface="Tahoma" charset="0"/>
                <a:cs typeface="Tahoma" charset="0"/>
              </a:rPr>
              <a:t>Stanford Core NLP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fr-FR" sz="2400" dirty="0" err="1" smtClean="0">
                <a:solidFill>
                  <a:schemeClr val="tx1"/>
                </a:solidFill>
                <a:latin typeface="Tahoma" charset="0"/>
                <a:ea typeface="Tahoma" charset="0"/>
                <a:cs typeface="Tahoma" charset="0"/>
              </a:rPr>
              <a:t>JGraphT</a:t>
            </a:r>
            <a:endParaRPr lang="fr-FR" sz="2400" dirty="0" smtClean="0">
              <a:solidFill>
                <a:schemeClr val="tx1"/>
              </a:solidFill>
              <a:latin typeface="Tahoma" charset="0"/>
              <a:ea typeface="Tahoma" charset="0"/>
              <a:cs typeface="Tahoma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 smtClean="0">
                <a:solidFill>
                  <a:schemeClr val="tx1"/>
                </a:solidFill>
                <a:latin typeface="Tahoma" charset="0"/>
                <a:ea typeface="Tahoma" charset="0"/>
                <a:cs typeface="Tahoma" charset="0"/>
              </a:rPr>
              <a:t>JAXB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fr-FR" sz="2400" dirty="0" smtClean="0">
                <a:solidFill>
                  <a:schemeClr val="tx1"/>
                </a:solidFill>
                <a:latin typeface="Tahoma" charset="0"/>
                <a:ea typeface="Tahoma" charset="0"/>
                <a:cs typeface="Tahoma" charset="0"/>
              </a:rPr>
              <a:t>XMI, XML, UML</a:t>
            </a:r>
            <a:endParaRPr lang="ru-RU" sz="2100" dirty="0" smtClean="0">
              <a:solidFill>
                <a:schemeClr val="tx1"/>
              </a:solidFill>
              <a:latin typeface="Tahoma" charset="0"/>
              <a:ea typeface="Tahoma" charset="0"/>
              <a:cs typeface="Tahoma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ru-RU" sz="2100" dirty="0" smtClean="0">
              <a:latin typeface="Tahoma" charset="0"/>
              <a:ea typeface="Tahoma" charset="0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5011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382949"/>
            <a:ext cx="7886700" cy="361157"/>
          </a:xfrm>
        </p:spPr>
        <p:txBody>
          <a:bodyPr>
            <a:noAutofit/>
          </a:bodyPr>
          <a:lstStyle/>
          <a:p>
            <a:r>
              <a:rPr lang="ru-RU" sz="2400" b="1" dirty="0" smtClean="0">
                <a:latin typeface="Tahoma" charset="0"/>
                <a:ea typeface="Tahoma" charset="0"/>
                <a:cs typeface="Tahoma" charset="0"/>
              </a:rPr>
              <a:t>1. </a:t>
            </a:r>
            <a:r>
              <a:rPr lang="en-US" sz="2400" b="1" dirty="0" smtClean="0">
                <a:latin typeface="Tahoma" charset="0"/>
                <a:ea typeface="Tahoma" charset="0"/>
                <a:cs typeface="Tahoma" charset="0"/>
              </a:rPr>
              <a:t>NP </a:t>
            </a:r>
            <a:r>
              <a:rPr lang="ru-RU" sz="2400" b="1" dirty="0">
                <a:latin typeface="Tahoma" charset="0"/>
                <a:ea typeface="Tahoma" charset="0"/>
                <a:cs typeface="Tahoma" charset="0"/>
              </a:rPr>
              <a:t>– </a:t>
            </a:r>
            <a:r>
              <a:rPr lang="ru-RU" sz="2400" b="1" dirty="0" smtClean="0">
                <a:latin typeface="Tahoma" charset="0"/>
                <a:ea typeface="Tahoma" charset="0"/>
                <a:cs typeface="Tahoma" charset="0"/>
              </a:rPr>
              <a:t>вершины</a:t>
            </a:r>
            <a:r>
              <a:rPr lang="en-US" sz="2400" b="1" dirty="0" smtClean="0">
                <a:latin typeface="Tahoma" charset="0"/>
                <a:ea typeface="Tahoma" charset="0"/>
                <a:cs typeface="Tahoma" charset="0"/>
              </a:rPr>
              <a:t>, VP </a:t>
            </a:r>
            <a:r>
              <a:rPr lang="ru-RU" sz="2400" b="1" dirty="0" smtClean="0">
                <a:latin typeface="Tahoma" charset="0"/>
                <a:ea typeface="Tahoma" charset="0"/>
                <a:cs typeface="Tahoma" charset="0"/>
              </a:rPr>
              <a:t>– ребра</a:t>
            </a:r>
            <a:endParaRPr lang="en-US" sz="2400" b="1" dirty="0">
              <a:latin typeface="Tahoma" charset="0"/>
              <a:ea typeface="Tahoma" charset="0"/>
              <a:cs typeface="Tahoma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015" y="872839"/>
            <a:ext cx="8530080" cy="527858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72927" y="2361718"/>
            <a:ext cx="5152018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r-IN" sz="1400" dirty="0">
                <a:latin typeface="Tahoma" charset="0"/>
                <a:ea typeface="Tahoma" charset="0"/>
                <a:cs typeface="Tahoma" charset="0"/>
              </a:rPr>
              <a:t>(ROOT </a:t>
            </a:r>
            <a:endParaRPr lang="ru-RU" sz="1400" dirty="0" smtClean="0">
              <a:latin typeface="Tahoma" charset="0"/>
              <a:ea typeface="Tahoma" charset="0"/>
              <a:cs typeface="Tahoma" charset="0"/>
            </a:endParaRPr>
          </a:p>
          <a:p>
            <a:r>
              <a:rPr lang="ru-RU" sz="1400" dirty="0"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ru-RU" sz="1400" dirty="0" smtClean="0"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mr-IN" sz="1400" dirty="0" smtClean="0">
                <a:latin typeface="Tahoma" charset="0"/>
                <a:ea typeface="Tahoma" charset="0"/>
                <a:cs typeface="Tahoma" charset="0"/>
              </a:rPr>
              <a:t>(</a:t>
            </a:r>
            <a:r>
              <a:rPr lang="mr-IN" sz="1400" dirty="0" err="1" smtClean="0">
                <a:latin typeface="Tahoma" charset="0"/>
                <a:ea typeface="Tahoma" charset="0"/>
                <a:cs typeface="Tahoma" charset="0"/>
              </a:rPr>
              <a:t>S</a:t>
            </a:r>
            <a:r>
              <a:rPr lang="mr-IN" sz="1400" dirty="0" smtClean="0">
                <a:latin typeface="Tahoma" charset="0"/>
                <a:ea typeface="Tahoma" charset="0"/>
                <a:cs typeface="Tahoma" charset="0"/>
              </a:rPr>
              <a:t>    </a:t>
            </a:r>
            <a:endParaRPr lang="ru-RU" sz="1400" dirty="0" smtClean="0">
              <a:latin typeface="Tahoma" charset="0"/>
              <a:ea typeface="Tahoma" charset="0"/>
              <a:cs typeface="Tahoma" charset="0"/>
            </a:endParaRPr>
          </a:p>
          <a:p>
            <a:r>
              <a:rPr lang="ru-RU" sz="1400" b="1" dirty="0" smtClean="0">
                <a:latin typeface="Tahoma" charset="0"/>
                <a:ea typeface="Tahoma" charset="0"/>
                <a:cs typeface="Tahoma" charset="0"/>
              </a:rPr>
              <a:t>    </a:t>
            </a:r>
            <a:r>
              <a:rPr lang="mr-IN" sz="1400" b="1" dirty="0" smtClean="0">
                <a:latin typeface="Tahoma" charset="0"/>
                <a:ea typeface="Tahoma" charset="0"/>
                <a:cs typeface="Tahoma" charset="0"/>
              </a:rPr>
              <a:t>(</a:t>
            </a:r>
            <a:r>
              <a:rPr lang="mr-IN" sz="1400" b="1" dirty="0">
                <a:latin typeface="Tahoma" charset="0"/>
                <a:ea typeface="Tahoma" charset="0"/>
                <a:cs typeface="Tahoma" charset="0"/>
              </a:rPr>
              <a:t>NP (DT </a:t>
            </a:r>
            <a:r>
              <a:rPr lang="mr-IN" sz="1400" b="1" dirty="0" err="1">
                <a:latin typeface="Tahoma" charset="0"/>
                <a:ea typeface="Tahoma" charset="0"/>
                <a:cs typeface="Tahoma" charset="0"/>
              </a:rPr>
              <a:t>A</a:t>
            </a:r>
            <a:r>
              <a:rPr lang="mr-IN" sz="1400" b="1" dirty="0">
                <a:latin typeface="Tahoma" charset="0"/>
                <a:ea typeface="Tahoma" charset="0"/>
                <a:cs typeface="Tahoma" charset="0"/>
              </a:rPr>
              <a:t>) (NN </a:t>
            </a:r>
            <a:r>
              <a:rPr lang="mr-IN" sz="1400" b="1" dirty="0" err="1">
                <a:latin typeface="Tahoma" charset="0"/>
                <a:ea typeface="Tahoma" charset="0"/>
                <a:cs typeface="Tahoma" charset="0"/>
              </a:rPr>
              <a:t>Clock</a:t>
            </a:r>
            <a:r>
              <a:rPr lang="mr-IN" sz="1400" b="1" dirty="0">
                <a:latin typeface="Tahoma" charset="0"/>
                <a:ea typeface="Tahoma" charset="0"/>
                <a:cs typeface="Tahoma" charset="0"/>
              </a:rPr>
              <a:t>))   </a:t>
            </a:r>
            <a:endParaRPr lang="ru-RU" sz="1400" b="1" dirty="0" smtClean="0">
              <a:latin typeface="Tahoma" charset="0"/>
              <a:ea typeface="Tahoma" charset="0"/>
              <a:cs typeface="Tahoma" charset="0"/>
            </a:endParaRPr>
          </a:p>
          <a:p>
            <a:r>
              <a:rPr lang="mr-IN" sz="1400" dirty="0" smtClean="0"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ru-RU" sz="1400" dirty="0" smtClean="0">
                <a:latin typeface="Tahoma" charset="0"/>
                <a:ea typeface="Tahoma" charset="0"/>
                <a:cs typeface="Tahoma" charset="0"/>
              </a:rPr>
              <a:t>   </a:t>
            </a:r>
            <a:r>
              <a:rPr lang="mr-IN" sz="1400" dirty="0" smtClean="0">
                <a:latin typeface="Tahoma" charset="0"/>
                <a:ea typeface="Tahoma" charset="0"/>
                <a:cs typeface="Tahoma" charset="0"/>
              </a:rPr>
              <a:t>(</a:t>
            </a:r>
            <a:r>
              <a:rPr lang="mr-IN" sz="1400" dirty="0">
                <a:latin typeface="Tahoma" charset="0"/>
                <a:ea typeface="Tahoma" charset="0"/>
                <a:cs typeface="Tahoma" charset="0"/>
              </a:rPr>
              <a:t>VP (VBZ </a:t>
            </a:r>
            <a:r>
              <a:rPr lang="mr-IN" sz="1400" dirty="0" err="1">
                <a:latin typeface="Tahoma" charset="0"/>
                <a:ea typeface="Tahoma" charset="0"/>
                <a:cs typeface="Tahoma" charset="0"/>
              </a:rPr>
              <a:t>is</a:t>
            </a:r>
            <a:r>
              <a:rPr lang="mr-IN" sz="1400" dirty="0">
                <a:latin typeface="Tahoma" charset="0"/>
                <a:ea typeface="Tahoma" charset="0"/>
                <a:cs typeface="Tahoma" charset="0"/>
              </a:rPr>
              <a:t>)    </a:t>
            </a:r>
            <a:endParaRPr lang="ru-RU" sz="1400" dirty="0" smtClean="0">
              <a:latin typeface="Tahoma" charset="0"/>
              <a:ea typeface="Tahoma" charset="0"/>
              <a:cs typeface="Tahoma" charset="0"/>
            </a:endParaRPr>
          </a:p>
          <a:p>
            <a:r>
              <a:rPr lang="ru-RU" sz="1400" dirty="0">
                <a:solidFill>
                  <a:srgbClr val="C00000"/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ru-RU" sz="1400" dirty="0" smtClean="0">
                <a:solidFill>
                  <a:srgbClr val="C00000"/>
                </a:solidFill>
                <a:latin typeface="Tahoma" charset="0"/>
                <a:ea typeface="Tahoma" charset="0"/>
                <a:cs typeface="Tahoma" charset="0"/>
              </a:rPr>
              <a:t>   </a:t>
            </a:r>
            <a:r>
              <a:rPr lang="mr-IN" sz="1400" dirty="0" smtClean="0">
                <a:solidFill>
                  <a:srgbClr val="C00000"/>
                </a:solidFill>
                <a:latin typeface="Tahoma" charset="0"/>
                <a:ea typeface="Tahoma" charset="0"/>
                <a:cs typeface="Tahoma" charset="0"/>
              </a:rPr>
              <a:t>  </a:t>
            </a:r>
            <a:r>
              <a:rPr lang="mr-IN" sz="1400" b="1" dirty="0">
                <a:latin typeface="Tahoma" charset="0"/>
                <a:ea typeface="Tahoma" charset="0"/>
                <a:cs typeface="Tahoma" charset="0"/>
              </a:rPr>
              <a:t>(NP (DT </a:t>
            </a:r>
            <a:r>
              <a:rPr lang="mr-IN" sz="1400" b="1" dirty="0" err="1">
                <a:latin typeface="Tahoma" charset="0"/>
                <a:ea typeface="Tahoma" charset="0"/>
                <a:cs typeface="Tahoma" charset="0"/>
              </a:rPr>
              <a:t>a</a:t>
            </a:r>
            <a:r>
              <a:rPr lang="mr-IN" sz="1400" b="1" dirty="0">
                <a:latin typeface="Tahoma" charset="0"/>
                <a:ea typeface="Tahoma" charset="0"/>
                <a:cs typeface="Tahoma" charset="0"/>
              </a:rPr>
              <a:t>) (NN </a:t>
            </a:r>
            <a:r>
              <a:rPr lang="mr-IN" sz="1400" b="1" dirty="0" err="1">
                <a:latin typeface="Tahoma" charset="0"/>
                <a:ea typeface="Tahoma" charset="0"/>
                <a:cs typeface="Tahoma" charset="0"/>
              </a:rPr>
              <a:t>TemporalInstrument</a:t>
            </a:r>
            <a:r>
              <a:rPr lang="mr-IN" sz="1400" b="1" dirty="0">
                <a:latin typeface="Tahoma" charset="0"/>
                <a:ea typeface="Tahoma" charset="0"/>
                <a:cs typeface="Tahoma" charset="0"/>
              </a:rPr>
              <a:t>)       </a:t>
            </a:r>
            <a:endParaRPr lang="ru-RU" sz="1400" b="1" dirty="0" smtClean="0">
              <a:latin typeface="Tahoma" charset="0"/>
              <a:ea typeface="Tahoma" charset="0"/>
              <a:cs typeface="Tahoma" charset="0"/>
            </a:endParaRPr>
          </a:p>
          <a:p>
            <a:r>
              <a:rPr lang="mr-IN" sz="1400" dirty="0" smtClean="0"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ru-RU" sz="1400" dirty="0" smtClean="0">
                <a:latin typeface="Tahoma" charset="0"/>
                <a:ea typeface="Tahoma" charset="0"/>
                <a:cs typeface="Tahoma" charset="0"/>
              </a:rPr>
              <a:t>       </a:t>
            </a:r>
            <a:r>
              <a:rPr lang="mr-IN" sz="1400" dirty="0" smtClean="0">
                <a:latin typeface="Tahoma" charset="0"/>
                <a:ea typeface="Tahoma" charset="0"/>
                <a:cs typeface="Tahoma" charset="0"/>
              </a:rPr>
              <a:t>(</a:t>
            </a:r>
            <a:r>
              <a:rPr lang="mr-IN" sz="1400" dirty="0" err="1">
                <a:latin typeface="Tahoma" charset="0"/>
                <a:ea typeface="Tahoma" charset="0"/>
                <a:cs typeface="Tahoma" charset="0"/>
              </a:rPr>
              <a:t>S</a:t>
            </a:r>
            <a:r>
              <a:rPr lang="mr-IN" sz="1400" dirty="0">
                <a:latin typeface="Tahoma" charset="0"/>
                <a:ea typeface="Tahoma" charset="0"/>
                <a:cs typeface="Tahoma" charset="0"/>
              </a:rPr>
              <a:t> </a:t>
            </a:r>
            <a:endParaRPr lang="ru-RU" sz="1400" dirty="0" smtClean="0">
              <a:latin typeface="Tahoma" charset="0"/>
              <a:ea typeface="Tahoma" charset="0"/>
              <a:cs typeface="Tahoma" charset="0"/>
            </a:endParaRPr>
          </a:p>
          <a:p>
            <a:r>
              <a:rPr lang="mr-IN" sz="1400" dirty="0" smtClean="0">
                <a:latin typeface="Tahoma" charset="0"/>
                <a:ea typeface="Tahoma" charset="0"/>
                <a:cs typeface="Tahoma" charset="0"/>
              </a:rPr>
              <a:t>         </a:t>
            </a:r>
            <a:r>
              <a:rPr lang="mr-IN" sz="1400" dirty="0">
                <a:latin typeface="Tahoma" charset="0"/>
                <a:ea typeface="Tahoma" charset="0"/>
                <a:cs typeface="Tahoma" charset="0"/>
              </a:rPr>
              <a:t>(VP (TO to)           </a:t>
            </a:r>
            <a:endParaRPr lang="ru-RU" sz="1400" dirty="0" smtClean="0">
              <a:latin typeface="Tahoma" charset="0"/>
              <a:ea typeface="Tahoma" charset="0"/>
              <a:cs typeface="Tahoma" charset="0"/>
            </a:endParaRPr>
          </a:p>
          <a:p>
            <a:r>
              <a:rPr lang="ru-RU" sz="1400" dirty="0" smtClean="0">
                <a:latin typeface="Tahoma" charset="0"/>
                <a:ea typeface="Tahoma" charset="0"/>
                <a:cs typeface="Tahoma" charset="0"/>
              </a:rPr>
              <a:t>          </a:t>
            </a:r>
            <a:r>
              <a:rPr lang="mr-IN" sz="1400" dirty="0" smtClean="0"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mr-IN" sz="1400" dirty="0">
                <a:latin typeface="Tahoma" charset="0"/>
                <a:ea typeface="Tahoma" charset="0"/>
                <a:cs typeface="Tahoma" charset="0"/>
              </a:rPr>
              <a:t>(VP (VB </a:t>
            </a:r>
            <a:r>
              <a:rPr lang="mr-IN" sz="1400" dirty="0" err="1">
                <a:latin typeface="Tahoma" charset="0"/>
                <a:ea typeface="Tahoma" charset="0"/>
                <a:cs typeface="Tahoma" charset="0"/>
              </a:rPr>
              <a:t>generate</a:t>
            </a:r>
            <a:r>
              <a:rPr lang="mr-IN" sz="1400" dirty="0">
                <a:latin typeface="Tahoma" charset="0"/>
                <a:ea typeface="Tahoma" charset="0"/>
                <a:cs typeface="Tahoma" charset="0"/>
              </a:rPr>
              <a:t>)             </a:t>
            </a:r>
            <a:endParaRPr lang="ru-RU" sz="1400" dirty="0" smtClean="0">
              <a:latin typeface="Tahoma" charset="0"/>
              <a:ea typeface="Tahoma" charset="0"/>
              <a:cs typeface="Tahoma" charset="0"/>
            </a:endParaRPr>
          </a:p>
          <a:p>
            <a:r>
              <a:rPr lang="ru-RU" sz="1400" dirty="0" smtClean="0">
                <a:latin typeface="Tahoma" charset="0"/>
                <a:ea typeface="Tahoma" charset="0"/>
                <a:cs typeface="Tahoma" charset="0"/>
              </a:rPr>
              <a:t>            </a:t>
            </a:r>
            <a:r>
              <a:rPr lang="mr-IN" sz="1400" dirty="0" smtClean="0"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mr-IN" sz="1400" dirty="0">
                <a:latin typeface="Tahoma" charset="0"/>
                <a:ea typeface="Tahoma" charset="0"/>
                <a:cs typeface="Tahoma" charset="0"/>
              </a:rPr>
              <a:t>(NP                </a:t>
            </a:r>
            <a:endParaRPr lang="ru-RU" sz="1400" dirty="0" smtClean="0">
              <a:latin typeface="Tahoma" charset="0"/>
              <a:ea typeface="Tahoma" charset="0"/>
              <a:cs typeface="Tahoma" charset="0"/>
            </a:endParaRPr>
          </a:p>
          <a:p>
            <a:r>
              <a:rPr lang="ru-RU" sz="1400" dirty="0" smtClean="0">
                <a:latin typeface="Tahoma" charset="0"/>
                <a:ea typeface="Tahoma" charset="0"/>
                <a:cs typeface="Tahoma" charset="0"/>
              </a:rPr>
              <a:t>               </a:t>
            </a:r>
            <a:r>
              <a:rPr lang="mr-IN" sz="1400" dirty="0" smtClean="0">
                <a:latin typeface="Tahoma" charset="0"/>
                <a:ea typeface="Tahoma" charset="0"/>
                <a:cs typeface="Tahoma" charset="0"/>
              </a:rPr>
              <a:t>(</a:t>
            </a:r>
            <a:r>
              <a:rPr lang="mr-IN" sz="1400" dirty="0">
                <a:latin typeface="Tahoma" charset="0"/>
                <a:ea typeface="Tahoma" charset="0"/>
                <a:cs typeface="Tahoma" charset="0"/>
              </a:rPr>
              <a:t>NP (DT the) (NNS </a:t>
            </a:r>
            <a:r>
              <a:rPr lang="mr-IN" sz="1400" dirty="0" err="1">
                <a:latin typeface="Tahoma" charset="0"/>
                <a:ea typeface="Tahoma" charset="0"/>
                <a:cs typeface="Tahoma" charset="0"/>
              </a:rPr>
              <a:t>instances</a:t>
            </a:r>
            <a:r>
              <a:rPr lang="mr-IN" sz="1400" dirty="0">
                <a:latin typeface="Tahoma" charset="0"/>
                <a:ea typeface="Tahoma" charset="0"/>
                <a:cs typeface="Tahoma" charset="0"/>
              </a:rPr>
              <a:t>))                </a:t>
            </a:r>
            <a:r>
              <a:rPr lang="ru-RU" sz="1400" dirty="0" smtClean="0">
                <a:latin typeface="Tahoma" charset="0"/>
                <a:ea typeface="Tahoma" charset="0"/>
                <a:cs typeface="Tahoma" charset="0"/>
              </a:rPr>
              <a:t>   </a:t>
            </a:r>
          </a:p>
          <a:p>
            <a:r>
              <a:rPr lang="ru-RU" sz="1400" dirty="0" smtClean="0">
                <a:latin typeface="Tahoma" charset="0"/>
                <a:ea typeface="Tahoma" charset="0"/>
                <a:cs typeface="Tahoma" charset="0"/>
              </a:rPr>
              <a:t>               </a:t>
            </a:r>
            <a:r>
              <a:rPr lang="mr-IN" sz="1400" dirty="0" smtClean="0">
                <a:latin typeface="Tahoma" charset="0"/>
                <a:ea typeface="Tahoma" charset="0"/>
                <a:cs typeface="Tahoma" charset="0"/>
              </a:rPr>
              <a:t>(</a:t>
            </a:r>
            <a:r>
              <a:rPr lang="mr-IN" sz="1400" dirty="0">
                <a:latin typeface="Tahoma" charset="0"/>
                <a:ea typeface="Tahoma" charset="0"/>
                <a:cs typeface="Tahoma" charset="0"/>
              </a:rPr>
              <a:t>PP (IN of)                 </a:t>
            </a:r>
            <a:endParaRPr lang="ru-RU" sz="1400" dirty="0" smtClean="0">
              <a:latin typeface="Tahoma" charset="0"/>
              <a:ea typeface="Tahoma" charset="0"/>
              <a:cs typeface="Tahoma" charset="0"/>
            </a:endParaRPr>
          </a:p>
          <a:p>
            <a:r>
              <a:rPr lang="ru-RU" sz="1400" dirty="0" smtClean="0">
                <a:latin typeface="Tahoma" charset="0"/>
                <a:ea typeface="Tahoma" charset="0"/>
                <a:cs typeface="Tahoma" charset="0"/>
              </a:rPr>
              <a:t>	</a:t>
            </a:r>
            <a:r>
              <a:rPr lang="mr-IN" sz="1400" dirty="0" smtClean="0"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mr-IN" sz="1400" b="1" dirty="0">
                <a:latin typeface="Tahoma" charset="0"/>
                <a:ea typeface="Tahoma" charset="0"/>
                <a:cs typeface="Tahoma" charset="0"/>
              </a:rPr>
              <a:t>(NP (DT </a:t>
            </a:r>
            <a:r>
              <a:rPr lang="mr-IN" sz="1400" b="1" dirty="0" err="1">
                <a:latin typeface="Tahoma" charset="0"/>
                <a:ea typeface="Tahoma" charset="0"/>
                <a:cs typeface="Tahoma" charset="0"/>
              </a:rPr>
              <a:t>a</a:t>
            </a:r>
            <a:r>
              <a:rPr lang="mr-IN" sz="1400" b="1" dirty="0">
                <a:latin typeface="Tahoma" charset="0"/>
                <a:ea typeface="Tahoma" charset="0"/>
                <a:cs typeface="Tahoma" charset="0"/>
              </a:rPr>
              <a:t>) (NN </a:t>
            </a:r>
            <a:r>
              <a:rPr lang="mr-IN" sz="1400" b="1" dirty="0" err="1">
                <a:latin typeface="Tahoma" charset="0"/>
                <a:ea typeface="Tahoma" charset="0"/>
                <a:cs typeface="Tahoma" charset="0"/>
              </a:rPr>
              <a:t>TemporalMeasure</a:t>
            </a:r>
            <a:r>
              <a:rPr lang="mr-IN" sz="1400" b="1" dirty="0" smtClean="0">
                <a:latin typeface="Tahoma" charset="0"/>
                <a:ea typeface="Tahoma" charset="0"/>
                <a:cs typeface="Tahoma" charset="0"/>
              </a:rPr>
              <a:t>)) </a:t>
            </a:r>
            <a:endParaRPr lang="ru-RU" sz="1400" b="1" dirty="0" smtClean="0">
              <a:latin typeface="Tahoma" charset="0"/>
              <a:ea typeface="Tahoma" charset="0"/>
              <a:cs typeface="Tahoma" charset="0"/>
            </a:endParaRPr>
          </a:p>
          <a:p>
            <a:r>
              <a:rPr lang="mr-IN" sz="1400" dirty="0" smtClean="0"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mr-IN" sz="1400" dirty="0">
                <a:latin typeface="Tahoma" charset="0"/>
                <a:ea typeface="Tahoma" charset="0"/>
                <a:cs typeface="Tahoma" charset="0"/>
              </a:rPr>
              <a:t>(. .)))</a:t>
            </a:r>
            <a:endParaRPr lang="en-US" sz="1400" dirty="0">
              <a:latin typeface="Tahoma" charset="0"/>
              <a:ea typeface="Tahoma" charset="0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9166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728749"/>
          </a:xfrm>
        </p:spPr>
        <p:txBody>
          <a:bodyPr>
            <a:normAutofit fontScale="90000"/>
          </a:bodyPr>
          <a:lstStyle/>
          <a:p>
            <a:r>
              <a:rPr lang="ru-RU" sz="2400" dirty="0" smtClean="0">
                <a:latin typeface="Tahoma" charset="0"/>
                <a:ea typeface="Tahoma" charset="0"/>
                <a:cs typeface="Tahoma" charset="0"/>
              </a:rPr>
              <a:t>Для сравнения предыдущие попытки </a:t>
            </a:r>
            <a:r>
              <a:rPr lang="ru-RU" sz="2400" dirty="0" err="1" smtClean="0">
                <a:latin typeface="Tahoma" charset="0"/>
                <a:ea typeface="Tahoma" charset="0"/>
                <a:cs typeface="Tahoma" charset="0"/>
              </a:rPr>
              <a:t>парсинга</a:t>
            </a:r>
            <a:r>
              <a:rPr lang="ru-RU" sz="2400" dirty="0" smtClean="0">
                <a:latin typeface="Tahoma" charset="0"/>
                <a:ea typeface="Tahoma" charset="0"/>
                <a:cs typeface="Tahoma" charset="0"/>
              </a:rPr>
              <a:t> зачастую использовали привязку к зависимостям</a:t>
            </a:r>
            <a:endParaRPr lang="en-US" sz="2400" dirty="0">
              <a:latin typeface="Tahoma" charset="0"/>
              <a:ea typeface="Tahoma" charset="0"/>
              <a:cs typeface="Tahoma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221" y="1818408"/>
            <a:ext cx="7810500" cy="26543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16221" y="5070764"/>
            <a:ext cx="76996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latin typeface="Tahoma" charset="0"/>
                <a:ea typeface="Tahoma" charset="0"/>
                <a:cs typeface="Tahoma" charset="0"/>
              </a:rPr>
              <a:t>Обход такого графа часто приводил к множеству рекурсий</a:t>
            </a:r>
            <a:endParaRPr lang="en-US" sz="2000" dirty="0">
              <a:latin typeface="Tahoma" charset="0"/>
              <a:ea typeface="Tahoma" charset="0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75917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9210" y="288190"/>
            <a:ext cx="7561257" cy="735315"/>
          </a:xfrm>
        </p:spPr>
        <p:txBody>
          <a:bodyPr>
            <a:noAutofit/>
          </a:bodyPr>
          <a:lstStyle/>
          <a:p>
            <a:r>
              <a:rPr lang="ru-RU" sz="2400" dirty="0" smtClean="0">
                <a:latin typeface="Tahoma" charset="0"/>
                <a:ea typeface="Tahoma" charset="0"/>
                <a:cs typeface="Tahoma" charset="0"/>
              </a:rPr>
              <a:t>2. Правила </a:t>
            </a:r>
            <a:r>
              <a:rPr lang="ru-RU" sz="2400" dirty="0">
                <a:latin typeface="Tahoma" charset="0"/>
                <a:ea typeface="Tahoma" charset="0"/>
                <a:cs typeface="Tahoma" charset="0"/>
              </a:rPr>
              <a:t>преобразования промежуточного графа в UML граф</a:t>
            </a:r>
            <a:endParaRPr lang="en-US" sz="2400" dirty="0">
              <a:latin typeface="Tahoma" charset="0"/>
              <a:ea typeface="Tahoma" charset="0"/>
              <a:cs typeface="Tahoma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1069098"/>
              </p:ext>
            </p:extLst>
          </p:nvPr>
        </p:nvGraphicFramePr>
        <p:xfrm>
          <a:off x="1174291" y="1413164"/>
          <a:ext cx="6411094" cy="50241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205547"/>
                <a:gridCol w="3205547"/>
              </a:tblGrid>
              <a:tr h="36853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Ч</a:t>
                      </a:r>
                      <a:r>
                        <a:rPr lang="en-US" sz="1600" dirty="0" err="1" smtClean="0"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асти</a:t>
                      </a:r>
                      <a:r>
                        <a:rPr lang="en-US" sz="1600" dirty="0" smtClean="0"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 </a:t>
                      </a:r>
                      <a:r>
                        <a:rPr lang="ru-RU" sz="1600" dirty="0" smtClean="0"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речи</a:t>
                      </a:r>
                      <a:endParaRPr lang="en-US" sz="1600" b="1" dirty="0">
                        <a:solidFill>
                          <a:srgbClr val="000000"/>
                        </a:solidFill>
                        <a:effectLst/>
                        <a:latin typeface="Tahoma" charset="0"/>
                        <a:ea typeface="Tahoma" charset="0"/>
                        <a:cs typeface="Tahoma" charset="0"/>
                      </a:endParaRPr>
                    </a:p>
                  </a:txBody>
                  <a:tcPr marL="54341" marR="5434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UML </a:t>
                      </a:r>
                      <a:r>
                        <a:rPr lang="ru-RU" sz="1600" dirty="0" smtClean="0"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сущности</a:t>
                      </a:r>
                      <a:endParaRPr lang="en-US" sz="1600" b="1" dirty="0">
                        <a:solidFill>
                          <a:srgbClr val="000000"/>
                        </a:solidFill>
                        <a:effectLst/>
                        <a:latin typeface="Tahoma" charset="0"/>
                        <a:ea typeface="Tahoma" charset="0"/>
                        <a:cs typeface="Tahoma" charset="0"/>
                      </a:endParaRPr>
                    </a:p>
                  </a:txBody>
                  <a:tcPr marL="54341" marR="54341" marT="0" marB="0"/>
                </a:tc>
              </a:tr>
              <a:tr h="33254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NN, NNP, PRP, NNS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Tahoma" charset="0"/>
                        <a:ea typeface="Tahoma" charset="0"/>
                        <a:cs typeface="Tahoma" charset="0"/>
                      </a:endParaRPr>
                    </a:p>
                  </a:txBody>
                  <a:tcPr marL="54341" marR="5434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err="1" smtClean="0"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Кла</a:t>
                      </a:r>
                      <a:r>
                        <a:rPr lang="ru-RU" sz="1600" dirty="0" smtClean="0"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с</a:t>
                      </a:r>
                      <a:r>
                        <a:rPr lang="en-US" sz="1600" dirty="0" err="1" smtClean="0"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с</a:t>
                      </a:r>
                      <a:r>
                        <a:rPr lang="ru-RU" sz="1600" dirty="0" smtClean="0"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ы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Tahoma" charset="0"/>
                        <a:ea typeface="Tahoma" charset="0"/>
                        <a:cs typeface="Tahoma" charset="0"/>
                      </a:endParaRPr>
                    </a:p>
                  </a:txBody>
                  <a:tcPr marL="54341" marR="54341" marT="0" marB="0"/>
                </a:tc>
              </a:tr>
              <a:tr h="33254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JJ, CD, RB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Tahoma" charset="0"/>
                        <a:ea typeface="Tahoma" charset="0"/>
                        <a:cs typeface="Tahoma" charset="0"/>
                      </a:endParaRPr>
                    </a:p>
                  </a:txBody>
                  <a:tcPr marL="54341" marR="5434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err="1" smtClean="0"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Атрибут</a:t>
                      </a:r>
                      <a:r>
                        <a:rPr lang="ru-RU" sz="1600" dirty="0" smtClean="0"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ы</a:t>
                      </a:r>
                      <a:r>
                        <a:rPr lang="en-US" sz="1600" dirty="0" smtClean="0"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 </a:t>
                      </a:r>
                      <a:r>
                        <a:rPr lang="en-US" sz="1600" dirty="0" err="1" smtClean="0"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клас</a:t>
                      </a:r>
                      <a:r>
                        <a:rPr lang="ru-RU" sz="1600" dirty="0" smtClean="0"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со</a:t>
                      </a:r>
                      <a:r>
                        <a:rPr lang="en-US" sz="1600" dirty="0" err="1" smtClean="0"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в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Tahoma" charset="0"/>
                        <a:ea typeface="Tahoma" charset="0"/>
                        <a:cs typeface="Tahoma" charset="0"/>
                      </a:endParaRPr>
                    </a:p>
                  </a:txBody>
                  <a:tcPr marL="54341" marR="54341" marT="0" marB="0"/>
                </a:tc>
              </a:tr>
              <a:tr h="99762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VBP, VBN, VBG, IN, TO, VBZ, ADVP, VB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Tahoma" charset="0"/>
                        <a:ea typeface="Tahoma" charset="0"/>
                        <a:cs typeface="Tahoma" charset="0"/>
                      </a:endParaRPr>
                    </a:p>
                  </a:txBody>
                  <a:tcPr marL="54341" marR="5434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Зависимости между классами (ассоциация</a:t>
                      </a:r>
                      <a:r>
                        <a:rPr lang="ru-RU" sz="1600" dirty="0"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, </a:t>
                      </a:r>
                      <a:r>
                        <a:rPr lang="ru-RU" sz="1600" dirty="0" smtClean="0"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агрегация, генерализация)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Tahoma" charset="0"/>
                        <a:ea typeface="Tahoma" charset="0"/>
                        <a:cs typeface="Tahoma" charset="0"/>
                      </a:endParaRPr>
                    </a:p>
                  </a:txBody>
                  <a:tcPr marL="54341" marR="54341" marT="0" marB="0"/>
                </a:tc>
              </a:tr>
              <a:tr h="133016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ADJP, PP, SBAR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Tahoma" charset="0"/>
                        <a:ea typeface="Tahoma" charset="0"/>
                        <a:cs typeface="Tahoma" charset="0"/>
                      </a:endParaRPr>
                    </a:p>
                  </a:txBody>
                  <a:tcPr marL="54341" marR="5434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Дополнительная информация для зависимостей между классами, которая влияет</a:t>
                      </a:r>
                      <a:r>
                        <a:rPr lang="ru-RU" sz="1600" baseline="0" dirty="0" smtClean="0"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 на их последующую конвертацию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Tahoma" charset="0"/>
                        <a:ea typeface="Tahoma" charset="0"/>
                        <a:cs typeface="Tahoma" charset="0"/>
                      </a:endParaRPr>
                    </a:p>
                  </a:txBody>
                  <a:tcPr marL="54341" marR="54341" marT="0" marB="0"/>
                </a:tc>
              </a:tr>
              <a:tr h="99762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IN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Tahoma" charset="0"/>
                        <a:ea typeface="Tahoma" charset="0"/>
                        <a:cs typeface="Tahoma" charset="0"/>
                      </a:endParaRPr>
                    </a:p>
                  </a:txBody>
                  <a:tcPr marL="54341" marR="5434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Указывает на агрегацию</a:t>
                      </a:r>
                      <a:r>
                        <a:rPr lang="ru-RU" sz="1600" baseline="0" dirty="0" smtClean="0"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 </a:t>
                      </a:r>
                      <a:r>
                        <a:rPr lang="ru-RU" sz="1600" dirty="0" smtClean="0"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или генерализацию в зависимости</a:t>
                      </a:r>
                      <a:r>
                        <a:rPr lang="ru-RU" sz="1600" baseline="0" dirty="0" smtClean="0"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 контекста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Tahoma" charset="0"/>
                        <a:ea typeface="Tahoma" charset="0"/>
                        <a:cs typeface="Tahoma" charset="0"/>
                      </a:endParaRPr>
                    </a:p>
                  </a:txBody>
                  <a:tcPr marL="54341" marR="54341" marT="0" marB="0"/>
                </a:tc>
              </a:tr>
              <a:tr h="66508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СС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Tahoma" charset="0"/>
                        <a:ea typeface="Tahoma" charset="0"/>
                        <a:cs typeface="Tahoma" charset="0"/>
                      </a:endParaRPr>
                    </a:p>
                  </a:txBody>
                  <a:tcPr marL="54341" marR="5434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Соединение одинаковых</a:t>
                      </a:r>
                      <a:r>
                        <a:rPr lang="ru-RU" sz="1600" baseline="0" dirty="0" smtClean="0"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 по типу зависимостей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Tahoma" charset="0"/>
                        <a:ea typeface="Tahoma" charset="0"/>
                        <a:cs typeface="Tahoma" charset="0"/>
                      </a:endParaRPr>
                    </a:p>
                  </a:txBody>
                  <a:tcPr marL="54341" marR="54341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3628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64573" y="2194105"/>
            <a:ext cx="4902637" cy="4293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mr-IN" sz="1400" dirty="0">
                <a:latin typeface="Tahoma" charset="0"/>
                <a:ea typeface="Tahoma" charset="0"/>
                <a:cs typeface="Tahoma" charset="0"/>
              </a:rPr>
              <a:t>(ROOT </a:t>
            </a:r>
            <a:endParaRPr lang="ru-RU" sz="1400" dirty="0" smtClean="0">
              <a:latin typeface="Tahoma" charset="0"/>
              <a:ea typeface="Tahoma" charset="0"/>
              <a:cs typeface="Tahoma" charset="0"/>
            </a:endParaRPr>
          </a:p>
          <a:p>
            <a:pPr>
              <a:lnSpc>
                <a:spcPct val="150000"/>
              </a:lnSpc>
            </a:pPr>
            <a:r>
              <a:rPr lang="ru-RU" sz="1400" dirty="0"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ru-RU" sz="1400" dirty="0" smtClean="0"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mr-IN" sz="1400" dirty="0" smtClean="0">
                <a:latin typeface="Tahoma" charset="0"/>
                <a:ea typeface="Tahoma" charset="0"/>
                <a:cs typeface="Tahoma" charset="0"/>
              </a:rPr>
              <a:t>(</a:t>
            </a:r>
            <a:r>
              <a:rPr lang="mr-IN" sz="1400" dirty="0" err="1" smtClean="0">
                <a:latin typeface="Tahoma" charset="0"/>
                <a:ea typeface="Tahoma" charset="0"/>
                <a:cs typeface="Tahoma" charset="0"/>
              </a:rPr>
              <a:t>S</a:t>
            </a:r>
            <a:r>
              <a:rPr lang="mr-IN" sz="1400" dirty="0" smtClean="0">
                <a:latin typeface="Tahoma" charset="0"/>
                <a:ea typeface="Tahoma" charset="0"/>
                <a:cs typeface="Tahoma" charset="0"/>
              </a:rPr>
              <a:t>    </a:t>
            </a:r>
            <a:endParaRPr lang="ru-RU" sz="1400" dirty="0" smtClean="0">
              <a:latin typeface="Tahoma" charset="0"/>
              <a:ea typeface="Tahoma" charset="0"/>
              <a:cs typeface="Tahoma" charset="0"/>
            </a:endParaRPr>
          </a:p>
          <a:p>
            <a:pPr>
              <a:lnSpc>
                <a:spcPct val="150000"/>
              </a:lnSpc>
            </a:pPr>
            <a:r>
              <a:rPr lang="ru-RU" sz="1400" dirty="0" smtClean="0">
                <a:latin typeface="Tahoma" charset="0"/>
                <a:ea typeface="Tahoma" charset="0"/>
                <a:cs typeface="Tahoma" charset="0"/>
              </a:rPr>
              <a:t>    </a:t>
            </a:r>
            <a:r>
              <a:rPr lang="mr-IN" sz="1400" dirty="0" smtClean="0">
                <a:latin typeface="Tahoma" charset="0"/>
                <a:ea typeface="Tahoma" charset="0"/>
                <a:cs typeface="Tahoma" charset="0"/>
              </a:rPr>
              <a:t>(</a:t>
            </a:r>
            <a:r>
              <a:rPr lang="mr-IN" sz="1400" dirty="0">
                <a:latin typeface="Tahoma" charset="0"/>
                <a:ea typeface="Tahoma" charset="0"/>
                <a:cs typeface="Tahoma" charset="0"/>
              </a:rPr>
              <a:t>NP (DT </a:t>
            </a:r>
            <a:r>
              <a:rPr lang="mr-IN" sz="1400" dirty="0" err="1">
                <a:latin typeface="Tahoma" charset="0"/>
                <a:ea typeface="Tahoma" charset="0"/>
                <a:cs typeface="Tahoma" charset="0"/>
              </a:rPr>
              <a:t>A</a:t>
            </a:r>
            <a:r>
              <a:rPr lang="mr-IN" sz="1400" dirty="0">
                <a:latin typeface="Tahoma" charset="0"/>
                <a:ea typeface="Tahoma" charset="0"/>
                <a:cs typeface="Tahoma" charset="0"/>
              </a:rPr>
              <a:t>)</a:t>
            </a:r>
            <a:r>
              <a:rPr lang="mr-IN" sz="1400" dirty="0">
                <a:solidFill>
                  <a:srgbClr val="00B0F0"/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mr-IN" sz="1400" b="1" dirty="0">
                <a:solidFill>
                  <a:srgbClr val="00B0F0"/>
                </a:solidFill>
                <a:latin typeface="Tahoma" charset="0"/>
                <a:ea typeface="Tahoma" charset="0"/>
                <a:cs typeface="Tahoma" charset="0"/>
              </a:rPr>
              <a:t>(NN </a:t>
            </a:r>
            <a:r>
              <a:rPr lang="mr-IN" sz="1400" b="1" dirty="0" err="1">
                <a:solidFill>
                  <a:srgbClr val="00B0F0"/>
                </a:solidFill>
                <a:latin typeface="Tahoma" charset="0"/>
                <a:ea typeface="Tahoma" charset="0"/>
                <a:cs typeface="Tahoma" charset="0"/>
              </a:rPr>
              <a:t>Clock</a:t>
            </a:r>
            <a:r>
              <a:rPr lang="mr-IN" sz="1400" b="1" dirty="0">
                <a:solidFill>
                  <a:srgbClr val="00B0F0"/>
                </a:solidFill>
                <a:latin typeface="Tahoma" charset="0"/>
                <a:ea typeface="Tahoma" charset="0"/>
                <a:cs typeface="Tahoma" charset="0"/>
              </a:rPr>
              <a:t>)</a:t>
            </a:r>
            <a:r>
              <a:rPr lang="mr-IN" sz="1400" dirty="0">
                <a:latin typeface="Tahoma" charset="0"/>
                <a:ea typeface="Tahoma" charset="0"/>
                <a:cs typeface="Tahoma" charset="0"/>
              </a:rPr>
              <a:t>)   </a:t>
            </a:r>
            <a:endParaRPr lang="ru-RU" sz="1400" dirty="0" smtClean="0">
              <a:latin typeface="Tahoma" charset="0"/>
              <a:ea typeface="Tahoma" charset="0"/>
              <a:cs typeface="Tahoma" charset="0"/>
            </a:endParaRPr>
          </a:p>
          <a:p>
            <a:pPr>
              <a:lnSpc>
                <a:spcPct val="150000"/>
              </a:lnSpc>
            </a:pPr>
            <a:r>
              <a:rPr lang="mr-IN" sz="1400" dirty="0" smtClean="0"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ru-RU" sz="1400" dirty="0" smtClean="0">
                <a:latin typeface="Tahoma" charset="0"/>
                <a:ea typeface="Tahoma" charset="0"/>
                <a:cs typeface="Tahoma" charset="0"/>
              </a:rPr>
              <a:t>   </a:t>
            </a:r>
            <a:r>
              <a:rPr lang="mr-IN" sz="1400" dirty="0" smtClean="0">
                <a:latin typeface="Tahoma" charset="0"/>
                <a:ea typeface="Tahoma" charset="0"/>
                <a:cs typeface="Tahoma" charset="0"/>
              </a:rPr>
              <a:t>(</a:t>
            </a:r>
            <a:r>
              <a:rPr lang="mr-IN" sz="1400" dirty="0">
                <a:latin typeface="Tahoma" charset="0"/>
                <a:ea typeface="Tahoma" charset="0"/>
                <a:cs typeface="Tahoma" charset="0"/>
              </a:rPr>
              <a:t>VP </a:t>
            </a:r>
            <a:r>
              <a:rPr lang="mr-IN" sz="1400" b="1" dirty="0">
                <a:solidFill>
                  <a:srgbClr val="92D050"/>
                </a:solidFill>
                <a:latin typeface="Tahoma" charset="0"/>
                <a:ea typeface="Tahoma" charset="0"/>
                <a:cs typeface="Tahoma" charset="0"/>
              </a:rPr>
              <a:t>(VBZ </a:t>
            </a:r>
            <a:r>
              <a:rPr lang="mr-IN" sz="1400" b="1" dirty="0" err="1">
                <a:solidFill>
                  <a:srgbClr val="92D050"/>
                </a:solidFill>
                <a:latin typeface="Tahoma" charset="0"/>
                <a:ea typeface="Tahoma" charset="0"/>
                <a:cs typeface="Tahoma" charset="0"/>
              </a:rPr>
              <a:t>is</a:t>
            </a:r>
            <a:r>
              <a:rPr lang="mr-IN" sz="1400" b="1" dirty="0">
                <a:solidFill>
                  <a:srgbClr val="92D050"/>
                </a:solidFill>
                <a:latin typeface="Tahoma" charset="0"/>
                <a:ea typeface="Tahoma" charset="0"/>
                <a:cs typeface="Tahoma" charset="0"/>
              </a:rPr>
              <a:t>)    </a:t>
            </a:r>
            <a:endParaRPr lang="ru-RU" sz="1400" b="1" dirty="0" smtClean="0">
              <a:solidFill>
                <a:srgbClr val="92D050"/>
              </a:solidFill>
              <a:latin typeface="Tahoma" charset="0"/>
              <a:ea typeface="Tahoma" charset="0"/>
              <a:cs typeface="Tahoma" charset="0"/>
            </a:endParaRPr>
          </a:p>
          <a:p>
            <a:pPr>
              <a:lnSpc>
                <a:spcPct val="150000"/>
              </a:lnSpc>
            </a:pPr>
            <a:r>
              <a:rPr lang="ru-RU" sz="1400" dirty="0"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ru-RU" sz="1400" dirty="0" smtClean="0">
                <a:latin typeface="Tahoma" charset="0"/>
                <a:ea typeface="Tahoma" charset="0"/>
                <a:cs typeface="Tahoma" charset="0"/>
              </a:rPr>
              <a:t>   </a:t>
            </a:r>
            <a:r>
              <a:rPr lang="mr-IN" sz="1400" dirty="0" smtClean="0">
                <a:latin typeface="Tahoma" charset="0"/>
                <a:ea typeface="Tahoma" charset="0"/>
                <a:cs typeface="Tahoma" charset="0"/>
              </a:rPr>
              <a:t>  </a:t>
            </a:r>
            <a:r>
              <a:rPr lang="mr-IN" sz="1400" dirty="0">
                <a:latin typeface="Tahoma" charset="0"/>
                <a:ea typeface="Tahoma" charset="0"/>
                <a:cs typeface="Tahoma" charset="0"/>
              </a:rPr>
              <a:t>(NP (DT </a:t>
            </a:r>
            <a:r>
              <a:rPr lang="mr-IN" sz="1400" dirty="0" err="1">
                <a:latin typeface="Tahoma" charset="0"/>
                <a:ea typeface="Tahoma" charset="0"/>
                <a:cs typeface="Tahoma" charset="0"/>
              </a:rPr>
              <a:t>a</a:t>
            </a:r>
            <a:r>
              <a:rPr lang="mr-IN" sz="1400" dirty="0">
                <a:latin typeface="Tahoma" charset="0"/>
                <a:ea typeface="Tahoma" charset="0"/>
                <a:cs typeface="Tahoma" charset="0"/>
              </a:rPr>
              <a:t>) </a:t>
            </a:r>
            <a:r>
              <a:rPr lang="mr-IN" sz="1400" b="1" dirty="0">
                <a:latin typeface="Tahoma" charset="0"/>
                <a:ea typeface="Tahoma" charset="0"/>
                <a:cs typeface="Tahoma" charset="0"/>
              </a:rPr>
              <a:t>(NN </a:t>
            </a:r>
            <a:r>
              <a:rPr lang="mr-IN" sz="1400" b="1" dirty="0" err="1">
                <a:latin typeface="Tahoma" charset="0"/>
                <a:ea typeface="Tahoma" charset="0"/>
                <a:cs typeface="Tahoma" charset="0"/>
              </a:rPr>
              <a:t>TemporalInstrument</a:t>
            </a:r>
            <a:r>
              <a:rPr lang="mr-IN" sz="1400" b="1" dirty="0">
                <a:latin typeface="Tahoma" charset="0"/>
                <a:ea typeface="Tahoma" charset="0"/>
                <a:cs typeface="Tahoma" charset="0"/>
              </a:rPr>
              <a:t>)</a:t>
            </a:r>
            <a:r>
              <a:rPr lang="mr-IN" sz="1400" dirty="0">
                <a:latin typeface="Tahoma" charset="0"/>
                <a:ea typeface="Tahoma" charset="0"/>
                <a:cs typeface="Tahoma" charset="0"/>
              </a:rPr>
              <a:t>  </a:t>
            </a:r>
            <a:r>
              <a:rPr lang="mr-IN" sz="1400" b="1" dirty="0">
                <a:solidFill>
                  <a:srgbClr val="C00000"/>
                </a:solidFill>
                <a:latin typeface="Tahoma" charset="0"/>
                <a:ea typeface="Tahoma" charset="0"/>
                <a:cs typeface="Tahoma" charset="0"/>
              </a:rPr>
              <a:t>     </a:t>
            </a:r>
            <a:endParaRPr lang="ru-RU" sz="1400" b="1" dirty="0" smtClean="0">
              <a:solidFill>
                <a:srgbClr val="C00000"/>
              </a:solidFill>
              <a:latin typeface="Tahoma" charset="0"/>
              <a:ea typeface="Tahoma" charset="0"/>
              <a:cs typeface="Tahoma" charset="0"/>
            </a:endParaRPr>
          </a:p>
          <a:p>
            <a:pPr>
              <a:lnSpc>
                <a:spcPct val="150000"/>
              </a:lnSpc>
            </a:pPr>
            <a:r>
              <a:rPr lang="mr-IN" sz="1400" dirty="0" smtClean="0"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ru-RU" sz="1400" dirty="0" smtClean="0">
                <a:latin typeface="Tahoma" charset="0"/>
                <a:ea typeface="Tahoma" charset="0"/>
                <a:cs typeface="Tahoma" charset="0"/>
              </a:rPr>
              <a:t>       </a:t>
            </a:r>
            <a:r>
              <a:rPr lang="mr-IN" sz="1400" dirty="0" smtClean="0">
                <a:latin typeface="Tahoma" charset="0"/>
                <a:ea typeface="Tahoma" charset="0"/>
                <a:cs typeface="Tahoma" charset="0"/>
              </a:rPr>
              <a:t>(</a:t>
            </a:r>
            <a:r>
              <a:rPr lang="mr-IN" sz="1400" dirty="0" err="1">
                <a:latin typeface="Tahoma" charset="0"/>
                <a:ea typeface="Tahoma" charset="0"/>
                <a:cs typeface="Tahoma" charset="0"/>
              </a:rPr>
              <a:t>S</a:t>
            </a:r>
            <a:r>
              <a:rPr lang="mr-IN" sz="1400" dirty="0">
                <a:latin typeface="Tahoma" charset="0"/>
                <a:ea typeface="Tahoma" charset="0"/>
                <a:cs typeface="Tahoma" charset="0"/>
              </a:rPr>
              <a:t> </a:t>
            </a:r>
            <a:endParaRPr lang="ru-RU" sz="1400" dirty="0" smtClean="0">
              <a:latin typeface="Tahoma" charset="0"/>
              <a:ea typeface="Tahoma" charset="0"/>
              <a:cs typeface="Tahoma" charset="0"/>
            </a:endParaRPr>
          </a:p>
          <a:p>
            <a:pPr>
              <a:lnSpc>
                <a:spcPct val="150000"/>
              </a:lnSpc>
            </a:pPr>
            <a:r>
              <a:rPr lang="mr-IN" sz="1400" dirty="0" smtClean="0">
                <a:latin typeface="Tahoma" charset="0"/>
                <a:ea typeface="Tahoma" charset="0"/>
                <a:cs typeface="Tahoma" charset="0"/>
              </a:rPr>
              <a:t>         </a:t>
            </a:r>
            <a:r>
              <a:rPr lang="mr-IN" sz="1400" dirty="0">
                <a:latin typeface="Tahoma" charset="0"/>
                <a:ea typeface="Tahoma" charset="0"/>
                <a:cs typeface="Tahoma" charset="0"/>
              </a:rPr>
              <a:t>(VP (TO to)           </a:t>
            </a:r>
            <a:endParaRPr lang="ru-RU" sz="1400" dirty="0" smtClean="0">
              <a:latin typeface="Tahoma" charset="0"/>
              <a:ea typeface="Tahoma" charset="0"/>
              <a:cs typeface="Tahoma" charset="0"/>
            </a:endParaRPr>
          </a:p>
          <a:p>
            <a:pPr>
              <a:lnSpc>
                <a:spcPct val="150000"/>
              </a:lnSpc>
            </a:pPr>
            <a:r>
              <a:rPr lang="ru-RU" sz="1400" dirty="0" smtClean="0">
                <a:latin typeface="Tahoma" charset="0"/>
                <a:ea typeface="Tahoma" charset="0"/>
                <a:cs typeface="Tahoma" charset="0"/>
              </a:rPr>
              <a:t>          </a:t>
            </a:r>
            <a:r>
              <a:rPr lang="mr-IN" sz="1400" dirty="0" smtClean="0"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mr-IN" sz="1400" dirty="0">
                <a:latin typeface="Tahoma" charset="0"/>
                <a:ea typeface="Tahoma" charset="0"/>
                <a:cs typeface="Tahoma" charset="0"/>
              </a:rPr>
              <a:t>(VP (VB </a:t>
            </a:r>
            <a:r>
              <a:rPr lang="mr-IN" sz="1400" dirty="0" err="1">
                <a:latin typeface="Tahoma" charset="0"/>
                <a:ea typeface="Tahoma" charset="0"/>
                <a:cs typeface="Tahoma" charset="0"/>
              </a:rPr>
              <a:t>generate</a:t>
            </a:r>
            <a:r>
              <a:rPr lang="mr-IN" sz="1400" dirty="0">
                <a:latin typeface="Tahoma" charset="0"/>
                <a:ea typeface="Tahoma" charset="0"/>
                <a:cs typeface="Tahoma" charset="0"/>
              </a:rPr>
              <a:t>)             </a:t>
            </a:r>
            <a:endParaRPr lang="ru-RU" sz="1400" dirty="0" smtClean="0">
              <a:latin typeface="Tahoma" charset="0"/>
              <a:ea typeface="Tahoma" charset="0"/>
              <a:cs typeface="Tahoma" charset="0"/>
            </a:endParaRPr>
          </a:p>
          <a:p>
            <a:pPr>
              <a:lnSpc>
                <a:spcPct val="150000"/>
              </a:lnSpc>
            </a:pPr>
            <a:r>
              <a:rPr lang="ru-RU" sz="1400" dirty="0" smtClean="0">
                <a:latin typeface="Tahoma" charset="0"/>
                <a:ea typeface="Tahoma" charset="0"/>
                <a:cs typeface="Tahoma" charset="0"/>
              </a:rPr>
              <a:t>            </a:t>
            </a:r>
            <a:r>
              <a:rPr lang="mr-IN" sz="1400" dirty="0" smtClean="0"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mr-IN" sz="1400" dirty="0">
                <a:latin typeface="Tahoma" charset="0"/>
                <a:ea typeface="Tahoma" charset="0"/>
                <a:cs typeface="Tahoma" charset="0"/>
              </a:rPr>
              <a:t>(NP                </a:t>
            </a:r>
            <a:endParaRPr lang="ru-RU" sz="1400" dirty="0" smtClean="0">
              <a:latin typeface="Tahoma" charset="0"/>
              <a:ea typeface="Tahoma" charset="0"/>
              <a:cs typeface="Tahoma" charset="0"/>
            </a:endParaRPr>
          </a:p>
          <a:p>
            <a:pPr>
              <a:lnSpc>
                <a:spcPct val="150000"/>
              </a:lnSpc>
            </a:pPr>
            <a:r>
              <a:rPr lang="ru-RU" sz="1400" dirty="0" smtClean="0">
                <a:latin typeface="Tahoma" charset="0"/>
                <a:ea typeface="Tahoma" charset="0"/>
                <a:cs typeface="Tahoma" charset="0"/>
              </a:rPr>
              <a:t>               </a:t>
            </a:r>
            <a:r>
              <a:rPr lang="mr-IN" sz="1400" dirty="0" smtClean="0">
                <a:latin typeface="Tahoma" charset="0"/>
                <a:ea typeface="Tahoma" charset="0"/>
                <a:cs typeface="Tahoma" charset="0"/>
              </a:rPr>
              <a:t>(</a:t>
            </a:r>
            <a:r>
              <a:rPr lang="mr-IN" sz="1400" dirty="0">
                <a:latin typeface="Tahoma" charset="0"/>
                <a:ea typeface="Tahoma" charset="0"/>
                <a:cs typeface="Tahoma" charset="0"/>
              </a:rPr>
              <a:t>NP (DT the) (NNS </a:t>
            </a:r>
            <a:r>
              <a:rPr lang="mr-IN" sz="1400" dirty="0" err="1">
                <a:latin typeface="Tahoma" charset="0"/>
                <a:ea typeface="Tahoma" charset="0"/>
                <a:cs typeface="Tahoma" charset="0"/>
              </a:rPr>
              <a:t>instances</a:t>
            </a:r>
            <a:r>
              <a:rPr lang="mr-IN" sz="1400" dirty="0">
                <a:latin typeface="Tahoma" charset="0"/>
                <a:ea typeface="Tahoma" charset="0"/>
                <a:cs typeface="Tahoma" charset="0"/>
              </a:rPr>
              <a:t>))                </a:t>
            </a:r>
            <a:r>
              <a:rPr lang="ru-RU" sz="1400" dirty="0" smtClean="0">
                <a:latin typeface="Tahoma" charset="0"/>
                <a:ea typeface="Tahoma" charset="0"/>
                <a:cs typeface="Tahoma" charset="0"/>
              </a:rPr>
              <a:t>   </a:t>
            </a:r>
          </a:p>
          <a:p>
            <a:pPr>
              <a:lnSpc>
                <a:spcPct val="150000"/>
              </a:lnSpc>
            </a:pPr>
            <a:r>
              <a:rPr lang="ru-RU" sz="1400" dirty="0" smtClean="0">
                <a:latin typeface="Tahoma" charset="0"/>
                <a:ea typeface="Tahoma" charset="0"/>
                <a:cs typeface="Tahoma" charset="0"/>
              </a:rPr>
              <a:t>               </a:t>
            </a:r>
            <a:r>
              <a:rPr lang="mr-IN" sz="1400" dirty="0" smtClean="0">
                <a:latin typeface="Tahoma" charset="0"/>
                <a:ea typeface="Tahoma" charset="0"/>
                <a:cs typeface="Tahoma" charset="0"/>
              </a:rPr>
              <a:t>(</a:t>
            </a:r>
            <a:r>
              <a:rPr lang="mr-IN" sz="1400" dirty="0">
                <a:latin typeface="Tahoma" charset="0"/>
                <a:ea typeface="Tahoma" charset="0"/>
                <a:cs typeface="Tahoma" charset="0"/>
              </a:rPr>
              <a:t>PP (IN of)                 </a:t>
            </a:r>
            <a:endParaRPr lang="ru-RU" sz="1400" dirty="0" smtClean="0">
              <a:latin typeface="Tahoma" charset="0"/>
              <a:ea typeface="Tahoma" charset="0"/>
              <a:cs typeface="Tahoma" charset="0"/>
            </a:endParaRPr>
          </a:p>
          <a:p>
            <a:pPr>
              <a:lnSpc>
                <a:spcPct val="150000"/>
              </a:lnSpc>
            </a:pPr>
            <a:r>
              <a:rPr lang="ru-RU" sz="1400" dirty="0" smtClean="0">
                <a:latin typeface="Tahoma" charset="0"/>
                <a:ea typeface="Tahoma" charset="0"/>
                <a:cs typeface="Tahoma" charset="0"/>
              </a:rPr>
              <a:t>	</a:t>
            </a:r>
            <a:r>
              <a:rPr lang="mr-IN" sz="1400" dirty="0" smtClean="0"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mr-IN" sz="1400" dirty="0">
                <a:latin typeface="Tahoma" charset="0"/>
                <a:ea typeface="Tahoma" charset="0"/>
                <a:cs typeface="Tahoma" charset="0"/>
              </a:rPr>
              <a:t>(NP (DT </a:t>
            </a:r>
            <a:r>
              <a:rPr lang="mr-IN" sz="1400" dirty="0" err="1">
                <a:latin typeface="Tahoma" charset="0"/>
                <a:ea typeface="Tahoma" charset="0"/>
                <a:cs typeface="Tahoma" charset="0"/>
              </a:rPr>
              <a:t>a</a:t>
            </a:r>
            <a:r>
              <a:rPr lang="mr-IN" sz="1400" dirty="0">
                <a:latin typeface="Tahoma" charset="0"/>
                <a:ea typeface="Tahoma" charset="0"/>
                <a:cs typeface="Tahoma" charset="0"/>
              </a:rPr>
              <a:t>) </a:t>
            </a:r>
            <a:r>
              <a:rPr lang="mr-IN" sz="1400" b="1" dirty="0">
                <a:latin typeface="Tahoma" charset="0"/>
                <a:ea typeface="Tahoma" charset="0"/>
                <a:cs typeface="Tahoma" charset="0"/>
              </a:rPr>
              <a:t>(NN </a:t>
            </a:r>
            <a:r>
              <a:rPr lang="mr-IN" sz="1400" b="1" dirty="0" err="1">
                <a:latin typeface="Tahoma" charset="0"/>
                <a:ea typeface="Tahoma" charset="0"/>
                <a:cs typeface="Tahoma" charset="0"/>
              </a:rPr>
              <a:t>TemporalMeasure</a:t>
            </a:r>
            <a:r>
              <a:rPr lang="mr-IN" sz="1400" b="1" dirty="0" smtClean="0">
                <a:latin typeface="Tahoma" charset="0"/>
                <a:ea typeface="Tahoma" charset="0"/>
                <a:cs typeface="Tahoma" charset="0"/>
              </a:rPr>
              <a:t>)</a:t>
            </a:r>
            <a:r>
              <a:rPr lang="en-US" sz="1400" dirty="0" smtClean="0">
                <a:latin typeface="Tahoma" charset="0"/>
                <a:ea typeface="Tahoma" charset="0"/>
                <a:cs typeface="Tahoma" charset="0"/>
              </a:rPr>
              <a:t>)</a:t>
            </a:r>
            <a:r>
              <a:rPr lang="mr-IN" sz="1400" dirty="0" smtClean="0">
                <a:latin typeface="Tahoma" charset="0"/>
                <a:ea typeface="Tahoma" charset="0"/>
                <a:cs typeface="Tahoma" charset="0"/>
              </a:rPr>
              <a:t> </a:t>
            </a:r>
            <a:endParaRPr lang="ru-RU" sz="1400" dirty="0" smtClean="0">
              <a:latin typeface="Tahoma" charset="0"/>
              <a:ea typeface="Tahoma" charset="0"/>
              <a:cs typeface="Tahoma" charset="0"/>
            </a:endParaRPr>
          </a:p>
          <a:p>
            <a:pPr>
              <a:lnSpc>
                <a:spcPct val="150000"/>
              </a:lnSpc>
            </a:pPr>
            <a:r>
              <a:rPr lang="mr-IN" sz="1400" dirty="0" smtClean="0"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mr-IN" sz="1400" dirty="0">
                <a:latin typeface="Tahoma" charset="0"/>
                <a:ea typeface="Tahoma" charset="0"/>
                <a:cs typeface="Tahoma" charset="0"/>
              </a:rPr>
              <a:t>(. .)))</a:t>
            </a:r>
            <a:endParaRPr lang="en-US" sz="1400" dirty="0"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64573" y="1130398"/>
            <a:ext cx="751658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Tahoma" charset="0"/>
                <a:ea typeface="Tahoma" charset="0"/>
                <a:cs typeface="Tahoma" charset="0"/>
              </a:rPr>
              <a:t>A Clock is a </a:t>
            </a:r>
            <a:r>
              <a:rPr lang="en-US" dirty="0" err="1">
                <a:latin typeface="Tahoma" charset="0"/>
                <a:ea typeface="Tahoma" charset="0"/>
                <a:cs typeface="Tahoma" charset="0"/>
              </a:rPr>
              <a:t>TemporalInstrument</a:t>
            </a:r>
            <a:r>
              <a:rPr lang="en-US" dirty="0">
                <a:latin typeface="Tahoma" charset="0"/>
                <a:ea typeface="Tahoma" charset="0"/>
                <a:cs typeface="Tahoma" charset="0"/>
              </a:rPr>
              <a:t> to </a:t>
            </a:r>
            <a:r>
              <a:rPr lang="en-US" dirty="0" smtClean="0">
                <a:latin typeface="Tahoma" charset="0"/>
                <a:ea typeface="Tahoma" charset="0"/>
                <a:cs typeface="Tahoma" charset="0"/>
              </a:rPr>
              <a:t>generate the instances</a:t>
            </a:r>
            <a:endParaRPr lang="ru-RU" dirty="0" smtClean="0">
              <a:latin typeface="Tahoma" charset="0"/>
              <a:ea typeface="Tahoma" charset="0"/>
              <a:cs typeface="Tahoma" charset="0"/>
            </a:endParaRPr>
          </a:p>
          <a:p>
            <a:pPr algn="r"/>
            <a:r>
              <a:rPr lang="en-US" dirty="0" smtClean="0"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en-US" dirty="0">
                <a:latin typeface="Tahoma" charset="0"/>
                <a:ea typeface="Tahoma" charset="0"/>
                <a:cs typeface="Tahoma" charset="0"/>
              </a:rPr>
              <a:t>of a </a:t>
            </a:r>
            <a:r>
              <a:rPr lang="en-US" dirty="0" err="1">
                <a:latin typeface="Tahoma" charset="0"/>
                <a:ea typeface="Tahoma" charset="0"/>
                <a:cs typeface="Tahoma" charset="0"/>
              </a:rPr>
              <a:t>TemporalMeasure</a:t>
            </a:r>
            <a:r>
              <a:rPr lang="en-US" dirty="0">
                <a:latin typeface="Tahoma" charset="0"/>
                <a:ea typeface="Tahoma" charset="0"/>
                <a:cs typeface="Tahoma" charset="0"/>
              </a:rPr>
              <a:t>. </a:t>
            </a:r>
            <a:endParaRPr lang="en-US" b="1" dirty="0">
              <a:latin typeface="Tahoma" charset="0"/>
              <a:ea typeface="Tahoma" charset="0"/>
              <a:cs typeface="Tahoma" charset="0"/>
            </a:endParaRPr>
          </a:p>
          <a:p>
            <a:endParaRPr lang="en-US" sz="2400" dirty="0">
              <a:latin typeface="Tahoma" charset="0"/>
              <a:ea typeface="Tahoma" charset="0"/>
              <a:cs typeface="Tahoma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0665" y="2330727"/>
            <a:ext cx="4146550" cy="374015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64573" y="397900"/>
            <a:ext cx="74156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>
                <a:solidFill>
                  <a:schemeClr val="accent1"/>
                </a:solidFill>
                <a:latin typeface="Tahoma" charset="0"/>
                <a:ea typeface="Tahoma" charset="0"/>
                <a:cs typeface="Tahoma" charset="0"/>
              </a:rPr>
              <a:t>Полученные результаты</a:t>
            </a:r>
            <a:endParaRPr lang="en-US" sz="2400" b="1" dirty="0">
              <a:solidFill>
                <a:schemeClr val="accent1"/>
              </a:solidFill>
              <a:latin typeface="Tahoma" charset="0"/>
              <a:ea typeface="Tahoma" charset="0"/>
              <a:cs typeface="Tahoma" charset="0"/>
            </a:endParaRPr>
          </a:p>
        </p:txBody>
      </p:sp>
      <p:cxnSp>
        <p:nvCxnSpPr>
          <p:cNvPr id="14" name="Elbow Connector 13"/>
          <p:cNvCxnSpPr/>
          <p:nvPr/>
        </p:nvCxnSpPr>
        <p:spPr>
          <a:xfrm>
            <a:off x="3015891" y="3060517"/>
            <a:ext cx="2137998" cy="2131170"/>
          </a:xfrm>
          <a:prstGeom prst="bentConnector3">
            <a:avLst>
              <a:gd name="adj1" fmla="val 63608"/>
            </a:avLst>
          </a:prstGeom>
          <a:ln w="22225">
            <a:solidFill>
              <a:srgbClr val="00B0F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Elbow Connector 78"/>
          <p:cNvCxnSpPr/>
          <p:nvPr/>
        </p:nvCxnSpPr>
        <p:spPr>
          <a:xfrm>
            <a:off x="2147455" y="3394434"/>
            <a:ext cx="3319755" cy="946412"/>
          </a:xfrm>
          <a:prstGeom prst="bentConnector3">
            <a:avLst>
              <a:gd name="adj1" fmla="val 75458"/>
            </a:avLst>
          </a:prstGeom>
          <a:ln w="25400">
            <a:solidFill>
              <a:srgbClr val="92D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7480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fficeArt object"/>
          <p:cNvPicPr>
            <a:picLocks noGrp="1"/>
          </p:cNvPicPr>
          <p:nvPr>
            <p:ph idx="1"/>
          </p:nvPr>
        </p:nvPicPr>
        <p:blipFill>
          <a:blip r:embed="rId2">
            <a:extLst/>
          </a:blip>
          <a:stretch>
            <a:fillRect/>
          </a:stretch>
        </p:blipFill>
        <p:spPr>
          <a:xfrm>
            <a:off x="2202875" y="2237003"/>
            <a:ext cx="5808981" cy="4226647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529936" y="300772"/>
            <a:ext cx="516428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ahoma" charset="0"/>
                <a:ea typeface="Tahoma" charset="0"/>
                <a:cs typeface="Tahoma" charset="0"/>
              </a:rPr>
              <a:t>Stopping by Woods on a Snowy Evening</a:t>
            </a:r>
            <a:endParaRPr lang="en-US" dirty="0">
              <a:latin typeface="Tahoma" charset="0"/>
              <a:ea typeface="Tahoma" charset="0"/>
              <a:cs typeface="Tahoma" charset="0"/>
            </a:endParaRPr>
          </a:p>
          <a:p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charset="0"/>
                <a:ea typeface="Tahoma" charset="0"/>
                <a:cs typeface="Tahoma" charset="0"/>
              </a:rPr>
              <a:t/>
            </a:r>
            <a:b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charset="0"/>
                <a:ea typeface="Tahoma" charset="0"/>
                <a:cs typeface="Tahoma" charset="0"/>
              </a:rPr>
            </a:b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charset="0"/>
                <a:ea typeface="Tahoma" charset="0"/>
                <a:cs typeface="Tahoma" charset="0"/>
              </a:rPr>
              <a:t>My </a:t>
            </a:r>
            <a:r>
              <a:rPr lang="en-US" dirty="0">
                <a:solidFill>
                  <a:srgbClr val="009051"/>
                </a:solidFill>
                <a:latin typeface="Tahoma" charset="0"/>
                <a:ea typeface="Tahoma" charset="0"/>
                <a:cs typeface="Tahoma" charset="0"/>
              </a:rPr>
              <a:t>little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en-US" dirty="0">
                <a:solidFill>
                  <a:srgbClr val="009051"/>
                </a:solidFill>
                <a:latin typeface="Tahoma" charset="0"/>
                <a:ea typeface="Tahoma" charset="0"/>
                <a:cs typeface="Tahoma" charset="0"/>
              </a:rPr>
              <a:t>horse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charset="0"/>
                <a:ea typeface="Tahoma" charset="0"/>
                <a:cs typeface="Tahoma" charset="0"/>
              </a:rPr>
              <a:t>must think </a:t>
            </a:r>
            <a:r>
              <a:rPr lang="en-US" dirty="0">
                <a:solidFill>
                  <a:srgbClr val="009051"/>
                </a:solidFill>
                <a:latin typeface="Tahoma" charset="0"/>
                <a:ea typeface="Tahoma" charset="0"/>
                <a:cs typeface="Tahoma" charset="0"/>
              </a:rPr>
              <a:t>it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Tahoma" charset="0"/>
                <a:ea typeface="Tahoma" charset="0"/>
                <a:cs typeface="Tahoma" charset="0"/>
              </a:rPr>
              <a:t>queer</a:t>
            </a:r>
          </a:p>
          <a:p>
            <a:r>
              <a:rPr lang="en-US" dirty="0">
                <a:solidFill>
                  <a:srgbClr val="FF0000"/>
                </a:solidFill>
                <a:latin typeface="Tahoma" charset="0"/>
                <a:ea typeface="Tahoma" charset="0"/>
                <a:cs typeface="Tahoma" charset="0"/>
              </a:rPr>
              <a:t>To stop without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charset="0"/>
                <a:ea typeface="Tahoma" charset="0"/>
                <a:cs typeface="Tahoma" charset="0"/>
              </a:rPr>
              <a:t> a </a:t>
            </a:r>
            <a:r>
              <a:rPr lang="en-US" dirty="0">
                <a:solidFill>
                  <a:srgbClr val="009051"/>
                </a:solidFill>
                <a:latin typeface="Tahoma" charset="0"/>
                <a:ea typeface="Tahoma" charset="0"/>
                <a:cs typeface="Tahoma" charset="0"/>
              </a:rPr>
              <a:t>farmhouse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Tahoma" charset="0"/>
                <a:ea typeface="Tahoma" charset="0"/>
                <a:cs typeface="Tahoma" charset="0"/>
              </a:rPr>
              <a:t>near</a:t>
            </a:r>
          </a:p>
          <a:p>
            <a:r>
              <a:rPr lang="en-US" dirty="0">
                <a:solidFill>
                  <a:srgbClr val="FF0000"/>
                </a:solidFill>
                <a:latin typeface="Tahoma" charset="0"/>
                <a:ea typeface="Tahoma" charset="0"/>
                <a:cs typeface="Tahoma" charset="0"/>
              </a:rPr>
              <a:t>Between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charset="0"/>
                <a:ea typeface="Tahoma" charset="0"/>
                <a:cs typeface="Tahoma" charset="0"/>
              </a:rPr>
              <a:t> the </a:t>
            </a:r>
            <a:r>
              <a:rPr lang="en-US" dirty="0">
                <a:solidFill>
                  <a:srgbClr val="009051"/>
                </a:solidFill>
                <a:latin typeface="Tahoma" charset="0"/>
                <a:ea typeface="Tahoma" charset="0"/>
                <a:cs typeface="Tahoma" charset="0"/>
              </a:rPr>
              <a:t>woods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charset="0"/>
                <a:ea typeface="Tahoma" charset="0"/>
                <a:cs typeface="Tahoma" charset="0"/>
              </a:rPr>
              <a:t> and </a:t>
            </a:r>
            <a:r>
              <a:rPr lang="en-US" dirty="0">
                <a:solidFill>
                  <a:srgbClr val="009051"/>
                </a:solidFill>
                <a:latin typeface="Tahoma" charset="0"/>
                <a:ea typeface="Tahoma" charset="0"/>
                <a:cs typeface="Tahoma" charset="0"/>
              </a:rPr>
              <a:t>frozen lake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charset="0"/>
                <a:ea typeface="Tahoma" charset="0"/>
                <a:cs typeface="Tahoma" charset="0"/>
              </a:rPr>
              <a:t>The </a:t>
            </a:r>
            <a:r>
              <a:rPr lang="en-US" dirty="0">
                <a:solidFill>
                  <a:srgbClr val="FF0000"/>
                </a:solidFill>
                <a:latin typeface="Tahoma" charset="0"/>
                <a:ea typeface="Tahoma" charset="0"/>
                <a:cs typeface="Tahoma" charset="0"/>
              </a:rPr>
              <a:t>darkest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en-US" dirty="0">
                <a:solidFill>
                  <a:srgbClr val="009051"/>
                </a:solidFill>
                <a:latin typeface="Tahoma" charset="0"/>
                <a:ea typeface="Tahoma" charset="0"/>
                <a:cs typeface="Tahoma" charset="0"/>
              </a:rPr>
              <a:t>evening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en-US" dirty="0">
                <a:solidFill>
                  <a:srgbClr val="009051"/>
                </a:solidFill>
                <a:latin typeface="Tahoma" charset="0"/>
                <a:ea typeface="Tahoma" charset="0"/>
                <a:cs typeface="Tahoma" charset="0"/>
              </a:rPr>
              <a:t>of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charset="0"/>
                <a:ea typeface="Tahoma" charset="0"/>
                <a:cs typeface="Tahoma" charset="0"/>
              </a:rPr>
              <a:t> the </a:t>
            </a:r>
            <a:r>
              <a:rPr lang="en-US" dirty="0">
                <a:solidFill>
                  <a:srgbClr val="009051"/>
                </a:solidFill>
                <a:latin typeface="Tahoma" charset="0"/>
                <a:ea typeface="Tahoma" charset="0"/>
                <a:cs typeface="Tahoma" charset="0"/>
              </a:rPr>
              <a:t>year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charset="0"/>
                <a:ea typeface="Tahoma" charset="0"/>
                <a:cs typeface="Tahoma" charset="0"/>
              </a:rPr>
              <a:t>.</a:t>
            </a:r>
          </a:p>
          <a:p>
            <a:r>
              <a:rPr lang="ru-RU" dirty="0">
                <a:latin typeface="Tahoma" charset="0"/>
                <a:ea typeface="Tahoma" charset="0"/>
                <a:cs typeface="Tahoma" charset="0"/>
              </a:rPr>
              <a:t/>
            </a:r>
            <a:br>
              <a:rPr lang="ru-RU" dirty="0">
                <a:latin typeface="Tahoma" charset="0"/>
                <a:ea typeface="Tahoma" charset="0"/>
                <a:cs typeface="Tahoma" charset="0"/>
              </a:rPr>
            </a:br>
            <a:r>
              <a:rPr lang="en-US" b="1" dirty="0" smtClean="0">
                <a:latin typeface="Tahoma" charset="0"/>
                <a:ea typeface="Tahoma" charset="0"/>
                <a:cs typeface="Tahoma" charset="0"/>
              </a:rPr>
              <a:t>Robert </a:t>
            </a:r>
            <a:r>
              <a:rPr lang="en-US" b="1" dirty="0">
                <a:latin typeface="Tahoma" charset="0"/>
                <a:ea typeface="Tahoma" charset="0"/>
                <a:cs typeface="Tahoma" charset="0"/>
              </a:rPr>
              <a:t>Frost</a:t>
            </a:r>
            <a:endParaRPr lang="en-US" dirty="0"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491345" y="2286003"/>
            <a:ext cx="858982" cy="706581"/>
          </a:xfrm>
          <a:prstGeom prst="rect">
            <a:avLst/>
          </a:prstGeom>
          <a:noFill/>
          <a:ln w="19050">
            <a:solidFill>
              <a:srgbClr val="0090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793677" y="2304296"/>
            <a:ext cx="789702" cy="655197"/>
          </a:xfrm>
          <a:prstGeom prst="rect">
            <a:avLst/>
          </a:prstGeom>
          <a:noFill/>
          <a:ln w="19050">
            <a:solidFill>
              <a:srgbClr val="0090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511637" y="3684311"/>
            <a:ext cx="637293" cy="697296"/>
          </a:xfrm>
          <a:prstGeom prst="rect">
            <a:avLst/>
          </a:prstGeom>
          <a:noFill/>
          <a:ln w="19050">
            <a:solidFill>
              <a:srgbClr val="0090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493807" y="4853541"/>
            <a:ext cx="637319" cy="660569"/>
          </a:xfrm>
          <a:prstGeom prst="rect">
            <a:avLst/>
          </a:prstGeom>
          <a:noFill/>
          <a:ln>
            <a:solidFill>
              <a:srgbClr val="0090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281049" y="4230085"/>
            <a:ext cx="619525" cy="664599"/>
          </a:xfrm>
          <a:prstGeom prst="rect">
            <a:avLst/>
          </a:prstGeom>
          <a:noFill/>
          <a:ln w="19050">
            <a:solidFill>
              <a:srgbClr val="0090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699164" y="5698670"/>
            <a:ext cx="692727" cy="231080"/>
          </a:xfrm>
          <a:prstGeom prst="rect">
            <a:avLst/>
          </a:prstGeom>
          <a:noFill/>
          <a:ln w="19050">
            <a:solidFill>
              <a:srgbClr val="0090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968841" y="4668986"/>
            <a:ext cx="942104" cy="706582"/>
          </a:xfrm>
          <a:prstGeom prst="rect">
            <a:avLst/>
          </a:prstGeom>
          <a:noFill/>
          <a:ln w="19050">
            <a:solidFill>
              <a:srgbClr val="0090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699159" y="5923164"/>
            <a:ext cx="692727" cy="21629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b-NO" sz="1200" dirty="0" err="1" smtClean="0">
                <a:solidFill>
                  <a:srgbClr val="FF0000"/>
                </a:solidFill>
                <a:latin typeface="Tahoma" charset="0"/>
                <a:ea typeface="Tahoma" charset="0"/>
                <a:cs typeface="Tahoma" charset="0"/>
              </a:rPr>
              <a:t>darkest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2258292" y="3508766"/>
            <a:ext cx="2743200" cy="30971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5098467" y="3287091"/>
            <a:ext cx="1870374" cy="32794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4613555" y="4381607"/>
            <a:ext cx="1870374" cy="32794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5001485" y="4852668"/>
            <a:ext cx="1870374" cy="32794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6262256" y="3937252"/>
            <a:ext cx="235526" cy="265124"/>
          </a:xfrm>
          <a:prstGeom prst="rect">
            <a:avLst/>
          </a:prstGeom>
          <a:noFill/>
          <a:ln w="19050">
            <a:solidFill>
              <a:srgbClr val="0090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4918360" y="3978812"/>
            <a:ext cx="235526" cy="265124"/>
          </a:xfrm>
          <a:prstGeom prst="rect">
            <a:avLst/>
          </a:prstGeom>
          <a:noFill/>
          <a:ln w="19050">
            <a:solidFill>
              <a:srgbClr val="0090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4308759" y="5378126"/>
            <a:ext cx="235526" cy="265124"/>
          </a:xfrm>
          <a:prstGeom prst="rect">
            <a:avLst/>
          </a:prstGeom>
          <a:noFill/>
          <a:ln w="19050">
            <a:solidFill>
              <a:srgbClr val="0090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4045516" y="5212881"/>
            <a:ext cx="789727" cy="18011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4322609" y="4934777"/>
            <a:ext cx="235526" cy="265124"/>
          </a:xfrm>
          <a:prstGeom prst="rect">
            <a:avLst/>
          </a:prstGeom>
          <a:noFill/>
          <a:ln w="19050">
            <a:solidFill>
              <a:srgbClr val="0090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4322603" y="3905889"/>
            <a:ext cx="512639" cy="268770"/>
          </a:xfrm>
          <a:prstGeom prst="rect">
            <a:avLst/>
          </a:prstGeom>
          <a:noFill/>
          <a:ln w="19050">
            <a:solidFill>
              <a:srgbClr val="0090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4336453" y="3074611"/>
            <a:ext cx="512639" cy="268770"/>
          </a:xfrm>
          <a:prstGeom prst="rect">
            <a:avLst/>
          </a:prstGeom>
          <a:noFill/>
          <a:ln w="19050">
            <a:solidFill>
              <a:srgbClr val="0090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065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85158" y="293831"/>
            <a:ext cx="680783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 smtClean="0">
                <a:solidFill>
                  <a:schemeClr val="accent1"/>
                </a:solidFill>
                <a:latin typeface="Tahoma" charset="0"/>
                <a:ea typeface="Tahoma" charset="0"/>
                <a:cs typeface="Tahoma" charset="0"/>
              </a:rPr>
              <a:t>Разумные границы применимости  подхода</a:t>
            </a:r>
            <a:endParaRPr lang="en-US" sz="2800" b="1" dirty="0">
              <a:solidFill>
                <a:schemeClr val="accent1"/>
              </a:solidFill>
              <a:latin typeface="Tahoma" charset="0"/>
              <a:ea typeface="Tahoma" charset="0"/>
              <a:cs typeface="Tahoma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158" y="1497447"/>
            <a:ext cx="7645477" cy="4473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38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View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7B713C7F-58B7-4AE9-B361-B13EB9EC4C0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1273</TotalTime>
  <Words>391</Words>
  <Application>Microsoft Macintosh PowerPoint</Application>
  <PresentationFormat>On-screen Show (4:3)</PresentationFormat>
  <Paragraphs>81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Century Schoolbook</vt:lpstr>
      <vt:lpstr>Wingdings 2</vt:lpstr>
      <vt:lpstr>Arial</vt:lpstr>
      <vt:lpstr>Calibri</vt:lpstr>
      <vt:lpstr>Tahoma</vt:lpstr>
      <vt:lpstr>View</vt:lpstr>
      <vt:lpstr>РАЗРАБОТКА ПРОГРАММНОГО ОБЕСПЕЧЕНИЯ  ДЛЯ ПАРСИНГА ТЕКСТОВ  И ГЕНЕРАЦИИ UML МОДЕЛЕЙ </vt:lpstr>
      <vt:lpstr>PowerPoint Presentation</vt:lpstr>
      <vt:lpstr>Технологии, библиотеки</vt:lpstr>
      <vt:lpstr>1. NP – вершины, VP – ребра</vt:lpstr>
      <vt:lpstr>Для сравнения предыдущие попытки парсинга зачастую использовали привязку к зависимостям</vt:lpstr>
      <vt:lpstr>2. Правила преобразования промежуточного графа в UML граф</vt:lpstr>
      <vt:lpstr>PowerPoint Presentation</vt:lpstr>
      <vt:lpstr>PowerPoint Presentation</vt:lpstr>
      <vt:lpstr>PowerPoint Presentation</vt:lpstr>
      <vt:lpstr>Вывод</vt:lpstr>
    </vt:vector>
  </TitlesOfParts>
  <Company/>
  <LinksUpToDate>false</LinksUpToDate>
  <SharedDoc>false</SharedDoc>
  <HyperlinksChanged>false</HyperlinksChanged>
  <AppVersion>15.0034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Svitlana Moiseyenko</dc:creator>
  <cp:lastModifiedBy>Svitlana Moiseyenko</cp:lastModifiedBy>
  <cp:revision>121</cp:revision>
  <dcterms:created xsi:type="dcterms:W3CDTF">2017-05-28T13:43:13Z</dcterms:created>
  <dcterms:modified xsi:type="dcterms:W3CDTF">2017-05-31T18:01:14Z</dcterms:modified>
</cp:coreProperties>
</file>