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23"/>
  </p:notesMasterIdLst>
  <p:sldIdLst>
    <p:sldId id="256" r:id="rId2"/>
    <p:sldId id="257" r:id="rId3"/>
    <p:sldId id="258" r:id="rId4"/>
    <p:sldId id="260" r:id="rId5"/>
    <p:sldId id="259" r:id="rId6"/>
    <p:sldId id="265" r:id="rId7"/>
    <p:sldId id="261" r:id="rId8"/>
    <p:sldId id="262" r:id="rId9"/>
    <p:sldId id="264" r:id="rId10"/>
    <p:sldId id="268" r:id="rId11"/>
    <p:sldId id="266" r:id="rId12"/>
    <p:sldId id="263" r:id="rId13"/>
    <p:sldId id="271" r:id="rId14"/>
    <p:sldId id="267" r:id="rId15"/>
    <p:sldId id="273" r:id="rId16"/>
    <p:sldId id="275" r:id="rId17"/>
    <p:sldId id="272" r:id="rId18"/>
    <p:sldId id="269"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6</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11</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5/28/17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19B0FB5A-CC79-4043-A8CB-7CA54D655012}" type="datetimeFigureOut">
              <a:rPr lang="en-US" smtClean="0"/>
              <a:t>5/28/17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53951093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291343"/>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Класи</a:t>
                      </a:r>
                      <a:endParaRPr lang="en-US" sz="110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Атрибути класів</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Залежності між класами (асоціація, агрегація, генералізація)</a:t>
                      </a:r>
                      <a:endParaRPr lang="en-US" sz="110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Додаткова інформація для залежностей між класами, яка впливає на те як вони будуть конвертовані</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вказує на агрегацію або генералізацію в залежності від контекту</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err="1">
                          <a:effectLst/>
                        </a:rPr>
                        <a:t>Поєднання</a:t>
                      </a:r>
                      <a:r>
                        <a:rPr lang="ru-RU" sz="1400" dirty="0">
                          <a:effectLst/>
                        </a:rPr>
                        <a:t> </a:t>
                      </a:r>
                      <a:r>
                        <a:rPr lang="ru-RU" sz="1400" dirty="0" err="1">
                          <a:effectLst/>
                        </a:rPr>
                        <a:t>однакових</a:t>
                      </a:r>
                      <a:r>
                        <a:rPr lang="ru-RU" sz="1400" dirty="0">
                          <a:effectLst/>
                        </a:rPr>
                        <a:t> по типу </a:t>
                      </a:r>
                      <a:r>
                        <a:rPr lang="ru-RU" sz="1400" dirty="0" err="1">
                          <a:effectLst/>
                        </a:rPr>
                        <a:t>залежностей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dirty="0" smtClean="0"/>
              <a:t> План </a:t>
            </a:r>
            <a:r>
              <a:rPr lang="ru-RU" dirty="0"/>
              <a:t>і </a:t>
            </a:r>
            <a:r>
              <a:rPr lang="ru-RU" dirty="0" err="1"/>
              <a:t>проведення</a:t>
            </a:r>
            <a:r>
              <a:rPr lang="ru-RU" dirty="0"/>
              <a:t> </a:t>
            </a:r>
            <a:r>
              <a:rPr lang="ru-RU" dirty="0" err="1"/>
              <a:t>експерименту</a:t>
            </a:r>
            <a:r>
              <a:rPr lang="en-US" dirty="0"/>
              <a:t> </a:t>
            </a:r>
            <a:endParaRPr lang="ru-RU" dirty="0" smtClean="0"/>
          </a:p>
          <a:p>
            <a:pPr>
              <a:lnSpc>
                <a:spcPct val="100000"/>
              </a:lnSpc>
              <a:spcBef>
                <a:spcPts val="0"/>
              </a:spcBef>
            </a:pPr>
            <a:r>
              <a:rPr lang="ru-RU" dirty="0"/>
              <a:t> </a:t>
            </a:r>
            <a:r>
              <a:rPr lang="ru-RU" dirty="0" err="1"/>
              <a:t>Перевірка</a:t>
            </a:r>
            <a:r>
              <a:rPr lang="ru-RU" dirty="0"/>
              <a:t> </a:t>
            </a:r>
            <a:r>
              <a:rPr lang="ru-RU" dirty="0" err="1"/>
              <a:t>конвертації</a:t>
            </a:r>
            <a:r>
              <a:rPr lang="ru-RU" dirty="0"/>
              <a:t> </a:t>
            </a:r>
            <a:r>
              <a:rPr lang="ru-RU" dirty="0" err="1"/>
              <a:t>текстових</a:t>
            </a:r>
            <a:r>
              <a:rPr lang="ru-RU" dirty="0"/>
              <a:t> </a:t>
            </a:r>
            <a:r>
              <a:rPr lang="ru-RU" dirty="0" err="1"/>
              <a:t>сутностей</a:t>
            </a:r>
            <a:r>
              <a:rPr lang="ru-RU" dirty="0"/>
              <a:t> в </a:t>
            </a:r>
            <a:r>
              <a:rPr lang="en-US" dirty="0"/>
              <a:t>UML</a:t>
            </a:r>
            <a:r>
              <a:rPr lang="ru-RU" dirty="0"/>
              <a:t> </a:t>
            </a:r>
            <a:r>
              <a:rPr lang="ru-RU" dirty="0" err="1"/>
              <a:t>елементи</a:t>
            </a:r>
            <a:r>
              <a:rPr lang="en-US" dirty="0"/>
              <a:t> </a:t>
            </a:r>
            <a:endParaRPr lang="ru-RU" dirty="0" smtClean="0"/>
          </a:p>
          <a:p>
            <a:pPr>
              <a:lnSpc>
                <a:spcPct val="100000"/>
              </a:lnSpc>
              <a:spcBef>
                <a:spcPts val="0"/>
              </a:spcBef>
            </a:pPr>
            <a:r>
              <a:rPr lang="ru-RU" dirty="0" smtClean="0"/>
              <a:t> </a:t>
            </a:r>
            <a:r>
              <a:rPr lang="ru-RU" dirty="0" err="1" smtClean="0"/>
              <a:t>Аналіз</a:t>
            </a:r>
            <a:r>
              <a:rPr lang="ru-RU" dirty="0" smtClean="0"/>
              <a:t> </a:t>
            </a:r>
            <a:r>
              <a:rPr lang="ru-RU" dirty="0"/>
              <a:t>та </a:t>
            </a:r>
            <a:r>
              <a:rPr lang="ru-RU" dirty="0" err="1"/>
              <a:t>оцінка</a:t>
            </a:r>
            <a:r>
              <a:rPr lang="ru-RU" dirty="0"/>
              <a:t> </a:t>
            </a:r>
            <a:r>
              <a:rPr lang="ru-RU" dirty="0" err="1"/>
              <a:t>проведеного</a:t>
            </a:r>
            <a:r>
              <a:rPr lang="ru-RU" dirty="0"/>
              <a:t> </a:t>
            </a:r>
            <a:r>
              <a:rPr lang="ru-RU" dirty="0" err="1"/>
              <a:t>експерименту</a:t>
            </a:r>
            <a:r>
              <a:rPr lang="en-US" dirty="0"/>
              <a:t> </a:t>
            </a:r>
            <a:endParaRPr lang="ru-RU" dirty="0" smtClean="0"/>
          </a:p>
          <a:p>
            <a:pPr>
              <a:lnSpc>
                <a:spcPct val="100000"/>
              </a:lnSpc>
              <a:spcBef>
                <a:spcPts val="0"/>
              </a:spcBef>
            </a:pP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latin typeface="+mj-lt"/>
              </a:rPr>
              <a:t>The woods are lovely, dark and deep,   </a:t>
            </a:r>
          </a:p>
          <a:p>
            <a:r>
              <a:rPr lang="en-US" sz="2000" dirty="0">
                <a:latin typeface="+mj-lt"/>
              </a:rPr>
              <a:t>But I have promises to keep,   </a:t>
            </a:r>
          </a:p>
          <a:p>
            <a:r>
              <a:rPr lang="en-US" sz="2000" dirty="0">
                <a:latin typeface="+mj-lt"/>
              </a:rPr>
              <a:t>And miles to go before I sleep,   </a:t>
            </a:r>
          </a:p>
          <a:p>
            <a:r>
              <a:rPr lang="en-US" sz="2000" dirty="0">
                <a:latin typeface="+mj-lt"/>
              </a:rPr>
              <a:t>And miles to go before I sleep.   </a:t>
            </a:r>
            <a:endParaRPr lang="ru-RU" sz="2000" dirty="0" smtClean="0">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latin typeface="+mj-lt"/>
              </a:rPr>
              <a:t>Cats </a:t>
            </a:r>
            <a:r>
              <a:rPr lang="en-US" sz="2400" dirty="0">
                <a:latin typeface="+mj-lt"/>
              </a:rPr>
              <a:t>are similar in anatomy to the other </a:t>
            </a:r>
            <a:r>
              <a:rPr lang="en-US" sz="2400" dirty="0" smtClean="0">
                <a:latin typeface="+mj-lt"/>
              </a:rPr>
              <a:t>fields, with </a:t>
            </a:r>
            <a:r>
              <a:rPr lang="en-US" sz="2400" dirty="0">
                <a:latin typeface="+mj-lt"/>
              </a:rPr>
              <a:t>a strong flexible </a:t>
            </a:r>
            <a:r>
              <a:rPr lang="en-US" sz="2400" dirty="0" smtClean="0">
                <a:latin typeface="+mj-lt"/>
              </a:rPr>
              <a:t>body,  quick </a:t>
            </a:r>
            <a:r>
              <a:rPr lang="en-US" sz="2400" dirty="0">
                <a:latin typeface="+mj-lt"/>
              </a:rPr>
              <a:t>reflexes, sharp retractable </a:t>
            </a:r>
            <a:r>
              <a:rPr lang="en-US" sz="2400" dirty="0" smtClean="0">
                <a:latin typeface="+mj-lt"/>
              </a:rPr>
              <a:t>claws,</a:t>
            </a:r>
            <a:r>
              <a:rPr lang="ru-RU" sz="2400" dirty="0" smtClean="0">
                <a:latin typeface="+mj-lt"/>
              </a:rPr>
              <a:t>  </a:t>
            </a:r>
            <a:r>
              <a:rPr lang="en-US" sz="2400" dirty="0" smtClean="0">
                <a:latin typeface="+mj-lt"/>
              </a:rPr>
              <a:t>and </a:t>
            </a:r>
            <a:r>
              <a:rPr lang="en-US" sz="2400" dirty="0">
                <a:latin typeface="+mj-lt"/>
              </a:rPr>
              <a:t>teeth adapted to killing small </a:t>
            </a:r>
            <a:r>
              <a:rPr lang="en-US" sz="2400" dirty="0" smtClean="0">
                <a:latin typeface="+mj-lt"/>
              </a:rPr>
              <a:t>prey</a:t>
            </a:r>
            <a:endParaRPr lang="en-US" sz="2400" dirty="0">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744200"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t>этой дипломной работы составляет, получения и использования UML диаграмм в дальнейшем анализе и редактировании текста, с целью конвертации в OWL формат (язык онтологий) - дипломная работа Александра </a:t>
            </a:r>
            <a:r>
              <a:rPr lang="ru-RU" sz="2800" dirty="0" err="1" smtClean="0"/>
              <a:t>Василейко</a:t>
            </a:r>
            <a:endParaRPr lang="en-US" sz="2800" dirty="0"/>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828800"/>
            <a:ext cx="10227733" cy="4351337"/>
          </a:xfrm>
        </p:spPr>
        <p:txBody>
          <a:bodyPr>
            <a:normAutofit/>
          </a:bodyPr>
          <a:lstStyle/>
          <a:p>
            <a:pPr marL="0" indent="0" algn="just">
              <a:buNone/>
            </a:pPr>
            <a:r>
              <a:rPr lang="ru-RU" dirty="0" smtClean="0"/>
              <a:t>	П</a:t>
            </a:r>
            <a:r>
              <a:rPr lang="en-US" dirty="0" err="1" smtClean="0"/>
              <a:t>рограмма</a:t>
            </a:r>
            <a:r>
              <a:rPr lang="en-US" dirty="0" smtClean="0"/>
              <a:t> </a:t>
            </a:r>
            <a:r>
              <a:rPr lang="en-US" dirty="0" err="1" smtClean="0"/>
              <a:t>парсер</a:t>
            </a:r>
            <a:r>
              <a:rPr lang="en-US" dirty="0" smtClean="0"/>
              <a:t> </a:t>
            </a:r>
            <a:r>
              <a:rPr lang="en-US" dirty="0" err="1" smtClean="0"/>
              <a:t>выполняет</a:t>
            </a:r>
            <a:r>
              <a:rPr lang="en-US" dirty="0" smtClean="0"/>
              <a:t> </a:t>
            </a:r>
            <a:r>
              <a:rPr lang="en-US" dirty="0" err="1" smtClean="0"/>
              <a:t>базовые</a:t>
            </a:r>
            <a:r>
              <a:rPr lang="en-US" dirty="0" smtClean="0"/>
              <a:t> </a:t>
            </a:r>
            <a:r>
              <a:rPr lang="en-US" dirty="0" err="1" smtClean="0"/>
              <a:t>функции</a:t>
            </a:r>
            <a:r>
              <a:rPr lang="en-US" dirty="0" smtClean="0"/>
              <a:t> </a:t>
            </a:r>
            <a:r>
              <a:rPr lang="en-US" dirty="0" err="1" smtClean="0"/>
              <a:t>конвертации</a:t>
            </a:r>
            <a:r>
              <a:rPr lang="en-US" dirty="0" smtClean="0"/>
              <a:t> </a:t>
            </a:r>
            <a:r>
              <a:rPr lang="en-US" dirty="0" err="1" smtClean="0"/>
              <a:t>текста</a:t>
            </a:r>
            <a:r>
              <a:rPr lang="en-US" dirty="0" smtClean="0"/>
              <a:t> </a:t>
            </a:r>
            <a:r>
              <a:rPr lang="en-US" dirty="0" err="1" smtClean="0"/>
              <a:t>на</a:t>
            </a:r>
            <a:r>
              <a:rPr lang="en-US" dirty="0" smtClean="0"/>
              <a:t> </a:t>
            </a:r>
            <a:r>
              <a:rPr lang="en-US" dirty="0" err="1" smtClean="0"/>
              <a:t>естественном</a:t>
            </a:r>
            <a:r>
              <a:rPr lang="en-US" dirty="0" smtClean="0"/>
              <a:t> </a:t>
            </a:r>
            <a:r>
              <a:rPr lang="en-US" dirty="0" err="1" smtClean="0"/>
              <a:t>языке</a:t>
            </a:r>
            <a:r>
              <a:rPr lang="en-US" dirty="0" smtClean="0"/>
              <a:t> </a:t>
            </a:r>
            <a:r>
              <a:rPr lang="en-US" dirty="0" err="1" smtClean="0"/>
              <a:t>в</a:t>
            </a:r>
            <a:r>
              <a:rPr lang="en-US" dirty="0" smtClean="0"/>
              <a:t> UML </a:t>
            </a:r>
            <a:r>
              <a:rPr lang="en-US" dirty="0" err="1" smtClean="0"/>
              <a:t>диаграммы</a:t>
            </a:r>
            <a:r>
              <a:rPr lang="en-US" dirty="0" smtClean="0"/>
              <a:t> </a:t>
            </a:r>
            <a:r>
              <a:rPr lang="en-US" dirty="0" err="1" smtClean="0"/>
              <a:t>согласно</a:t>
            </a:r>
            <a:r>
              <a:rPr lang="en-US" dirty="0" smtClean="0"/>
              <a:t> </a:t>
            </a:r>
            <a:r>
              <a:rPr lang="en-US" dirty="0" err="1" smtClean="0"/>
              <a:t>правилам</a:t>
            </a:r>
            <a:r>
              <a:rPr lang="ru-RU" dirty="0" smtClean="0"/>
              <a:t>, </a:t>
            </a:r>
            <a:r>
              <a:rPr lang="en-US" dirty="0" err="1" smtClean="0"/>
              <a:t>но</a:t>
            </a:r>
            <a:r>
              <a:rPr lang="en-US" dirty="0" smtClean="0"/>
              <a:t> </a:t>
            </a:r>
            <a:r>
              <a:rPr lang="en-US" dirty="0" err="1" smtClean="0"/>
              <a:t>успешность</a:t>
            </a:r>
            <a:r>
              <a:rPr lang="en-US" dirty="0" smtClean="0"/>
              <a:t> </a:t>
            </a:r>
            <a:r>
              <a:rPr lang="en-US" dirty="0" err="1" smtClean="0"/>
              <a:t>конвертации</a:t>
            </a:r>
            <a:r>
              <a:rPr lang="en-US" dirty="0" smtClean="0"/>
              <a:t> </a:t>
            </a:r>
            <a:r>
              <a:rPr lang="en-US" dirty="0" err="1" smtClean="0"/>
              <a:t>зависит</a:t>
            </a:r>
            <a:r>
              <a:rPr lang="en-US" dirty="0" smtClean="0"/>
              <a:t> </a:t>
            </a:r>
            <a:r>
              <a:rPr lang="en-US" dirty="0" err="1" smtClean="0"/>
              <a:t>от</a:t>
            </a:r>
            <a:r>
              <a:rPr lang="en-US" dirty="0" smtClean="0"/>
              <a:t> </a:t>
            </a:r>
            <a:r>
              <a:rPr lang="en-US" dirty="0" err="1" smtClean="0"/>
              <a:t>многих</a:t>
            </a:r>
            <a:r>
              <a:rPr lang="en-US" dirty="0" smtClean="0"/>
              <a:t> </a:t>
            </a:r>
            <a:r>
              <a:rPr lang="en-US" dirty="0" err="1" smtClean="0"/>
              <a:t>факторов</a:t>
            </a:r>
            <a:r>
              <a:rPr lang="ru-RU" dirty="0" smtClean="0"/>
              <a:t>: </a:t>
            </a:r>
          </a:p>
          <a:p>
            <a:pPr marL="0" indent="0" algn="just">
              <a:buNone/>
            </a:pPr>
            <a:endParaRPr lang="ru-RU" dirty="0" smtClean="0"/>
          </a:p>
          <a:p>
            <a:pPr>
              <a:buFontTx/>
              <a:buChar char="-"/>
            </a:pPr>
            <a:r>
              <a:rPr lang="ru-RU" dirty="0" smtClean="0"/>
              <a:t>объем текста;</a:t>
            </a:r>
          </a:p>
          <a:p>
            <a:pPr>
              <a:buFontTx/>
              <a:buChar char="-"/>
            </a:pPr>
            <a:r>
              <a:rPr lang="ru-RU" dirty="0" smtClean="0"/>
              <a:t>его корректность с точки зрения орфографии и семантики; </a:t>
            </a:r>
          </a:p>
          <a:p>
            <a:pPr>
              <a:buFontTx/>
              <a:buChar char="-"/>
            </a:pPr>
            <a:r>
              <a:rPr lang="ru-RU" dirty="0" smtClean="0"/>
              <a:t>результаты </a:t>
            </a:r>
            <a:r>
              <a:rPr lang="ru-RU" dirty="0" err="1" smtClean="0"/>
              <a:t>парсинга</a:t>
            </a:r>
            <a:r>
              <a:rPr lang="ru-RU" dirty="0" smtClean="0"/>
              <a:t> </a:t>
            </a:r>
            <a:r>
              <a:rPr lang="en-US" dirty="0" smtClean="0"/>
              <a:t>Stanford Core NLP;</a:t>
            </a:r>
            <a:endParaRPr lang="ru-RU" dirty="0"/>
          </a:p>
          <a:p>
            <a:pPr marL="0" indent="0">
              <a:buNone/>
            </a:pPr>
            <a:r>
              <a:rPr lang="ru-RU" dirty="0" smtClean="0"/>
              <a:t>-  корректность правил конвертации.</a:t>
            </a:r>
            <a:endParaRPr lang="en-US"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1711"/>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68868" y="2777065"/>
            <a:ext cx="10684932" cy="3785652"/>
          </a:xfrm>
          <a:prstGeom prst="rect">
            <a:avLst/>
          </a:prstGeom>
          <a:noFill/>
        </p:spPr>
        <p:txBody>
          <a:bodyPr wrap="square" rtlCol="0">
            <a:spAutoFit/>
          </a:bodyPr>
          <a:lstStyle/>
          <a:p>
            <a:pPr marL="457200" indent="-457200">
              <a:buFont typeface="Arial" charset="0"/>
              <a:buChar char="•"/>
            </a:pPr>
            <a:r>
              <a:rPr lang="ru-RU" sz="2400" dirty="0" err="1" smtClean="0"/>
              <a:t>Семантичний</a:t>
            </a:r>
            <a:r>
              <a:rPr lang="ru-RU" sz="2400" dirty="0" smtClean="0"/>
              <a:t> </a:t>
            </a:r>
            <a:r>
              <a:rPr lang="ru-RU" sz="2400" dirty="0" err="1"/>
              <a:t>аналіз</a:t>
            </a:r>
            <a:r>
              <a:rPr lang="ru-RU" sz="2400" dirty="0"/>
              <a:t> тексту як основа для </a:t>
            </a:r>
            <a:r>
              <a:rPr lang="ru-RU" sz="2400" dirty="0" err="1"/>
              <a:t>виконання</a:t>
            </a:r>
            <a:r>
              <a:rPr lang="ru-RU" sz="2400" dirty="0"/>
              <a:t> </a:t>
            </a:r>
            <a:r>
              <a:rPr lang="ru-RU" sz="2400" dirty="0" err="1"/>
              <a:t>парсинга</a:t>
            </a:r>
            <a:r>
              <a:rPr lang="en-US" sz="2400" dirty="0"/>
              <a:t> </a:t>
            </a:r>
            <a:endParaRPr lang="ru-RU" sz="2400" dirty="0"/>
          </a:p>
          <a:p>
            <a:pPr marL="457200" indent="-457200">
              <a:buFont typeface="Arial" charset="0"/>
              <a:buChar char="•"/>
            </a:pPr>
            <a:r>
              <a:rPr lang="ru-RU" sz="2400" dirty="0" err="1" smtClean="0"/>
              <a:t>Огляд</a:t>
            </a:r>
            <a:r>
              <a:rPr lang="ru-RU" sz="2400" dirty="0" smtClean="0"/>
              <a:t> </a:t>
            </a:r>
            <a:r>
              <a:rPr lang="ru-RU" sz="2400" dirty="0" err="1"/>
              <a:t>існуючого</a:t>
            </a:r>
            <a:r>
              <a:rPr lang="ru-RU" sz="2400" dirty="0"/>
              <a:t> </a:t>
            </a:r>
            <a:r>
              <a:rPr lang="ru-RU" sz="2400" dirty="0" err="1"/>
              <a:t>інструментарію</a:t>
            </a:r>
            <a:r>
              <a:rPr lang="ru-RU" sz="2400" dirty="0"/>
              <a:t>  </a:t>
            </a:r>
            <a:r>
              <a:rPr lang="en-US" sz="2400" dirty="0"/>
              <a:t>Stanford Core NLP </a:t>
            </a:r>
            <a:endParaRPr lang="ru-RU" sz="2400" dirty="0"/>
          </a:p>
          <a:p>
            <a:pPr marL="457200" indent="-457200">
              <a:buFont typeface="Arial" charset="0"/>
              <a:buChar char="•"/>
            </a:pPr>
            <a:r>
              <a:rPr lang="ru-RU" sz="2400" dirty="0" err="1" smtClean="0"/>
              <a:t>Засоби</a:t>
            </a:r>
            <a:r>
              <a:rPr lang="ru-RU" sz="2400" dirty="0" smtClean="0"/>
              <a:t> </a:t>
            </a:r>
            <a:r>
              <a:rPr lang="ru-RU" sz="2400" dirty="0" err="1"/>
              <a:t>зберігання</a:t>
            </a:r>
            <a:r>
              <a:rPr lang="ru-RU" sz="2400" dirty="0"/>
              <a:t> і </a:t>
            </a:r>
            <a:r>
              <a:rPr lang="ru-RU" sz="2400" dirty="0" err="1"/>
              <a:t>візуального</a:t>
            </a:r>
            <a:r>
              <a:rPr lang="ru-RU" sz="2400" dirty="0"/>
              <a:t> </a:t>
            </a:r>
            <a:r>
              <a:rPr lang="ru-RU" sz="2400" dirty="0" err="1"/>
              <a:t>представлення</a:t>
            </a:r>
            <a:r>
              <a:rPr lang="ru-RU" sz="2400" dirty="0"/>
              <a:t> тексту</a:t>
            </a:r>
            <a:r>
              <a:rPr lang="en-US" sz="2400" dirty="0"/>
              <a:t> </a:t>
            </a:r>
            <a:endParaRPr lang="ru-RU" sz="2400" dirty="0"/>
          </a:p>
          <a:p>
            <a:pPr marL="457200" indent="-457200">
              <a:buFont typeface="Arial" charset="0"/>
              <a:buChar char="•"/>
            </a:pPr>
            <a:r>
              <a:rPr lang="ru-RU" sz="2400" dirty="0" smtClean="0"/>
              <a:t>Вектор </a:t>
            </a:r>
            <a:r>
              <a:rPr lang="ru-RU" sz="2400" dirty="0" err="1"/>
              <a:t>розвитку</a:t>
            </a:r>
            <a:r>
              <a:rPr lang="ru-RU" sz="2400" dirty="0"/>
              <a:t> </a:t>
            </a:r>
            <a:r>
              <a:rPr lang="ru-RU" sz="2400" dirty="0" err="1"/>
              <a:t>даного</a:t>
            </a:r>
            <a:r>
              <a:rPr lang="ru-RU" sz="2400" dirty="0"/>
              <a:t> </a:t>
            </a:r>
            <a:r>
              <a:rPr lang="ru-RU" sz="2400" dirty="0" err="1"/>
              <a:t>напрямку</a:t>
            </a:r>
            <a:r>
              <a:rPr lang="ru-RU" sz="2400" dirty="0"/>
              <a:t> і </a:t>
            </a:r>
            <a:r>
              <a:rPr lang="ru-RU" sz="2400" dirty="0" err="1"/>
              <a:t>його</a:t>
            </a:r>
            <a:r>
              <a:rPr lang="ru-RU" sz="2400" dirty="0"/>
              <a:t> </a:t>
            </a:r>
            <a:r>
              <a:rPr lang="ru-RU" sz="2400" dirty="0" err="1"/>
              <a:t>перспективи</a:t>
            </a:r>
            <a:r>
              <a:rPr lang="en-US" sz="2400" dirty="0"/>
              <a:t> </a:t>
            </a:r>
            <a:endParaRPr lang="en-US" sz="2400" dirty="0">
              <a:solidFill>
                <a:schemeClr val="tx1">
                  <a:lumMod val="65000"/>
                  <a:lumOff val="35000"/>
                </a:schemeClr>
              </a:solidFill>
              <a:ea typeface="Helvetica Neue" charset="0"/>
              <a:cs typeface="Helvetica Neue" charset="0"/>
            </a:endParaRPr>
          </a:p>
          <a:p>
            <a:endParaRPr lang="ru-RU" sz="2400" b="1" dirty="0" smtClean="0">
              <a:latin typeface="+mj-lt"/>
              <a:ea typeface="Helvetica Neue" charset="0"/>
              <a:cs typeface="Helvetica Neue" charset="0"/>
            </a:endParaRPr>
          </a:p>
          <a:p>
            <a:endParaRPr lang="ru-RU" sz="2400" b="1" dirty="0">
              <a:latin typeface="+mj-lt"/>
              <a:ea typeface="Helvetica Neue" charset="0"/>
              <a:cs typeface="Helvetica Neue" charset="0"/>
            </a:endParaRPr>
          </a:p>
          <a:p>
            <a:r>
              <a:rPr lang="ru-RU" sz="2400" b="1" dirty="0" err="1" smtClean="0">
                <a:latin typeface="+mj-lt"/>
                <a:ea typeface="Helvetica Neue" charset="0"/>
                <a:cs typeface="Helvetica Neue" charset="0"/>
              </a:rPr>
              <a:t>Natural</a:t>
            </a:r>
            <a:r>
              <a:rPr lang="ru-RU" sz="2400" b="1" dirty="0" smtClean="0">
                <a:latin typeface="+mj-lt"/>
                <a:ea typeface="Helvetica Neue" charset="0"/>
                <a:cs typeface="Helvetica Neue" charset="0"/>
              </a:rPr>
              <a:t> </a:t>
            </a:r>
            <a:r>
              <a:rPr lang="ru-RU" sz="2400" b="1" dirty="0" err="1" smtClean="0">
                <a:latin typeface="+mj-lt"/>
                <a:ea typeface="Helvetica Neue" charset="0"/>
                <a:cs typeface="Helvetica Neue" charset="0"/>
              </a:rPr>
              <a:t>Language</a:t>
            </a:r>
            <a:r>
              <a:rPr lang="ru-RU" sz="2400" b="1" dirty="0" smtClean="0">
                <a:latin typeface="+mj-lt"/>
                <a:ea typeface="Helvetica Neue" charset="0"/>
                <a:cs typeface="Helvetica Neue" charset="0"/>
              </a:rPr>
              <a:t> </a:t>
            </a:r>
            <a:r>
              <a:rPr lang="ru-RU" sz="2400" b="1" dirty="0" err="1" smtClean="0">
                <a:latin typeface="+mj-lt"/>
                <a:ea typeface="Helvetica Neue" charset="0"/>
                <a:cs typeface="Helvetica Neue" charset="0"/>
              </a:rPr>
              <a:t>Processing</a:t>
            </a:r>
            <a:r>
              <a:rPr lang="ru-RU" sz="2400" b="1" dirty="0" smtClean="0">
                <a:latin typeface="+mj-lt"/>
                <a:ea typeface="Helvetica Neue" charset="0"/>
                <a:cs typeface="Helvetica Neue" charset="0"/>
              </a:rPr>
              <a:t> </a:t>
            </a:r>
            <a:r>
              <a:rPr lang="ru-RU" sz="2400" dirty="0" smtClean="0">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a:t>
            </a:r>
            <a:r>
              <a:rPr lang="ru-RU" sz="2400" dirty="0" smtClean="0">
                <a:latin typeface="+mj-lt"/>
                <a:ea typeface="Helvetica Neue" charset="0"/>
                <a:cs typeface="Helvetica Neue" charset="0"/>
              </a:rPr>
              <a:t>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03329"/>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490837"/>
              </p:ext>
            </p:extLst>
          </p:nvPr>
        </p:nvGraphicFramePr>
        <p:xfrm>
          <a:off x="1608665" y="1690683"/>
          <a:ext cx="8720667" cy="4727050"/>
        </p:xfrm>
        <a:graphic>
          <a:graphicData uri="http://schemas.openxmlformats.org/drawingml/2006/table">
            <a:tbl>
              <a:tblPr firstRow="1" firstCol="1" bandRow="1">
                <a:tableStyleId>{5C22544A-7EE6-4342-B048-85BDC9FD1C3A}</a:tableStyleId>
              </a:tblPr>
              <a:tblGrid>
                <a:gridCol w="1503657"/>
                <a:gridCol w="1502752"/>
                <a:gridCol w="1502752"/>
                <a:gridCol w="1502752"/>
                <a:gridCol w="1502752"/>
                <a:gridCol w="1206002"/>
              </a:tblGrid>
              <a:tr h="616057">
                <a:tc>
                  <a:txBody>
                    <a:bodyPr/>
                    <a:lstStyle/>
                    <a:p>
                      <a:pPr algn="ctr">
                        <a:lnSpc>
                          <a:spcPts val="1400"/>
                        </a:lnSpc>
                        <a:spcAft>
                          <a:spcPts val="0"/>
                        </a:spcAft>
                      </a:pPr>
                      <a:r>
                        <a:rPr lang="en-US" sz="1400">
                          <a:effectLst/>
                        </a:rPr>
                        <a:t>Анотатор</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spcAft>
                          <a:spcPts val="0"/>
                        </a:spcAft>
                      </a:pPr>
                      <a:r>
                        <a:rPr lang="en-US" sz="1400">
                          <a:effectLst/>
                        </a:rPr>
                        <a:t>Арабська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Китайська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Англійська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Французька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Німецька</a:t>
                      </a:r>
                      <a:endParaRPr lang="en-US" sz="1000" b="1">
                        <a:solidFill>
                          <a:srgbClr val="000000"/>
                        </a:solidFill>
                        <a:effectLst/>
                        <a:latin typeface="Helvetica" charset="0"/>
                        <a:ea typeface="Helvetica" charset="0"/>
                        <a:cs typeface="Helvetica" charset="0"/>
                      </a:endParaRPr>
                    </a:p>
                  </a:txBody>
                  <a:tcPr marL="68580" marR="68580" marT="0" marB="0"/>
                </a:tc>
              </a:tr>
              <a:tr h="344974">
                <a:tc>
                  <a:txBody>
                    <a:bodyPr/>
                    <a:lstStyle/>
                    <a:p>
                      <a:pPr>
                        <a:lnSpc>
                          <a:spcPts val="1400"/>
                        </a:lnSpc>
                        <a:spcAft>
                          <a:spcPts val="0"/>
                        </a:spcAft>
                      </a:pPr>
                      <a:r>
                        <a:rPr lang="en-US" sz="1400">
                          <a:effectLst/>
                        </a:rPr>
                        <a:t>Tokenize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Sent. split </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dirty="0" err="1">
                          <a:effectLst/>
                        </a:rPr>
                        <a:t>Truecase</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a:effectLst/>
                        </a:rPr>
                        <a:t>POS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Lemma</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Gender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RegexNER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Dep. 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16279">
                <a:tc>
                  <a:txBody>
                    <a:bodyPr/>
                    <a:lstStyle/>
                    <a:p>
                      <a:pPr>
                        <a:lnSpc>
                          <a:spcPts val="1400"/>
                        </a:lnSpc>
                        <a:spcAft>
                          <a:spcPts val="0"/>
                        </a:spcAft>
                      </a:pPr>
                      <a:r>
                        <a:rPr lang="en-US" sz="1400">
                          <a:effectLst/>
                        </a:rPr>
                        <a:t>Sentiment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spcAft>
                          <a:spcPts val="0"/>
                        </a:spcAft>
                      </a:pPr>
                      <a:r>
                        <a:rPr lang="en-US" sz="1400">
                          <a:effectLst/>
                        </a:rPr>
                        <a:t>✓</a:t>
                      </a:r>
                      <a:endParaRPr lang="en-US" sz="1000">
                        <a:solidFill>
                          <a:srgbClr val="000000"/>
                        </a:solidFill>
                        <a:effectLst/>
                        <a:latin typeface="Helvetica" charset="0"/>
                        <a:ea typeface="Helvetica" charset="0"/>
                        <a:cs typeface="Helvetica"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err="1">
                          <a:effectLst/>
                        </a:rPr>
                        <a:t>Coref</a:t>
                      </a: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r>
            </a:tbl>
          </a:graphicData>
        </a:graphic>
      </p:graphicFrame>
    </p:spTree>
    <p:extLst>
      <p:ext uri="{BB962C8B-B14F-4D97-AF65-F5344CB8AC3E}">
        <p14:creationId xmlns:p14="http://schemas.microsoft.com/office/powerpoint/2010/main" val="1908331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515600" cy="3382963"/>
          </a:xfrm>
        </p:spPr>
        <p:txBody>
          <a:bodyPr>
            <a:normAutofit/>
          </a:bodyPr>
          <a:lstStyle/>
          <a:p>
            <a:pPr>
              <a:lnSpc>
                <a:spcPct val="100000"/>
              </a:lnSpc>
              <a:spcBef>
                <a:spcPts val="0"/>
              </a:spcBef>
            </a:pPr>
            <a:r>
              <a:rPr lang="ru-RU" dirty="0" smtClean="0">
                <a:latin typeface="+mj-lt"/>
              </a:rPr>
              <a:t>Специфика и особенности реализации</a:t>
            </a:r>
          </a:p>
          <a:p>
            <a:pPr>
              <a:lnSpc>
                <a:spcPct val="100000"/>
              </a:lnSpc>
              <a:spcBef>
                <a:spcPts val="0"/>
              </a:spcBef>
            </a:pPr>
            <a:r>
              <a:rPr lang="ru-RU" dirty="0" smtClean="0">
                <a:latin typeface="+mj-lt"/>
              </a:rPr>
              <a:t>Разработка правил конвертации</a:t>
            </a:r>
            <a:r>
              <a:rPr lang="en-US" dirty="0" smtClean="0">
                <a:latin typeface="+mj-lt"/>
              </a:rPr>
              <a:t> </a:t>
            </a:r>
            <a:r>
              <a:rPr lang="ru-RU" dirty="0" smtClean="0">
                <a:latin typeface="+mj-lt"/>
              </a:rPr>
              <a:t>текста </a:t>
            </a:r>
            <a:endParaRPr lang="ru-RU" dirty="0" smtClean="0">
              <a:latin typeface="+mj-lt"/>
            </a:endParaRPr>
          </a:p>
          <a:p>
            <a:pPr>
              <a:lnSpc>
                <a:spcPct val="100000"/>
              </a:lnSpc>
              <a:spcBef>
                <a:spcPts val="0"/>
              </a:spcBef>
            </a:pPr>
            <a:r>
              <a:rPr lang="ru-RU" dirty="0" smtClean="0">
                <a:latin typeface="+mj-lt"/>
              </a:rPr>
              <a:t>Механизм построения UML </a:t>
            </a:r>
            <a:r>
              <a:rPr lang="ru-RU" dirty="0" smtClean="0">
                <a:latin typeface="+mj-lt"/>
              </a:rPr>
              <a:t>диаграмм</a:t>
            </a:r>
          </a:p>
          <a:p>
            <a:pPr>
              <a:lnSpc>
                <a:spcPct val="100000"/>
              </a:lnSpc>
              <a:spcBef>
                <a:spcPts val="0"/>
              </a:spcBef>
            </a:pPr>
            <a:r>
              <a:rPr lang="ru-RU" dirty="0"/>
              <a:t>Робота з форматом </a:t>
            </a:r>
            <a:r>
              <a:rPr lang="en-US" dirty="0"/>
              <a:t>XMI</a:t>
            </a:r>
            <a:r>
              <a:rPr lang="en-US" dirty="0"/>
              <a:t> </a:t>
            </a:r>
            <a:endParaRPr lang="en-US"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3471"/>
            <a:ext cx="9692640" cy="689475"/>
          </a:xfrm>
        </p:spPr>
        <p:txBody>
          <a:bodyPr>
            <a:normAutofit/>
          </a:bodyPr>
          <a:lstStyle/>
          <a:p>
            <a:r>
              <a:rPr lang="ru-RU" sz="3200" dirty="0" smtClean="0">
                <a:latin typeface="Helvetica Neue" charset="0"/>
                <a:ea typeface="Helvetica Neue" charset="0"/>
                <a:cs typeface="Helvetica Neue" charset="0"/>
              </a:rPr>
              <a:t>Правила конвертации в промежуточный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7799381"/>
              </p:ext>
            </p:extLst>
          </p:nvPr>
        </p:nvGraphicFramePr>
        <p:xfrm>
          <a:off x="3041646" y="2133598"/>
          <a:ext cx="7795686" cy="3911601"/>
        </p:xfrm>
        <a:graphic>
          <a:graphicData uri="http://schemas.openxmlformats.org/drawingml/2006/table">
            <a:tbl>
              <a:tblPr firstRow="1" firstCol="1" bandRow="1">
                <a:tableStyleId>{5C22544A-7EE6-4342-B048-85BDC9FD1C3A}</a:tableStyleId>
              </a:tblPr>
              <a:tblGrid>
                <a:gridCol w="3897843"/>
                <a:gridCol w="3897843"/>
              </a:tblGrid>
              <a:tr h="633841">
                <a:tc>
                  <a:txBody>
                    <a:bodyPr/>
                    <a:lstStyle/>
                    <a:p>
                      <a:pPr algn="ctr">
                        <a:spcAft>
                          <a:spcPts val="0"/>
                        </a:spcAft>
                      </a:pPr>
                      <a:r>
                        <a:rPr lang="en-US" sz="1600" dirty="0" err="1">
                          <a:effectLst/>
                        </a:rPr>
                        <a:t>Вершини</a:t>
                      </a:r>
                      <a:endParaRPr lang="en-US" sz="1600" b="1" dirty="0">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600" dirty="0" err="1">
                          <a:effectLst/>
                        </a:rPr>
                        <a:t>Ребра</a:t>
                      </a:r>
                      <a:endParaRPr lang="en-US" sz="1600" b="1" dirty="0">
                        <a:solidFill>
                          <a:srgbClr val="000000"/>
                        </a:solidFill>
                        <a:effectLst/>
                        <a:latin typeface="Helvetica" charset="0"/>
                        <a:ea typeface="Helvetica" charset="0"/>
                        <a:cs typeface="Helvetica" charset="0"/>
                      </a:endParaRPr>
                    </a:p>
                  </a:txBody>
                  <a:tcPr marL="68580" marR="68580" marT="0" marB="0"/>
                </a:tc>
              </a:tr>
              <a:tr h="819440">
                <a:tc>
                  <a:txBody>
                    <a:bodyPr/>
                    <a:lstStyle/>
                    <a:p>
                      <a:pPr>
                        <a:lnSpc>
                          <a:spcPct val="150000"/>
                        </a:lnSpc>
                        <a:spcAft>
                          <a:spcPts val="0"/>
                        </a:spcAft>
                      </a:pPr>
                      <a:r>
                        <a:rPr lang="en-US" sz="1400" dirty="0">
                          <a:effectLst/>
                        </a:rPr>
                        <a:t>NN, NNP, PRP, NNS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VBP, VBN, VBG, IN</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lnSpc>
                          <a:spcPct val="150000"/>
                        </a:lnSpc>
                        <a:spcAft>
                          <a:spcPts val="0"/>
                        </a:spcAft>
                      </a:pPr>
                      <a:r>
                        <a:rPr lang="en-US" sz="1400" dirty="0">
                          <a:effectLst/>
                        </a:rPr>
                        <a:t>JJ, CD, RB</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TO, VBZ, ADVP, VB</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dirty="0">
                          <a:effectLst/>
                        </a:rPr>
                        <a:t>СС</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48484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367</TotalTime>
  <Words>816</Words>
  <Application>Microsoft Macintosh PowerPoint</Application>
  <PresentationFormat>Widescreen</PresentationFormat>
  <Paragraphs>205</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Century Schoolbook</vt:lpstr>
      <vt:lpstr>Helvetica</vt:lpstr>
      <vt:lpstr>Helvetica Neue</vt:lpstr>
      <vt:lpstr>Times New Roman</vt:lpstr>
      <vt:lpstr>Wingdings 2</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Правила конвертации в промежуточный граф</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34</cp:revision>
  <dcterms:created xsi:type="dcterms:W3CDTF">2017-05-28T13:43:13Z</dcterms:created>
  <dcterms:modified xsi:type="dcterms:W3CDTF">2017-05-28T20:53:32Z</dcterms:modified>
</cp:coreProperties>
</file>