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6388" r:id="rId1"/>
  </p:sldMasterIdLst>
  <p:notesMasterIdLst>
    <p:notesMasterId r:id="rId13"/>
  </p:notesMasterIdLst>
  <p:sldIdLst>
    <p:sldId id="256" r:id="rId2"/>
    <p:sldId id="257" r:id="rId3"/>
    <p:sldId id="261" r:id="rId4"/>
    <p:sldId id="262" r:id="rId5"/>
    <p:sldId id="280" r:id="rId6"/>
    <p:sldId id="279" r:id="rId7"/>
    <p:sldId id="266" r:id="rId8"/>
    <p:sldId id="269" r:id="rId9"/>
    <p:sldId id="267" r:id="rId10"/>
    <p:sldId id="276" r:id="rId11"/>
    <p:sldId id="27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009051"/>
    <a:srgbClr val="005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7"/>
    <p:restoredTop sz="94677"/>
  </p:normalViewPr>
  <p:slideViewPr>
    <p:cSldViewPr snapToGrid="0" snapToObjects="1">
      <p:cViewPr varScale="1">
        <p:scale>
          <a:sx n="92" d="100"/>
          <a:sy n="92" d="100"/>
        </p:scale>
        <p:origin x="1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6E262-0863-D14E-8989-C21AD0421303}" type="datetimeFigureOut">
              <a:rPr lang="en-US" smtClean="0"/>
              <a:t>6/1/17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6434D-2AFB-B841-8934-1729B952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3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6434D-2AFB-B841-8934-1729B95253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8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2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6/1/17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6/1/17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6/1/17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19B0FB5A-CC79-4043-A8CB-7CA54D655012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17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389" r:id="rId1"/>
    <p:sldLayoutId id="2147486390" r:id="rId2"/>
    <p:sldLayoutId id="2147486391" r:id="rId3"/>
    <p:sldLayoutId id="2147486392" r:id="rId4"/>
    <p:sldLayoutId id="2147486393" r:id="rId5"/>
    <p:sldLayoutId id="2147486394" r:id="rId6"/>
    <p:sldLayoutId id="2147486395" r:id="rId7"/>
    <p:sldLayoutId id="2147486396" r:id="rId8"/>
    <p:sldLayoutId id="2147486397" r:id="rId9"/>
    <p:sldLayoutId id="2147486398" r:id="rId10"/>
    <p:sldLayoutId id="21474863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spc="-7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6583" y="1302327"/>
            <a:ext cx="7633854" cy="241069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b="1" dirty="0">
                <a:latin typeface="Tahoma" charset="0"/>
                <a:ea typeface="Tahoma" charset="0"/>
                <a:cs typeface="Tahoma" charset="0"/>
              </a:rPr>
              <a:t>РАЗРАБОТКА ПРОГРАММНОГО ОБЕСПЕЧЕНИЯ </a:t>
            </a:r>
            <a:r>
              <a:rPr lang="en-US" sz="4000" b="1" dirty="0" smtClean="0">
                <a:latin typeface="Tahoma" charset="0"/>
                <a:ea typeface="Tahoma" charset="0"/>
                <a:cs typeface="Tahoma" charset="0"/>
              </a:rPr>
              <a:t/>
            </a:r>
            <a:br>
              <a:rPr lang="en-US" sz="4000" b="1" dirty="0" smtClean="0">
                <a:latin typeface="Tahoma" charset="0"/>
                <a:ea typeface="Tahoma" charset="0"/>
                <a:cs typeface="Tahoma" charset="0"/>
              </a:rPr>
            </a:br>
            <a:r>
              <a:rPr lang="ru-RU" sz="4000" b="1" dirty="0" smtClean="0">
                <a:latin typeface="Tahoma" charset="0"/>
                <a:ea typeface="Tahoma" charset="0"/>
                <a:cs typeface="Tahoma" charset="0"/>
              </a:rPr>
              <a:t>ДЛЯ ПАРСИНГА</a:t>
            </a:r>
            <a:r>
              <a:rPr lang="en-US" sz="4000" b="1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4000" b="1" dirty="0" smtClean="0">
                <a:latin typeface="Tahoma" charset="0"/>
                <a:ea typeface="Tahoma" charset="0"/>
                <a:cs typeface="Tahoma" charset="0"/>
              </a:rPr>
              <a:t>ТЕКСТОВ </a:t>
            </a:r>
            <a:br>
              <a:rPr lang="ru-RU" sz="4000" b="1" dirty="0" smtClean="0">
                <a:latin typeface="Tahoma" charset="0"/>
                <a:ea typeface="Tahoma" charset="0"/>
                <a:cs typeface="Tahoma" charset="0"/>
              </a:rPr>
            </a:br>
            <a:r>
              <a:rPr lang="ru-RU" sz="4000" b="1" dirty="0" smtClean="0">
                <a:latin typeface="Tahoma" charset="0"/>
                <a:ea typeface="Tahoma" charset="0"/>
                <a:cs typeface="Tahoma" charset="0"/>
              </a:rPr>
              <a:t>И</a:t>
            </a:r>
            <a:r>
              <a:rPr lang="en-US" sz="40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4000" b="1" dirty="0" smtClean="0">
                <a:latin typeface="Tahoma" charset="0"/>
                <a:ea typeface="Tahoma" charset="0"/>
                <a:cs typeface="Tahoma" charset="0"/>
              </a:rPr>
              <a:t>ГЕНЕРАЦИИ </a:t>
            </a:r>
            <a:r>
              <a:rPr lang="ru-RU" sz="4000" b="1" dirty="0">
                <a:latin typeface="Tahoma" charset="0"/>
                <a:ea typeface="Tahoma" charset="0"/>
                <a:cs typeface="Tahoma" charset="0"/>
              </a:rPr>
              <a:t>UML МОДЕЛЕЙ</a:t>
            </a:r>
            <a:r>
              <a:rPr lang="ru-RU" sz="4000" dirty="0">
                <a:latin typeface="Tahoma" charset="0"/>
                <a:ea typeface="Tahoma" charset="0"/>
                <a:cs typeface="Tahoma" charset="0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34146" y="5721744"/>
            <a:ext cx="530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altLang="x-none" dirty="0">
                <a:latin typeface="Tahoma" charset="0"/>
                <a:ea typeface="Tahoma" charset="0"/>
                <a:cs typeface="Tahoma" charset="0"/>
              </a:rPr>
              <a:t>руководитель: доц. Ермолаев </a:t>
            </a:r>
            <a:r>
              <a:rPr lang="ru-RU" altLang="x-none" dirty="0" smtClean="0">
                <a:latin typeface="Tahoma" charset="0"/>
                <a:ea typeface="Tahoma" charset="0"/>
                <a:cs typeface="Tahoma" charset="0"/>
              </a:rPr>
              <a:t>В.А.</a:t>
            </a:r>
            <a:endParaRPr lang="ru-RU" altLang="x-none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34145" y="5352412"/>
            <a:ext cx="530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altLang="x-none" dirty="0" smtClean="0">
                <a:latin typeface="Tahoma" charset="0"/>
                <a:ea typeface="Tahoma" charset="0"/>
                <a:cs typeface="Tahoma" charset="0"/>
              </a:rPr>
              <a:t>студентка: </a:t>
            </a:r>
            <a:r>
              <a:rPr lang="ru-RU" altLang="x-none" dirty="0">
                <a:latin typeface="Tahoma" charset="0"/>
                <a:ea typeface="Tahoma" charset="0"/>
                <a:cs typeface="Tahoma" charset="0"/>
              </a:rPr>
              <a:t>Моисеенко </a:t>
            </a:r>
            <a:r>
              <a:rPr lang="en-US" altLang="x-none" dirty="0" smtClean="0">
                <a:latin typeface="Tahoma" charset="0"/>
                <a:ea typeface="Tahoma" charset="0"/>
                <a:cs typeface="Tahoma" charset="0"/>
              </a:rPr>
              <a:t>C.A.</a:t>
            </a:r>
            <a:endParaRPr lang="ru-RU" dirty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00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5158" y="293831"/>
            <a:ext cx="68078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accent1"/>
                </a:solidFill>
                <a:latin typeface="Tahoma" charset="0"/>
                <a:ea typeface="Tahoma" charset="0"/>
                <a:cs typeface="Tahoma" charset="0"/>
              </a:rPr>
              <a:t>Разумные границы применимости  подхода</a:t>
            </a:r>
            <a:endParaRPr lang="en-US" sz="2800" b="1" dirty="0">
              <a:solidFill>
                <a:schemeClr val="accent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58" y="1497447"/>
            <a:ext cx="7645477" cy="447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3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426734"/>
            <a:ext cx="7568184" cy="541352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Выводы</a:t>
            </a:r>
            <a:r>
              <a:rPr lang="en-US" sz="2400" dirty="0" smtClean="0">
                <a:latin typeface="Tahoma" charset="0"/>
                <a:ea typeface="Tahoma" charset="0"/>
                <a:cs typeface="Tahoma" charset="0"/>
              </a:rPr>
              <a:t>:</a:t>
            </a:r>
            <a:endParaRPr lang="en-US" sz="24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619250"/>
            <a:ext cx="7670800" cy="3382241"/>
          </a:xfrm>
        </p:spPr>
        <p:txBody>
          <a:bodyPr>
            <a:normAutofit lnSpcReduction="10000"/>
          </a:bodyPr>
          <a:lstStyle/>
          <a:p>
            <a:pPr>
              <a:spcAft>
                <a:spcPts val="1500"/>
              </a:spcAft>
              <a:buFont typeface="Arial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разработаны правила преобразования</a:t>
            </a:r>
            <a:r>
              <a:rPr lang="en-US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текста </a:t>
            </a:r>
            <a:r>
              <a:rPr lang="ru-RU" sz="2400" dirty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в модель представления данных на языке UML диаграммы </a:t>
            </a:r>
            <a:r>
              <a:rPr lang="ru-RU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классов;</a:t>
            </a:r>
          </a:p>
          <a:p>
            <a:pPr>
              <a:spcAft>
                <a:spcPts val="1500"/>
              </a:spcAft>
              <a:buFont typeface="Arial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разработан алгоритм трансформации текста в </a:t>
            </a:r>
            <a:r>
              <a:rPr lang="en-US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UML </a:t>
            </a:r>
            <a:r>
              <a:rPr lang="ru-RU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диаграммы; </a:t>
            </a:r>
            <a:endParaRPr lang="ru-RU" sz="2400" dirty="0">
              <a:solidFill>
                <a:schemeClr val="tx1"/>
              </a:solidFill>
              <a:latin typeface="Tahoma" charset="0"/>
              <a:ea typeface="Tahoma" charset="0"/>
              <a:cs typeface="Tahoma" charset="0"/>
            </a:endParaRPr>
          </a:p>
          <a:p>
            <a:pPr>
              <a:spcAft>
                <a:spcPts val="1500"/>
              </a:spcAft>
              <a:buFont typeface="Arial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разработано ПО выполняющее базовые функции преобразования текста на естественном языке в </a:t>
            </a:r>
            <a:r>
              <a:rPr lang="en-US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UML </a:t>
            </a:r>
            <a:r>
              <a:rPr lang="ru-RU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диаграммы.</a:t>
            </a:r>
            <a:endParaRPr lang="en-US" sz="2400" dirty="0">
              <a:solidFill>
                <a:schemeClr val="tx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83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8650" y="429138"/>
            <a:ext cx="763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accent1"/>
                </a:solidFill>
                <a:latin typeface="Tahoma" charset="0"/>
                <a:ea typeface="Tahoma" charset="0"/>
                <a:cs typeface="Tahoma" charset="0"/>
              </a:rPr>
              <a:t>Цель работы</a:t>
            </a:r>
            <a:r>
              <a:rPr lang="ru-RU" sz="2800" b="1" dirty="0" smtClean="0">
                <a:solidFill>
                  <a:schemeClr val="accent1"/>
                </a:solidFill>
                <a:latin typeface="Tahoma" charset="0"/>
                <a:ea typeface="Tahoma" charset="0"/>
                <a:cs typeface="Tahoma" charset="0"/>
              </a:rPr>
              <a:t>:</a:t>
            </a:r>
            <a:endParaRPr lang="en-US" sz="2800" dirty="0">
              <a:solidFill>
                <a:schemeClr val="accent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49" y="982399"/>
            <a:ext cx="76390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Разработка </a:t>
            </a:r>
            <a:r>
              <a:rPr lang="ru-RU" sz="2400" dirty="0">
                <a:latin typeface="Tahoma" charset="0"/>
                <a:ea typeface="Tahoma" charset="0"/>
                <a:cs typeface="Tahoma" charset="0"/>
              </a:rPr>
              <a:t>алгоритмического и программного обеспечения для получения структурированных представлений знаний из коротких семантически насыщенных текстов на естественном (</a:t>
            </a: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английском) языке.</a:t>
            </a:r>
          </a:p>
          <a:p>
            <a:pPr algn="just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648" y="3228431"/>
            <a:ext cx="7639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accent1"/>
                </a:solidFill>
                <a:latin typeface="Tahoma" charset="0"/>
                <a:ea typeface="Tahoma" charset="0"/>
                <a:cs typeface="Tahoma" charset="0"/>
              </a:rPr>
              <a:t>Задачи:</a:t>
            </a:r>
            <a:endParaRPr lang="en-US" sz="2800" dirty="0">
              <a:solidFill>
                <a:schemeClr val="accent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48" y="3781692"/>
            <a:ext cx="7639050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500"/>
              </a:spcAft>
              <a:buFont typeface="Arial" charset="0"/>
              <a:buChar char="•"/>
            </a:pPr>
            <a:r>
              <a:rPr lang="ru-RU" sz="2400" dirty="0">
                <a:latin typeface="Tahoma" charset="0"/>
                <a:ea typeface="Tahoma" charset="0"/>
                <a:cs typeface="Tahoma" charset="0"/>
              </a:rPr>
              <a:t>разработка эвристики и алгоритма </a:t>
            </a: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преобразования </a:t>
            </a:r>
            <a:r>
              <a:rPr lang="ru-RU" sz="2400" dirty="0">
                <a:latin typeface="Tahoma" charset="0"/>
                <a:ea typeface="Tahoma" charset="0"/>
                <a:cs typeface="Tahoma" charset="0"/>
              </a:rPr>
              <a:t> текстов на естественном (английском) </a:t>
            </a: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языке </a:t>
            </a: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в </a:t>
            </a:r>
            <a:r>
              <a:rPr lang="ru-RU" sz="2400" dirty="0">
                <a:latin typeface="Tahoma" charset="0"/>
                <a:ea typeface="Tahoma" charset="0"/>
                <a:cs typeface="Tahoma" charset="0"/>
              </a:rPr>
              <a:t>модель </a:t>
            </a: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представления </a:t>
            </a:r>
            <a:r>
              <a:rPr lang="ru-RU" sz="2400" dirty="0">
                <a:latin typeface="Tahoma" charset="0"/>
                <a:ea typeface="Tahoma" charset="0"/>
                <a:cs typeface="Tahoma" charset="0"/>
              </a:rPr>
              <a:t>данных на языке UML </a:t>
            </a: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диаграммы </a:t>
            </a:r>
            <a:r>
              <a:rPr lang="ru-RU" sz="2400" dirty="0">
                <a:latin typeface="Tahoma" charset="0"/>
                <a:ea typeface="Tahoma" charset="0"/>
                <a:cs typeface="Tahoma" charset="0"/>
              </a:rPr>
              <a:t>классов</a:t>
            </a:r>
          </a:p>
          <a:p>
            <a:pPr marL="285750" indent="-285750">
              <a:spcAft>
                <a:spcPts val="1500"/>
              </a:spcAft>
              <a:buFont typeface="Arial" charset="0"/>
              <a:buChar char="•"/>
            </a:pPr>
            <a:r>
              <a:rPr lang="ru-RU" sz="2400" dirty="0">
                <a:latin typeface="Tahoma" charset="0"/>
                <a:ea typeface="Tahoma" charset="0"/>
                <a:cs typeface="Tahoma" charset="0"/>
              </a:rPr>
              <a:t>разработать ПО реализующее эти </a:t>
            </a: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преобразования </a:t>
            </a:r>
            <a:r>
              <a:rPr lang="ru-RU" sz="2400" dirty="0">
                <a:latin typeface="Tahoma" charset="0"/>
                <a:ea typeface="Tahoma" charset="0"/>
                <a:cs typeface="Tahoma" charset="0"/>
              </a:rPr>
              <a:t>в репрезентацию на языке XMI</a:t>
            </a:r>
            <a:endParaRPr lang="en-US" sz="2400" dirty="0">
              <a:latin typeface="Tahoma" charset="0"/>
              <a:ea typeface="Tahoma" charset="0"/>
              <a:cs typeface="Tahoma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78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0" y="424479"/>
            <a:ext cx="7229094" cy="432540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chemeClr val="accent1"/>
                </a:solidFill>
                <a:latin typeface="Tahoma" charset="0"/>
                <a:ea typeface="Tahoma" charset="0"/>
                <a:cs typeface="Tahoma" charset="0"/>
              </a:rPr>
              <a:t>Технологии</a:t>
            </a:r>
            <a:r>
              <a:rPr lang="en-US" sz="2800" b="1" dirty="0">
                <a:solidFill>
                  <a:schemeClr val="accent1"/>
                </a:solidFill>
                <a:latin typeface="Tahoma" charset="0"/>
                <a:ea typeface="Tahoma" charset="0"/>
                <a:cs typeface="Tahoma" charset="0"/>
              </a:rPr>
              <a:t>,</a:t>
            </a:r>
            <a:r>
              <a:rPr lang="ru-RU" sz="2800" b="1" dirty="0">
                <a:solidFill>
                  <a:schemeClr val="accent1"/>
                </a:solidFill>
                <a:latin typeface="Tahoma" charset="0"/>
                <a:ea typeface="Tahoma" charset="0"/>
                <a:cs typeface="Tahoma" charset="0"/>
              </a:rPr>
              <a:t> библиотеки</a:t>
            </a:r>
            <a:endParaRPr lang="en-US" sz="28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57250" y="3852168"/>
            <a:ext cx="7255764" cy="4987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spc="-7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latin typeface="Tahoma" charset="0"/>
                <a:ea typeface="Tahoma" charset="0"/>
                <a:cs typeface="Tahoma" charset="0"/>
              </a:rPr>
              <a:t>Новизна</a:t>
            </a:r>
            <a:endParaRPr lang="en-US" sz="28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57249" y="4455358"/>
            <a:ext cx="7414641" cy="14235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+mj-lt"/>
              <a:buAutoNum type="arabicPeriod"/>
            </a:pPr>
            <a:r>
              <a:rPr lang="ru-RU" sz="26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Использование отношений </a:t>
            </a:r>
            <a:r>
              <a:rPr lang="en-US" sz="26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NP,VP </a:t>
            </a:r>
            <a:r>
              <a:rPr lang="ru-RU" sz="26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в</a:t>
            </a:r>
            <a:r>
              <a:rPr lang="en-US" sz="26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 Stanford Core NLP</a:t>
            </a:r>
            <a:r>
              <a:rPr lang="ru-RU" sz="26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 для трансформации текста</a:t>
            </a:r>
            <a:endParaRPr lang="en-US" sz="2600" dirty="0" smtClean="0">
              <a:solidFill>
                <a:schemeClr val="tx1"/>
              </a:solidFill>
              <a:latin typeface="Tahoma" charset="0"/>
              <a:ea typeface="Tahoma" charset="0"/>
              <a:cs typeface="Tahoma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+mj-lt"/>
              <a:buAutoNum type="arabicPeriod"/>
            </a:pPr>
            <a:r>
              <a:rPr lang="ru-RU" sz="26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Разработка правил</a:t>
            </a:r>
            <a:r>
              <a:rPr lang="en-US" sz="26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26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преобразования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1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57250" y="1210825"/>
            <a:ext cx="7414641" cy="22196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Java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Maven</a:t>
            </a:r>
            <a:endParaRPr lang="fr-FR" sz="2400" dirty="0">
              <a:solidFill>
                <a:schemeClr val="tx1"/>
              </a:solidFill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Stanford Core NLP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2400" dirty="0" err="1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JGraphT</a:t>
            </a:r>
            <a:endParaRPr lang="fr-FR" sz="2400" dirty="0" smtClean="0">
              <a:solidFill>
                <a:schemeClr val="tx1"/>
              </a:solidFill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JAXB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XMI, XML, UML</a:t>
            </a:r>
            <a:endParaRPr lang="ru-RU" sz="2100" dirty="0" smtClean="0">
              <a:solidFill>
                <a:schemeClr val="tx1"/>
              </a:solidFill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2100" dirty="0" smtClean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01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82949"/>
            <a:ext cx="7886700" cy="361157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latin typeface="Tahoma" charset="0"/>
                <a:ea typeface="Tahoma" charset="0"/>
                <a:cs typeface="Tahoma" charset="0"/>
              </a:rPr>
              <a:t>1. </a:t>
            </a:r>
            <a:r>
              <a:rPr lang="en-US" sz="2400" b="1" dirty="0" smtClean="0">
                <a:latin typeface="Tahoma" charset="0"/>
                <a:ea typeface="Tahoma" charset="0"/>
                <a:cs typeface="Tahoma" charset="0"/>
              </a:rPr>
              <a:t>NP </a:t>
            </a:r>
            <a:r>
              <a:rPr lang="ru-RU" sz="2400" b="1" dirty="0">
                <a:latin typeface="Tahoma" charset="0"/>
                <a:ea typeface="Tahoma" charset="0"/>
                <a:cs typeface="Tahoma" charset="0"/>
              </a:rPr>
              <a:t>– </a:t>
            </a:r>
            <a:r>
              <a:rPr lang="ru-RU" sz="2400" b="1" dirty="0" smtClean="0">
                <a:latin typeface="Tahoma" charset="0"/>
                <a:ea typeface="Tahoma" charset="0"/>
                <a:cs typeface="Tahoma" charset="0"/>
              </a:rPr>
              <a:t>вершины</a:t>
            </a:r>
            <a:endParaRPr lang="en-US" sz="2400" b="1" dirty="0">
              <a:latin typeface="Tahoma" charset="0"/>
              <a:ea typeface="Tahoma" charset="0"/>
              <a:cs typeface="Tahom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1587502"/>
            <a:ext cx="7752828" cy="336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6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53478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ahoma" charset="0"/>
                <a:ea typeface="Tahoma" charset="0"/>
                <a:cs typeface="Tahoma" charset="0"/>
              </a:rPr>
              <a:t>VP </a:t>
            </a:r>
            <a:r>
              <a:rPr lang="ru-RU" sz="2800" dirty="0">
                <a:latin typeface="Tahoma" charset="0"/>
                <a:ea typeface="Tahoma" charset="0"/>
                <a:cs typeface="Tahoma" charset="0"/>
              </a:rPr>
              <a:t>– ребра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39" y="1409700"/>
            <a:ext cx="7936554" cy="349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64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221" y="365760"/>
            <a:ext cx="7699663" cy="1005840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Предыдущие решения реализации </a:t>
            </a:r>
            <a:r>
              <a:rPr lang="ru-RU" sz="2400" dirty="0" err="1" smtClean="0">
                <a:latin typeface="Tahoma" charset="0"/>
                <a:ea typeface="Tahoma" charset="0"/>
                <a:cs typeface="Tahoma" charset="0"/>
              </a:rPr>
              <a:t>парсинга</a:t>
            </a: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 зачастую использовали привязку </a:t>
            </a:r>
            <a:r>
              <a:rPr lang="en-US" sz="2400" dirty="0" smtClean="0">
                <a:latin typeface="Tahoma" charset="0"/>
                <a:ea typeface="Tahoma" charset="0"/>
                <a:cs typeface="Tahoma" charset="0"/>
              </a:rPr>
              <a:t/>
            </a:r>
            <a:br>
              <a:rPr lang="en-US" sz="2400" dirty="0" smtClean="0">
                <a:latin typeface="Tahoma" charset="0"/>
                <a:ea typeface="Tahoma" charset="0"/>
                <a:cs typeface="Tahoma" charset="0"/>
              </a:rPr>
            </a:b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к</a:t>
            </a:r>
            <a:r>
              <a:rPr lang="en-US" sz="2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зависимостям</a:t>
            </a:r>
            <a:endParaRPr lang="en-US" sz="2400" dirty="0">
              <a:latin typeface="Tahoma" charset="0"/>
              <a:ea typeface="Tahoma" charset="0"/>
              <a:cs typeface="Tahoma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21" y="1984668"/>
            <a:ext cx="7810500" cy="2654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6221" y="5070764"/>
            <a:ext cx="7699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accent1"/>
                </a:solidFill>
                <a:latin typeface="Tahoma" charset="0"/>
                <a:ea typeface="Tahoma" charset="0"/>
                <a:cs typeface="Tahoma" charset="0"/>
              </a:rPr>
              <a:t>Недостаток: </a:t>
            </a: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обход такого графа часто приводил к большому количеству рекурсий</a:t>
            </a:r>
            <a:r>
              <a:rPr lang="en-US" sz="2400" dirty="0" smtClean="0">
                <a:latin typeface="Tahoma" charset="0"/>
                <a:ea typeface="Tahoma" charset="0"/>
                <a:cs typeface="Tahoma" charset="0"/>
              </a:rPr>
              <a:t>, </a:t>
            </a: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что значительно влияло на время выполнения алгоритма.</a:t>
            </a:r>
            <a:endParaRPr lang="en-US" sz="2400" dirty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59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210" y="288190"/>
            <a:ext cx="7561257" cy="735315"/>
          </a:xfrm>
        </p:spPr>
        <p:txBody>
          <a:bodyPr>
            <a:noAutofit/>
          </a:bodyPr>
          <a:lstStyle/>
          <a:p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2. Правила </a:t>
            </a:r>
            <a:r>
              <a:rPr lang="ru-RU" sz="2400" dirty="0">
                <a:latin typeface="Tahoma" charset="0"/>
                <a:ea typeface="Tahoma" charset="0"/>
                <a:cs typeface="Tahoma" charset="0"/>
              </a:rPr>
              <a:t>преобразования промежуточного графа в UML граф</a:t>
            </a:r>
            <a:endParaRPr lang="en-US" sz="2400" dirty="0">
              <a:latin typeface="Tahoma" charset="0"/>
              <a:ea typeface="Tahoma" charset="0"/>
              <a:cs typeface="Tahoma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069098"/>
              </p:ext>
            </p:extLst>
          </p:nvPr>
        </p:nvGraphicFramePr>
        <p:xfrm>
          <a:off x="1174291" y="1413164"/>
          <a:ext cx="6411094" cy="5024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05547"/>
                <a:gridCol w="3205547"/>
              </a:tblGrid>
              <a:tr h="3685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Ч</a:t>
                      </a:r>
                      <a:r>
                        <a:rPr lang="en-US" sz="1600" dirty="0" err="1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асти</a:t>
                      </a:r>
                      <a:r>
                        <a:rPr lang="en-US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</a:t>
                      </a: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речи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UML </a:t>
                      </a: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сущности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</a:tr>
              <a:tr h="3325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NN, NNP, PRP, NNS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Кла</a:t>
                      </a: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с</a:t>
                      </a:r>
                      <a:r>
                        <a:rPr lang="en-US" sz="1600" dirty="0" err="1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с</a:t>
                      </a: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ы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</a:tr>
              <a:tr h="3325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JJ, CD, RB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Атрибут</a:t>
                      </a: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ы</a:t>
                      </a:r>
                      <a:r>
                        <a:rPr lang="en-US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клас</a:t>
                      </a: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со</a:t>
                      </a:r>
                      <a:r>
                        <a:rPr lang="en-US" sz="1600" dirty="0" err="1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в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</a:tr>
              <a:tr h="9976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VBP, VBN, VBG, IN, TO, VBZ, ADVP, VB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Зависимости между классами (ассоциация</a:t>
                      </a:r>
                      <a:r>
                        <a:rPr lang="ru-RU" sz="1600" dirty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, </a:t>
                      </a: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агрегация, генерализация)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</a:tr>
              <a:tr h="13301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ADJP, PP, SBAR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Дополнительная информация для зависимостей между классами, которая влияет</a:t>
                      </a:r>
                      <a:r>
                        <a:rPr lang="ru-RU" sz="1600" baseline="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на их последующую конвертацию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</a:tr>
              <a:tr h="9976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IN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Указывает на агрегацию</a:t>
                      </a:r>
                      <a:r>
                        <a:rPr lang="ru-RU" sz="1600" baseline="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</a:t>
                      </a: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или генерализацию в зависимости</a:t>
                      </a:r>
                      <a:r>
                        <a:rPr lang="ru-RU" sz="1600" baseline="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контекста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</a:tr>
              <a:tr h="6650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СС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Соединение одинаковых</a:t>
                      </a:r>
                      <a:r>
                        <a:rPr lang="ru-RU" sz="1600" baseline="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по типу зависимостей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62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64573" y="2194105"/>
            <a:ext cx="4902637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(ROOT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50000"/>
              </a:lnSpc>
            </a:pPr>
            <a:r>
              <a:rPr lang="ru-RU" sz="14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mr-IN" sz="1400" dirty="0" err="1" smtClean="0">
                <a:latin typeface="Tahoma" charset="0"/>
                <a:ea typeface="Tahoma" charset="0"/>
                <a:cs typeface="Tahoma" charset="0"/>
              </a:rPr>
              <a:t>S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50000"/>
              </a:lnSpc>
            </a:pP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NP (DT 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A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)</a:t>
            </a:r>
            <a:r>
              <a:rPr lang="mr-IN" sz="1400" dirty="0">
                <a:solidFill>
                  <a:srgbClr val="00B0F0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mr-IN" sz="1400" b="1" dirty="0">
                <a:solidFill>
                  <a:srgbClr val="00B0F0"/>
                </a:solidFill>
                <a:latin typeface="Tahoma" charset="0"/>
                <a:ea typeface="Tahoma" charset="0"/>
                <a:cs typeface="Tahoma" charset="0"/>
              </a:rPr>
              <a:t>(NN </a:t>
            </a:r>
            <a:r>
              <a:rPr lang="mr-IN" sz="1400" b="1" dirty="0" err="1">
                <a:solidFill>
                  <a:srgbClr val="00B0F0"/>
                </a:solidFill>
                <a:latin typeface="Tahoma" charset="0"/>
                <a:ea typeface="Tahoma" charset="0"/>
                <a:cs typeface="Tahoma" charset="0"/>
              </a:rPr>
              <a:t>Clock</a:t>
            </a:r>
            <a:r>
              <a:rPr lang="mr-IN" sz="1400" b="1" dirty="0">
                <a:solidFill>
                  <a:srgbClr val="00B0F0"/>
                </a:solidFill>
                <a:latin typeface="Tahoma" charset="0"/>
                <a:ea typeface="Tahoma" charset="0"/>
                <a:cs typeface="Tahoma" charset="0"/>
              </a:rPr>
              <a:t>)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)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50000"/>
              </a:lnSpc>
            </a:pP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VP </a:t>
            </a:r>
            <a:r>
              <a:rPr lang="mr-IN" sz="1400" b="1" dirty="0">
                <a:solidFill>
                  <a:srgbClr val="92D050"/>
                </a:solidFill>
                <a:latin typeface="Tahoma" charset="0"/>
                <a:ea typeface="Tahoma" charset="0"/>
                <a:cs typeface="Tahoma" charset="0"/>
              </a:rPr>
              <a:t>(VBZ </a:t>
            </a:r>
            <a:r>
              <a:rPr lang="mr-IN" sz="1400" b="1" dirty="0" err="1">
                <a:solidFill>
                  <a:srgbClr val="92D050"/>
                </a:solidFill>
                <a:latin typeface="Tahoma" charset="0"/>
                <a:ea typeface="Tahoma" charset="0"/>
                <a:cs typeface="Tahoma" charset="0"/>
              </a:rPr>
              <a:t>is</a:t>
            </a:r>
            <a:r>
              <a:rPr lang="mr-IN" sz="1400" b="1" dirty="0">
                <a:solidFill>
                  <a:srgbClr val="92D050"/>
                </a:solidFill>
                <a:latin typeface="Tahoma" charset="0"/>
                <a:ea typeface="Tahoma" charset="0"/>
                <a:cs typeface="Tahoma" charset="0"/>
              </a:rPr>
              <a:t>)    </a:t>
            </a:r>
            <a:endParaRPr lang="ru-RU" sz="1400" b="1" dirty="0" smtClean="0">
              <a:solidFill>
                <a:srgbClr val="92D050"/>
              </a:solidFill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50000"/>
              </a:lnSpc>
            </a:pPr>
            <a:r>
              <a:rPr lang="ru-RU" sz="14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 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(NP (DT 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a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) (NN 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TemporalInstrument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) </a:t>
            </a:r>
            <a:r>
              <a:rPr lang="mr-IN" sz="1400" b="1" dirty="0">
                <a:solidFill>
                  <a:srgbClr val="00B0F0"/>
                </a:solidFill>
                <a:latin typeface="Tahoma" charset="0"/>
                <a:ea typeface="Tahoma" charset="0"/>
                <a:cs typeface="Tahoma" charset="0"/>
              </a:rPr>
              <a:t>      </a:t>
            </a:r>
            <a:endParaRPr lang="ru-RU" sz="1400" b="1" dirty="0" smtClean="0">
              <a:solidFill>
                <a:srgbClr val="00B0F0"/>
              </a:solidFill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50000"/>
              </a:lnSpc>
            </a:pP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 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S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50000"/>
              </a:lnSpc>
            </a:pP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        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(VP (TO to)        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50000"/>
              </a:lnSpc>
            </a:pP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    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(VP (VB 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generate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)          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50000"/>
              </a:lnSpc>
            </a:pP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      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(NP             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50000"/>
              </a:lnSpc>
            </a:pP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         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NP (DT the) (NNS 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instances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))                </a:t>
            </a: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         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PP </a:t>
            </a:r>
            <a:r>
              <a:rPr lang="mr-IN" sz="1400" b="1" dirty="0">
                <a:solidFill>
                  <a:srgbClr val="FF9300"/>
                </a:solidFill>
                <a:latin typeface="Tahoma" charset="0"/>
                <a:ea typeface="Tahoma" charset="0"/>
                <a:cs typeface="Tahoma" charset="0"/>
              </a:rPr>
              <a:t>(IN of)                 </a:t>
            </a:r>
            <a:endParaRPr lang="ru-RU" sz="1400" b="1" dirty="0" smtClean="0">
              <a:solidFill>
                <a:srgbClr val="FF9300"/>
              </a:solidFill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50000"/>
              </a:lnSpc>
            </a:pP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	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(NP (DT 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a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) (NN 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TemporalMeasure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)</a:t>
            </a:r>
            <a:r>
              <a:rPr lang="en-US" sz="1400" dirty="0" smtClean="0">
                <a:latin typeface="Tahoma" charset="0"/>
                <a:ea typeface="Tahoma" charset="0"/>
                <a:cs typeface="Tahoma" charset="0"/>
              </a:rPr>
              <a:t>)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50000"/>
              </a:lnSpc>
            </a:pP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(. .)))</a:t>
            </a:r>
            <a:endParaRPr lang="en-US" sz="14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4573" y="1130398"/>
            <a:ext cx="75165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A Clock is a </a:t>
            </a:r>
            <a:r>
              <a:rPr lang="en-US" sz="2000" dirty="0" err="1">
                <a:latin typeface="Tahoma" charset="0"/>
                <a:ea typeface="Tahoma" charset="0"/>
                <a:cs typeface="Tahoma" charset="0"/>
              </a:rPr>
              <a:t>TemporalInstrument</a:t>
            </a: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 to </a:t>
            </a:r>
            <a:r>
              <a:rPr lang="en-US" sz="2000" dirty="0" smtClean="0">
                <a:latin typeface="Tahoma" charset="0"/>
                <a:ea typeface="Tahoma" charset="0"/>
                <a:cs typeface="Tahoma" charset="0"/>
              </a:rPr>
              <a:t>generate the instances</a:t>
            </a:r>
            <a:endParaRPr lang="ru-RU" sz="2000" dirty="0" smtClean="0">
              <a:latin typeface="Tahoma" charset="0"/>
              <a:ea typeface="Tahoma" charset="0"/>
              <a:cs typeface="Tahoma" charset="0"/>
            </a:endParaRPr>
          </a:p>
          <a:p>
            <a:pPr algn="ctr"/>
            <a:r>
              <a:rPr lang="en-US" sz="20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of a </a:t>
            </a:r>
            <a:r>
              <a:rPr lang="en-US" sz="2000" dirty="0" err="1">
                <a:latin typeface="Tahoma" charset="0"/>
                <a:ea typeface="Tahoma" charset="0"/>
                <a:cs typeface="Tahoma" charset="0"/>
              </a:rPr>
              <a:t>TemporalMeasure</a:t>
            </a: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. </a:t>
            </a:r>
            <a:endParaRPr lang="en-US" sz="2000" b="1" dirty="0">
              <a:latin typeface="Tahoma" charset="0"/>
              <a:ea typeface="Tahoma" charset="0"/>
              <a:cs typeface="Tahoma" charset="0"/>
            </a:endParaRPr>
          </a:p>
          <a:p>
            <a:endParaRPr lang="en-US" sz="2400" dirty="0">
              <a:latin typeface="Tahoma" charset="0"/>
              <a:ea typeface="Tahoma" charset="0"/>
              <a:cs typeface="Tahoma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665" y="2330727"/>
            <a:ext cx="4146550" cy="3740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4573" y="397900"/>
            <a:ext cx="7415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accent1"/>
                </a:solidFill>
                <a:latin typeface="Tahoma" charset="0"/>
                <a:ea typeface="Tahoma" charset="0"/>
                <a:cs typeface="Tahoma" charset="0"/>
              </a:rPr>
              <a:t>Полученные результаты</a:t>
            </a:r>
            <a:endParaRPr lang="en-US" sz="2400" b="1" dirty="0">
              <a:solidFill>
                <a:schemeClr val="accent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cxnSp>
        <p:nvCxnSpPr>
          <p:cNvPr id="14" name="Elbow Connector 13"/>
          <p:cNvCxnSpPr/>
          <p:nvPr/>
        </p:nvCxnSpPr>
        <p:spPr>
          <a:xfrm>
            <a:off x="3015891" y="3060517"/>
            <a:ext cx="2137998" cy="2131170"/>
          </a:xfrm>
          <a:prstGeom prst="bentConnector3">
            <a:avLst>
              <a:gd name="adj1" fmla="val 63608"/>
            </a:avLst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/>
          <p:nvPr/>
        </p:nvCxnSpPr>
        <p:spPr>
          <a:xfrm>
            <a:off x="2147455" y="3394434"/>
            <a:ext cx="3319755" cy="946412"/>
          </a:xfrm>
          <a:prstGeom prst="bentConnector3">
            <a:avLst>
              <a:gd name="adj1" fmla="val 75458"/>
            </a:avLst>
          </a:prstGeom>
          <a:ln w="1905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/>
          <p:nvPr/>
        </p:nvCxnSpPr>
        <p:spPr>
          <a:xfrm flipV="1">
            <a:off x="2867891" y="5326387"/>
            <a:ext cx="3685310" cy="929007"/>
          </a:xfrm>
          <a:prstGeom prst="bentConnector3">
            <a:avLst>
              <a:gd name="adj1" fmla="val 100000"/>
            </a:avLst>
          </a:prstGeom>
          <a:ln w="19050">
            <a:solidFill>
              <a:srgbClr val="FF93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67891" y="5591129"/>
            <a:ext cx="13854" cy="663195"/>
          </a:xfrm>
          <a:prstGeom prst="line">
            <a:avLst/>
          </a:prstGeom>
          <a:ln w="19050">
            <a:solidFill>
              <a:srgbClr val="FF93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559357" y="5591129"/>
            <a:ext cx="322388" cy="1"/>
          </a:xfrm>
          <a:prstGeom prst="line">
            <a:avLst/>
          </a:prstGeom>
          <a:ln w="19050">
            <a:solidFill>
              <a:srgbClr val="FF93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48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fficeArt object"/>
          <p:cNvPicPr>
            <a:picLocks noGrp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2202875" y="2237003"/>
            <a:ext cx="5808981" cy="422664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29936" y="300772"/>
            <a:ext cx="51642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ahoma" charset="0"/>
                <a:ea typeface="Tahoma" charset="0"/>
                <a:cs typeface="Tahoma" charset="0"/>
              </a:rPr>
              <a:t>Stopping by Woods on a Snowy Evening</a:t>
            </a:r>
            <a:endParaRPr lang="en-US" dirty="0">
              <a:latin typeface="Tahoma" charset="0"/>
              <a:ea typeface="Tahoma" charset="0"/>
              <a:cs typeface="Tahoma" charset="0"/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/>
            </a:r>
            <a:b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My </a:t>
            </a:r>
            <a:r>
              <a:rPr lang="en-US" dirty="0">
                <a:solidFill>
                  <a:srgbClr val="009051"/>
                </a:solidFill>
                <a:latin typeface="Tahoma" charset="0"/>
                <a:ea typeface="Tahoma" charset="0"/>
                <a:cs typeface="Tahoma" charset="0"/>
              </a:rPr>
              <a:t>little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dirty="0">
                <a:solidFill>
                  <a:srgbClr val="009051"/>
                </a:solidFill>
                <a:latin typeface="Tahoma" charset="0"/>
                <a:ea typeface="Tahoma" charset="0"/>
                <a:cs typeface="Tahoma" charset="0"/>
              </a:rPr>
              <a:t>horse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must think </a:t>
            </a:r>
            <a:r>
              <a:rPr lang="en-US" dirty="0">
                <a:solidFill>
                  <a:srgbClr val="009051"/>
                </a:solidFill>
                <a:latin typeface="Tahoma" charset="0"/>
                <a:ea typeface="Tahoma" charset="0"/>
                <a:cs typeface="Tahoma" charset="0"/>
              </a:rPr>
              <a:t>it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queer</a:t>
            </a:r>
          </a:p>
          <a:p>
            <a:r>
              <a:rPr lang="en-US" dirty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To stop without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a </a:t>
            </a:r>
            <a:r>
              <a:rPr lang="en-US" dirty="0">
                <a:solidFill>
                  <a:srgbClr val="009051"/>
                </a:solidFill>
                <a:latin typeface="Tahoma" charset="0"/>
                <a:ea typeface="Tahoma" charset="0"/>
                <a:cs typeface="Tahoma" charset="0"/>
              </a:rPr>
              <a:t>farmhouse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near</a:t>
            </a:r>
          </a:p>
          <a:p>
            <a:r>
              <a:rPr lang="en-US" dirty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Between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the </a:t>
            </a:r>
            <a:r>
              <a:rPr lang="en-US" dirty="0">
                <a:solidFill>
                  <a:srgbClr val="009051"/>
                </a:solidFill>
                <a:latin typeface="Tahoma" charset="0"/>
                <a:ea typeface="Tahoma" charset="0"/>
                <a:cs typeface="Tahoma" charset="0"/>
              </a:rPr>
              <a:t>woods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and </a:t>
            </a:r>
            <a:r>
              <a:rPr lang="en-US" dirty="0">
                <a:solidFill>
                  <a:srgbClr val="009051"/>
                </a:solidFill>
                <a:latin typeface="Tahoma" charset="0"/>
                <a:ea typeface="Tahoma" charset="0"/>
                <a:cs typeface="Tahoma" charset="0"/>
              </a:rPr>
              <a:t>frozen lake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darkest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dirty="0">
                <a:solidFill>
                  <a:srgbClr val="009051"/>
                </a:solidFill>
                <a:latin typeface="Tahoma" charset="0"/>
                <a:ea typeface="Tahoma" charset="0"/>
                <a:cs typeface="Tahoma" charset="0"/>
              </a:rPr>
              <a:t>evening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dirty="0">
                <a:solidFill>
                  <a:srgbClr val="009051"/>
                </a:solidFill>
                <a:latin typeface="Tahoma" charset="0"/>
                <a:ea typeface="Tahoma" charset="0"/>
                <a:cs typeface="Tahoma" charset="0"/>
              </a:rPr>
              <a:t>of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the </a:t>
            </a:r>
            <a:r>
              <a:rPr lang="en-US" dirty="0">
                <a:solidFill>
                  <a:srgbClr val="009051"/>
                </a:solidFill>
                <a:latin typeface="Tahoma" charset="0"/>
                <a:ea typeface="Tahoma" charset="0"/>
                <a:cs typeface="Tahoma" charset="0"/>
              </a:rPr>
              <a:t>year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.</a:t>
            </a:r>
          </a:p>
          <a:p>
            <a:r>
              <a:rPr lang="ru-RU" dirty="0">
                <a:latin typeface="Tahoma" charset="0"/>
                <a:ea typeface="Tahoma" charset="0"/>
                <a:cs typeface="Tahoma" charset="0"/>
              </a:rPr>
              <a:t/>
            </a:r>
            <a:br>
              <a:rPr lang="ru-RU" dirty="0">
                <a:latin typeface="Tahoma" charset="0"/>
                <a:ea typeface="Tahoma" charset="0"/>
                <a:cs typeface="Tahoma" charset="0"/>
              </a:rPr>
            </a:br>
            <a:r>
              <a:rPr lang="en-US" b="1" dirty="0" smtClean="0">
                <a:latin typeface="Tahoma" charset="0"/>
                <a:ea typeface="Tahoma" charset="0"/>
                <a:cs typeface="Tahoma" charset="0"/>
              </a:rPr>
              <a:t>Robert </a:t>
            </a:r>
            <a:r>
              <a:rPr lang="en-US" b="1" dirty="0">
                <a:latin typeface="Tahoma" charset="0"/>
                <a:ea typeface="Tahoma" charset="0"/>
                <a:cs typeface="Tahoma" charset="0"/>
              </a:rPr>
              <a:t>Frost</a:t>
            </a:r>
            <a:endParaRPr lang="en-US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91345" y="2286003"/>
            <a:ext cx="858982" cy="706581"/>
          </a:xfrm>
          <a:prstGeom prst="rect">
            <a:avLst/>
          </a:prstGeom>
          <a:noFill/>
          <a:ln w="19050">
            <a:solidFill>
              <a:srgbClr val="009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93677" y="2304296"/>
            <a:ext cx="789702" cy="655197"/>
          </a:xfrm>
          <a:prstGeom prst="rect">
            <a:avLst/>
          </a:prstGeom>
          <a:noFill/>
          <a:ln w="19050">
            <a:solidFill>
              <a:srgbClr val="009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11637" y="3684311"/>
            <a:ext cx="637293" cy="697296"/>
          </a:xfrm>
          <a:prstGeom prst="rect">
            <a:avLst/>
          </a:prstGeom>
          <a:noFill/>
          <a:ln w="19050">
            <a:solidFill>
              <a:srgbClr val="009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93807" y="4853541"/>
            <a:ext cx="637319" cy="660569"/>
          </a:xfrm>
          <a:prstGeom prst="rect">
            <a:avLst/>
          </a:prstGeom>
          <a:noFill/>
          <a:ln>
            <a:solidFill>
              <a:srgbClr val="009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81049" y="4230085"/>
            <a:ext cx="619525" cy="664599"/>
          </a:xfrm>
          <a:prstGeom prst="rect">
            <a:avLst/>
          </a:prstGeom>
          <a:noFill/>
          <a:ln w="19050">
            <a:solidFill>
              <a:srgbClr val="009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99164" y="5698670"/>
            <a:ext cx="692727" cy="231080"/>
          </a:xfrm>
          <a:prstGeom prst="rect">
            <a:avLst/>
          </a:prstGeom>
          <a:noFill/>
          <a:ln w="19050">
            <a:solidFill>
              <a:srgbClr val="009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68841" y="4668986"/>
            <a:ext cx="942104" cy="706582"/>
          </a:xfrm>
          <a:prstGeom prst="rect">
            <a:avLst/>
          </a:prstGeom>
          <a:noFill/>
          <a:ln w="19050">
            <a:solidFill>
              <a:srgbClr val="009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99164" y="5948926"/>
            <a:ext cx="692722" cy="1905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200" dirty="0" err="1" smtClean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darkest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58292" y="3508766"/>
            <a:ext cx="2743200" cy="3097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098467" y="3287091"/>
            <a:ext cx="1870374" cy="3279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613555" y="4381607"/>
            <a:ext cx="1870374" cy="3279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001485" y="4852668"/>
            <a:ext cx="1870374" cy="3279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262256" y="3937252"/>
            <a:ext cx="235526" cy="265124"/>
          </a:xfrm>
          <a:prstGeom prst="rect">
            <a:avLst/>
          </a:prstGeom>
          <a:noFill/>
          <a:ln w="19050">
            <a:solidFill>
              <a:srgbClr val="009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918360" y="3978812"/>
            <a:ext cx="235526" cy="265124"/>
          </a:xfrm>
          <a:prstGeom prst="rect">
            <a:avLst/>
          </a:prstGeom>
          <a:noFill/>
          <a:ln w="19050">
            <a:solidFill>
              <a:srgbClr val="009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308759" y="5378126"/>
            <a:ext cx="235526" cy="265124"/>
          </a:xfrm>
          <a:prstGeom prst="rect">
            <a:avLst/>
          </a:prstGeom>
          <a:noFill/>
          <a:ln w="19050">
            <a:solidFill>
              <a:srgbClr val="009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045516" y="5212881"/>
            <a:ext cx="789727" cy="1801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322609" y="4934777"/>
            <a:ext cx="235526" cy="265124"/>
          </a:xfrm>
          <a:prstGeom prst="rect">
            <a:avLst/>
          </a:prstGeom>
          <a:noFill/>
          <a:ln w="19050">
            <a:solidFill>
              <a:srgbClr val="009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322603" y="3905889"/>
            <a:ext cx="512639" cy="268770"/>
          </a:xfrm>
          <a:prstGeom prst="rect">
            <a:avLst/>
          </a:prstGeom>
          <a:noFill/>
          <a:ln w="19050">
            <a:solidFill>
              <a:srgbClr val="009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336453" y="3074611"/>
            <a:ext cx="512639" cy="268770"/>
          </a:xfrm>
          <a:prstGeom prst="rect">
            <a:avLst/>
          </a:prstGeom>
          <a:noFill/>
          <a:ln w="19050">
            <a:solidFill>
              <a:srgbClr val="009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6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1411</TotalTime>
  <Words>343</Words>
  <Application>Microsoft Macintosh PowerPoint</Application>
  <PresentationFormat>On-screen Show (4:3)</PresentationFormat>
  <Paragraphs>66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Century Schoolbook</vt:lpstr>
      <vt:lpstr>Tahoma</vt:lpstr>
      <vt:lpstr>Wingdings 2</vt:lpstr>
      <vt:lpstr>Arial</vt:lpstr>
      <vt:lpstr>View</vt:lpstr>
      <vt:lpstr>РАЗРАБОТКА ПРОГРАММНОГО ОБЕСПЕЧЕНИЯ  ДЛЯ ПАРСИНГА ТЕКСТОВ  И ГЕНЕРАЦИИ UML МОДЕЛЕЙ </vt:lpstr>
      <vt:lpstr>PowerPoint Presentation</vt:lpstr>
      <vt:lpstr>Технологии, библиотеки</vt:lpstr>
      <vt:lpstr>1. NP – вершины</vt:lpstr>
      <vt:lpstr>VP – ребра</vt:lpstr>
      <vt:lpstr>Предыдущие решения реализации парсинга зачастую использовали привязку  к зависимостям</vt:lpstr>
      <vt:lpstr>2. Правила преобразования промежуточного графа в UML граф</vt:lpstr>
      <vt:lpstr>PowerPoint Presentation</vt:lpstr>
      <vt:lpstr>PowerPoint Presentation</vt:lpstr>
      <vt:lpstr>PowerPoint Presentation</vt:lpstr>
      <vt:lpstr>Выводы: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Svitlana Moiseyenko</dc:creator>
  <cp:lastModifiedBy>Svitlana Moiseyenko</cp:lastModifiedBy>
  <cp:revision>137</cp:revision>
  <dcterms:created xsi:type="dcterms:W3CDTF">2017-05-28T13:43:13Z</dcterms:created>
  <dcterms:modified xsi:type="dcterms:W3CDTF">2017-06-01T00:45:26Z</dcterms:modified>
</cp:coreProperties>
</file>