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7" r:id="rId2"/>
    <p:sldId id="261" r:id="rId3"/>
    <p:sldId id="291" r:id="rId4"/>
    <p:sldId id="269" r:id="rId5"/>
    <p:sldId id="292" r:id="rId6"/>
    <p:sldId id="287" r:id="rId7"/>
    <p:sldId id="290" r:id="rId8"/>
    <p:sldId id="288" r:id="rId9"/>
    <p:sldId id="294" r:id="rId10"/>
    <p:sldId id="27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8" autoAdjust="0"/>
    <p:restoredTop sz="96952" autoAdjust="0"/>
  </p:normalViewPr>
  <p:slideViewPr>
    <p:cSldViewPr>
      <p:cViewPr>
        <p:scale>
          <a:sx n="110" d="100"/>
          <a:sy n="110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764704"/>
            <a:ext cx="8165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ПРОГРАММНОГО ОБЕСПЕЧЕНИЯ ДЛЯ  </a:t>
            </a:r>
          </a:p>
          <a:p>
            <a:pPr algn="ctr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ОПТИМИЗАЦИИ РАЗМЕЩЕНИЯ ЭЛЕМЕНТОВ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 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059832" y="5340116"/>
            <a:ext cx="5665772" cy="830997"/>
            <a:chOff x="3007305" y="4509119"/>
            <a:chExt cx="5665772" cy="830997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007305" y="4509119"/>
              <a:ext cx="3186372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ru-RU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студент:</a:t>
              </a:r>
              <a:endPara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r"/>
              <a:r>
                <a:rPr lang="ru-RU" sz="2400" dirty="0" smtClean="0">
                  <a:cs typeface="Times New Roman" panose="02020603050405020304" pitchFamily="18" charset="0"/>
                </a:rPr>
                <a:t>  </a:t>
              </a:r>
              <a:r>
                <a:rPr lang="ru-RU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</a:t>
              </a:r>
              <a:r>
                <a:rPr lang="ru-RU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уководитель: доц.    </a:t>
              </a:r>
              <a:endPara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135873" y="4509119"/>
              <a:ext cx="2537204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ru-RU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Печерский В.Н.</a:t>
              </a:r>
            </a:p>
            <a:p>
              <a:r>
                <a:rPr lang="ru-RU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Ермолаев</a:t>
              </a:r>
              <a:r>
                <a:rPr lang="ru-RU" sz="2400" dirty="0" smtClean="0">
                  <a:cs typeface="Times New Roman" panose="02020603050405020304" pitchFamily="18" charset="0"/>
                </a:rPr>
                <a:t> В.А.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0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812" y="297177"/>
            <a:ext cx="8640960" cy="48245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36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  <a:r>
              <a:rPr lang="uk-UA" sz="36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uk-UA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500"/>
              </a:spcAft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 алгоритм размещения UML диаграмм с учётом их специфики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Разработано программное обеспечение позволяющее размещать элементы UML диаграмм классов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500"/>
              </a:spcAft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Достигнута минимизация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размера области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размещения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Разработанное ПО интегрировано в редактор </a:t>
            </a:r>
            <a:r>
              <a:rPr lang="ru-RU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ArgoUML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4722" y="296383"/>
            <a:ext cx="8640960" cy="59046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endParaRPr lang="ru-RU" sz="3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азработка алгоритмического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программного обеспечения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оптимального размещения UML диаграмм классов на прямоугольной плоской области</a:t>
            </a:r>
            <a:endParaRPr lang="ru-RU" sz="28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ru-RU" sz="36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endParaRPr lang="ru-RU" sz="36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1500"/>
              </a:spcAft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минимизация размера области размещения и количества пересечений отношений между классами (ребра в графе)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</a:t>
            </a: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для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оптимального размещение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 классов по форм фактору</a:t>
            </a:r>
          </a:p>
        </p:txBody>
      </p:sp>
    </p:spTree>
    <p:extLst>
      <p:ext uri="{BB962C8B-B14F-4D97-AF65-F5344CB8AC3E}">
        <p14:creationId xmlns:p14="http://schemas.microsoft.com/office/powerpoint/2010/main" val="28014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888" y="130637"/>
            <a:ext cx="8640960" cy="1371600"/>
          </a:xfrm>
        </p:spPr>
        <p:txBody>
          <a:bodyPr>
            <a:normAutofit/>
          </a:bodyPr>
          <a:lstStyle/>
          <a:p>
            <a:r>
              <a:rPr lang="ru-RU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Технологии, алгоритмы </a:t>
            </a:r>
            <a:r>
              <a:rPr lang="ru-RU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467544" y="1772816"/>
            <a:ext cx="76200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Java,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UML, 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ArgoUML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uk-UA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Orthogonal</a:t>
            </a: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Sugiyama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Orthogonal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 descr="image31.png"/>
          <p:cNvPicPr/>
          <p:nvPr/>
        </p:nvPicPr>
        <p:blipFill rotWithShape="1">
          <a:blip r:embed="rId2">
            <a:extLst/>
          </a:blip>
          <a:srcRect r="7016"/>
          <a:stretch/>
        </p:blipFill>
        <p:spPr>
          <a:xfrm>
            <a:off x="4035029" y="1484784"/>
            <a:ext cx="4680520" cy="443532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2084" y="308969"/>
            <a:ext cx="8568952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0"/>
              </a:spcBef>
              <a:buNone/>
              <a:defRPr sz="3600" b="1" cap="none" spc="-60" baseline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uk-UA" dirty="0" err="1"/>
              <a:t>Orthogonal</a:t>
            </a:r>
            <a:r>
              <a:rPr lang="uk-UA" dirty="0"/>
              <a:t> </a:t>
            </a:r>
            <a:r>
              <a:rPr lang="uk-UA" dirty="0" err="1"/>
              <a:t>Layout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1720" y="1487281"/>
            <a:ext cx="331236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временно удаляет какие-либо </a:t>
            </a:r>
          </a:p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направленные циклы </a:t>
            </a:r>
          </a:p>
        </p:txBody>
      </p:sp>
      <p:sp>
        <p:nvSpPr>
          <p:cNvPr id="7" name="Стрелка вниз 6"/>
          <p:cNvSpPr/>
          <p:nvPr/>
        </p:nvSpPr>
        <p:spPr>
          <a:xfrm>
            <a:off x="1890121" y="2112708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" name="TextBox 7"/>
          <p:cNvSpPr txBox="1"/>
          <p:nvPr/>
        </p:nvSpPr>
        <p:spPr>
          <a:xfrm>
            <a:off x="491720" y="2658188"/>
            <a:ext cx="331236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размещает узлы на </a:t>
            </a:r>
          </a:p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горизонтальных уровнях</a:t>
            </a:r>
          </a:p>
        </p:txBody>
      </p:sp>
      <p:sp>
        <p:nvSpPr>
          <p:cNvPr id="9" name="Стрелка вниз 8"/>
          <p:cNvSpPr/>
          <p:nvPr/>
        </p:nvSpPr>
        <p:spPr>
          <a:xfrm>
            <a:off x="1949463" y="3299296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0" name="TextBox 9"/>
          <p:cNvSpPr txBox="1"/>
          <p:nvPr/>
        </p:nvSpPr>
        <p:spPr>
          <a:xfrm>
            <a:off x="509303" y="3871620"/>
            <a:ext cx="331236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переставляет узлы на </a:t>
            </a:r>
          </a:p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каждом уровне </a:t>
            </a:r>
          </a:p>
        </p:txBody>
      </p:sp>
      <p:sp>
        <p:nvSpPr>
          <p:cNvPr id="11" name="Стрелка вниз 10"/>
          <p:cNvSpPr/>
          <p:nvPr/>
        </p:nvSpPr>
        <p:spPr>
          <a:xfrm>
            <a:off x="1956030" y="4511756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2" name="TextBox 11"/>
          <p:cNvSpPr txBox="1"/>
          <p:nvPr/>
        </p:nvSpPr>
        <p:spPr>
          <a:xfrm>
            <a:off x="530870" y="5076473"/>
            <a:ext cx="331236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добавляет связи ассоциации</a:t>
            </a:r>
          </a:p>
          <a:p>
            <a:r>
              <a:rPr lang="ru-RU" dirty="0"/>
              <a:t>сохраняя  базовую структуру</a:t>
            </a:r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5949" y="406298"/>
            <a:ext cx="8568952" cy="523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ru-RU" sz="3600" b="1" spc="-6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Редактор </a:t>
            </a:r>
            <a:r>
              <a:rPr lang="en-US" sz="3600" b="1" spc="-6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ArgoUML</a:t>
            </a:r>
            <a:endParaRPr lang="en-US" sz="3600" b="1" spc="-6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"/>
          <a:stretch/>
        </p:blipFill>
        <p:spPr bwMode="auto">
          <a:xfrm>
            <a:off x="879540" y="1261754"/>
            <a:ext cx="7261770" cy="535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1045" y="299796"/>
            <a:ext cx="8640960" cy="4081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1. Размещение UML диаграммы</a:t>
            </a:r>
          </a:p>
        </p:txBody>
      </p:sp>
      <p:pic>
        <p:nvPicPr>
          <p:cNvPr id="7" name="officeArt object" descr="image25.png"/>
          <p:cNvPicPr/>
          <p:nvPr/>
        </p:nvPicPr>
        <p:blipFill rotWithShape="1">
          <a:blip r:embed="rId2">
            <a:extLst/>
          </a:blip>
          <a:srcRect l="1550" b="22109"/>
          <a:stretch/>
        </p:blipFill>
        <p:spPr>
          <a:xfrm>
            <a:off x="347037" y="4293096"/>
            <a:ext cx="8296212" cy="2208676"/>
          </a:xfrm>
          <a:prstGeom prst="rect">
            <a:avLst/>
          </a:prstGeom>
          <a:ln w="38100" cap="flat">
            <a:solidFill>
              <a:srgbClr val="00B050"/>
            </a:solidFill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78063" y="1772816"/>
            <a:ext cx="3884470" cy="2092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sz="1600" dirty="0" smtClean="0">
                <a:latin typeface="Tahoma" charset="0"/>
                <a:ea typeface="Tahoma" charset="0"/>
                <a:cs typeface="Tahoma" charset="0"/>
              </a:rPr>
            </a:br>
            <a:r>
              <a:rPr lang="en-US" sz="1400" dirty="0" smtClean="0">
                <a:latin typeface="Tahoma" charset="0"/>
                <a:ea typeface="Tahoma" charset="0"/>
                <a:cs typeface="Tahoma" charset="0"/>
              </a:rPr>
              <a:t>My </a:t>
            </a:r>
            <a:r>
              <a:rPr lang="en-US" sz="1400" dirty="0">
                <a:latin typeface="Tahoma" charset="0"/>
                <a:ea typeface="Tahoma" charset="0"/>
                <a:cs typeface="Tahoma" charset="0"/>
              </a:rPr>
              <a:t>little horse must think it queer</a:t>
            </a:r>
          </a:p>
          <a:p>
            <a:r>
              <a:rPr lang="en-US" sz="1400" dirty="0">
                <a:latin typeface="Tahoma" charset="0"/>
                <a:ea typeface="Tahoma" charset="0"/>
                <a:cs typeface="Tahoma" charset="0"/>
              </a:rPr>
              <a:t>To stop without a farmhouse near</a:t>
            </a:r>
          </a:p>
          <a:p>
            <a:r>
              <a:rPr lang="en-US" sz="1400" dirty="0">
                <a:latin typeface="Tahoma" charset="0"/>
                <a:ea typeface="Tahoma" charset="0"/>
                <a:cs typeface="Tahoma" charset="0"/>
              </a:rPr>
              <a:t>Between the woods and frozen lake</a:t>
            </a:r>
          </a:p>
          <a:p>
            <a:r>
              <a:rPr lang="en-US" sz="1400" dirty="0">
                <a:latin typeface="Tahoma" charset="0"/>
                <a:ea typeface="Tahoma" charset="0"/>
                <a:cs typeface="Tahoma" charset="0"/>
              </a:rPr>
              <a:t>The darkest evening of the year.</a:t>
            </a: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sz="1400" dirty="0">
                <a:latin typeface="Tahoma" charset="0"/>
                <a:ea typeface="Tahoma" charset="0"/>
                <a:cs typeface="Tahoma" charset="0"/>
              </a:rPr>
            </a:br>
            <a:r>
              <a:rPr lang="en-US" sz="1400" b="1" dirty="0" smtClean="0">
                <a:latin typeface="Tahoma" charset="0"/>
                <a:ea typeface="Tahoma" charset="0"/>
                <a:cs typeface="Tahoma" charset="0"/>
              </a:rPr>
              <a:t>Robert </a:t>
            </a:r>
            <a:r>
              <a:rPr lang="en-US" sz="1400" b="1" dirty="0" smtClean="0">
                <a:latin typeface="Tahoma" charset="0"/>
                <a:ea typeface="Tahoma" charset="0"/>
                <a:cs typeface="Tahoma" charset="0"/>
              </a:rPr>
              <a:t>Frost</a:t>
            </a:r>
            <a:r>
              <a:rPr lang="ru-RU" sz="1400" b="1" dirty="0" smtClean="0">
                <a:latin typeface="Tahoma" charset="0"/>
                <a:ea typeface="Tahoma" charset="0"/>
                <a:cs typeface="Tahoma" charset="0"/>
              </a:rPr>
              <a:t> «</a:t>
            </a:r>
            <a:r>
              <a:rPr lang="en-US" sz="1400" b="1" dirty="0" smtClean="0">
                <a:latin typeface="Tahoma" charset="0"/>
                <a:ea typeface="Tahoma" charset="0"/>
                <a:cs typeface="Tahoma" charset="0"/>
              </a:rPr>
              <a:t>Stopping </a:t>
            </a:r>
            <a:r>
              <a:rPr lang="en-US" sz="1400" b="1" dirty="0">
                <a:latin typeface="Tahoma" charset="0"/>
                <a:ea typeface="Tahoma" charset="0"/>
                <a:cs typeface="Tahoma" charset="0"/>
              </a:rPr>
              <a:t>by Woods on a Snowy </a:t>
            </a:r>
            <a:r>
              <a:rPr lang="en-US" sz="1400" b="1" dirty="0" smtClean="0">
                <a:latin typeface="Tahoma" charset="0"/>
                <a:ea typeface="Tahoma" charset="0"/>
                <a:cs typeface="Tahoma" charset="0"/>
              </a:rPr>
              <a:t>Evening</a:t>
            </a:r>
            <a:r>
              <a:rPr lang="ru-RU" sz="1400" b="1" dirty="0" smtClean="0">
                <a:latin typeface="Tahoma" charset="0"/>
                <a:ea typeface="Tahoma" charset="0"/>
                <a:cs typeface="Tahoma" charset="0"/>
              </a:rPr>
              <a:t>»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  <a:p>
            <a:endParaRPr lang="en-US" sz="16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8" name="officeArt object" descr="image4.png"/>
          <p:cNvPicPr/>
          <p:nvPr/>
        </p:nvPicPr>
        <p:blipFill rotWithShape="1">
          <a:blip r:embed="rId3">
            <a:extLst/>
          </a:blip>
          <a:srcRect l="737" r="56593" b="69912"/>
          <a:stretch/>
        </p:blipFill>
        <p:spPr bwMode="auto">
          <a:xfrm>
            <a:off x="347037" y="1772816"/>
            <a:ext cx="2796658" cy="1401989"/>
          </a:xfrm>
          <a:prstGeom prst="rect">
            <a:avLst/>
          </a:prstGeom>
          <a:ln w="38100">
            <a:solidFill>
              <a:schemeClr val="tx2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06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0" y="2060848"/>
            <a:ext cx="8514474" cy="4104456"/>
          </a:xfrm>
          <a:prstGeom prst="rect">
            <a:avLst/>
          </a:prstGeom>
          <a:ln w="38100" cap="flat">
            <a:solidFill>
              <a:srgbClr val="00B050"/>
            </a:solidFill>
            <a:miter lim="4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1995" y="288612"/>
            <a:ext cx="8496944" cy="4081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2. Размещение UML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7599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 descr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425" y="1628800"/>
            <a:ext cx="7836007" cy="4968552"/>
          </a:xfrm>
          <a:prstGeom prst="rect">
            <a:avLst/>
          </a:prstGeom>
          <a:ln w="38100" cap="flat">
            <a:solidFill>
              <a:srgbClr val="FF0000"/>
            </a:solidFill>
            <a:miter lim="400000"/>
          </a:ln>
          <a:effectLst/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51519" y="292412"/>
            <a:ext cx="8430009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Пример 3. Размещение больших UML диаграмм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58792" y="308149"/>
            <a:ext cx="8527077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Последующие улучшения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8340" y="1340768"/>
            <a:ext cx="827811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Изгиб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связей между элементами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UML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диаграмм</a:t>
            </a: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 размещения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Внедрение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зума (масштабирование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дополнительных элементов UML диаграмм: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Комментарии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Имена связей</a:t>
            </a:r>
          </a:p>
        </p:txBody>
      </p:sp>
    </p:spTree>
    <p:extLst>
      <p:ext uri="{BB962C8B-B14F-4D97-AF65-F5344CB8AC3E}">
        <p14:creationId xmlns:p14="http://schemas.microsoft.com/office/powerpoint/2010/main" val="18593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2478</TotalTime>
  <Words>177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Презентация PowerPoint</vt:lpstr>
      <vt:lpstr>Презентация PowerPoint</vt:lpstr>
      <vt:lpstr>Технологии, алгоритмы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Viktor</cp:lastModifiedBy>
  <cp:revision>107</cp:revision>
  <dcterms:created xsi:type="dcterms:W3CDTF">2017-05-19T11:16:19Z</dcterms:created>
  <dcterms:modified xsi:type="dcterms:W3CDTF">2017-05-31T22:59:52Z</dcterms:modified>
</cp:coreProperties>
</file>