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2"/>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Подытоживание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ru-RU" dirty="0" smtClean="0"/>
              <a:t>для</a:t>
            </a:r>
            <a:r>
              <a:rPr lang="en-US" dirty="0" smtClean="0"/>
              <a:t> </a:t>
            </a:r>
            <a:r>
              <a:rPr lang="ru-RU" dirty="0"/>
              <a:t>квалификационной </a:t>
            </a:r>
            <a:r>
              <a:rPr lang="ru-RU" dirty="0" smtClean="0"/>
              <a:t> работы </a:t>
            </a:r>
            <a:r>
              <a:rPr lang="en-US" dirty="0" err="1" smtClean="0"/>
              <a:t>Александра</a:t>
            </a:r>
            <a:r>
              <a:rPr lang="en-US" dirty="0" smtClean="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a:t>
            </a:r>
            <a:r>
              <a:rPr lang="uk-UA" sz="2800" dirty="0"/>
              <a:t>План </a:t>
            </a:r>
            <a:r>
              <a:rPr lang="uk-UA" sz="2800" dirty="0" err="1"/>
              <a:t>и</a:t>
            </a:r>
            <a:r>
              <a:rPr lang="uk-UA" sz="2800" dirty="0"/>
              <a:t> </a:t>
            </a:r>
            <a:r>
              <a:rPr lang="uk-UA" sz="2800" dirty="0" err="1" smtClean="0"/>
              <a:t>проведение</a:t>
            </a:r>
            <a:r>
              <a:rPr lang="uk-UA" sz="2800" dirty="0" smtClean="0"/>
              <a:t> </a:t>
            </a:r>
            <a:r>
              <a:rPr lang="ru-RU" sz="2800" dirty="0"/>
              <a:t>эксперимента</a:t>
            </a:r>
            <a:endParaRPr lang="ru-RU" sz="2800" dirty="0" smtClean="0"/>
          </a:p>
          <a:p>
            <a:r>
              <a:rPr lang="ru-RU" sz="2800" dirty="0"/>
              <a:t> </a:t>
            </a:r>
            <a:r>
              <a:rPr lang="en-US" sz="2800" dirty="0" err="1" smtClean="0"/>
              <a:t>Проверка</a:t>
            </a:r>
            <a:r>
              <a:rPr lang="en-US" sz="2800" dirty="0" smtClean="0"/>
              <a:t> </a:t>
            </a:r>
            <a:r>
              <a:rPr lang="en-US" sz="2800" dirty="0" err="1"/>
              <a:t>конвертации</a:t>
            </a:r>
            <a:r>
              <a:rPr lang="en-US" sz="2800" dirty="0"/>
              <a:t> </a:t>
            </a:r>
            <a:r>
              <a:rPr lang="en-US" sz="2800" dirty="0" err="1"/>
              <a:t>текстовых</a:t>
            </a:r>
            <a:r>
              <a:rPr lang="en-US" sz="2800" dirty="0"/>
              <a:t> </a:t>
            </a:r>
            <a:r>
              <a:rPr lang="en-US" sz="2800" dirty="0" err="1"/>
              <a:t>сущностей</a:t>
            </a:r>
            <a:r>
              <a:rPr lang="en-US" sz="2800" dirty="0"/>
              <a:t> </a:t>
            </a:r>
            <a:r>
              <a:rPr lang="en-US" sz="2800" dirty="0" err="1"/>
              <a:t>в</a:t>
            </a:r>
            <a:r>
              <a:rPr lang="en-US" sz="2800" dirty="0"/>
              <a:t> UML </a:t>
            </a:r>
            <a:r>
              <a:rPr lang="en-US" sz="2800" dirty="0" err="1"/>
              <a:t>элементы</a:t>
            </a:r>
            <a:endParaRPr lang="en-US" sz="2800" dirty="0"/>
          </a:p>
          <a:p>
            <a:pPr>
              <a:lnSpc>
                <a:spcPct val="100000"/>
              </a:lnSpc>
              <a:spcBef>
                <a:spcPts val="0"/>
              </a:spcBef>
            </a:pPr>
            <a:r>
              <a:rPr lang="ru-RU" sz="2800" dirty="0" smtClean="0"/>
              <a:t> </a:t>
            </a:r>
            <a:r>
              <a:rPr lang="ru-RU" sz="28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a:t>
            </a:r>
            <a:r>
              <a:rPr lang="ru-RU" sz="2800" b="0" dirty="0" smtClean="0">
                <a:solidFill>
                  <a:schemeClr val="tx1">
                    <a:lumMod val="65000"/>
                    <a:lumOff val="35000"/>
                  </a:schemeClr>
                </a:solidFill>
              </a:rPr>
              <a:t>UML. </a:t>
            </a:r>
            <a:r>
              <a:rPr lang="ru-RU" sz="2800" b="0" dirty="0" smtClean="0">
                <a:solidFill>
                  <a:schemeClr val="tx1">
                    <a:lumMod val="65000"/>
                    <a:lumOff val="35000"/>
                  </a:schemeClr>
                </a:solidFill>
              </a:rPr>
              <a:t>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квалификационной работе составляет получение и использование UML диаграмм для проведения дальнейшего их анализа и </a:t>
            </a:r>
            <a:r>
              <a:rPr lang="ru-RU" sz="2800" dirty="0" smtClean="0">
                <a:solidFill>
                  <a:schemeClr val="tx1">
                    <a:lumMod val="65000"/>
                    <a:lumOff val="35000"/>
                  </a:schemeClr>
                </a:solidFill>
              </a:rPr>
              <a:t>редактирования</a:t>
            </a:r>
            <a:r>
              <a:rPr lang="ru-RU" sz="2800" dirty="0" smtClean="0">
                <a:solidFill>
                  <a:schemeClr val="tx1">
                    <a:lumMod val="65000"/>
                    <a:lumOff val="35000"/>
                  </a:schemeClr>
                </a:solidFill>
              </a:rPr>
              <a:t>, с целью конвертации в OWL формат (язык онтологий</a:t>
            </a:r>
            <a:r>
              <a:rPr lang="ru-RU" sz="2800" dirty="0" smtClean="0">
                <a:solidFill>
                  <a:schemeClr val="tx1">
                    <a:lumMod val="65000"/>
                    <a:lumOff val="35000"/>
                  </a:schemeClr>
                </a:solidFill>
              </a:rPr>
              <a:t>).</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016000"/>
            <a:ext cx="10227733" cy="5164137"/>
          </a:xfrm>
        </p:spPr>
        <p:txBody>
          <a:bodyPr>
            <a:normAutofit lnSpcReduction="10000"/>
          </a:bodyPr>
          <a:lstStyle/>
          <a:p>
            <a:pPr marL="0" indent="0" algn="just">
              <a:buNone/>
            </a:pPr>
            <a:r>
              <a:rPr lang="ru-RU" dirty="0" smtClean="0"/>
              <a:t>	</a:t>
            </a:r>
            <a:r>
              <a:rPr lang="ru-RU" sz="2800" dirty="0" smtClean="0"/>
              <a:t/>
            </a:r>
            <a:br>
              <a:rPr lang="ru-RU" sz="2800" dirty="0" smtClean="0"/>
            </a:br>
            <a:r>
              <a:rPr lang="ru-RU" sz="2800" dirty="0" smtClean="0"/>
              <a:t>	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ru-RU" sz="2800" dirty="0" smtClean="0"/>
              <a:t>разработанным </a:t>
            </a:r>
            <a:r>
              <a:rPr lang="en-US" sz="2800" dirty="0" err="1" smtClean="0"/>
              <a:t>правилам</a:t>
            </a:r>
            <a:r>
              <a:rPr lang="ru-RU" sz="2800" dirty="0" smtClean="0"/>
              <a:t>, однако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корректность 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Кла</a:t>
                      </a:r>
                      <a:r>
                        <a:rPr lang="ru-RU" sz="1400" dirty="0" smtClean="0">
                          <a:effectLst/>
                        </a:rPr>
                        <a:t>с</a:t>
                      </a:r>
                      <a:r>
                        <a:rPr lang="en-US" sz="1400" dirty="0" err="1" smtClean="0">
                          <a:effectLst/>
                        </a:rPr>
                        <a:t>с</a:t>
                      </a:r>
                      <a:r>
                        <a:rPr lang="ru-RU" sz="1400" dirty="0" smtClean="0">
                          <a:effectLst/>
                        </a:rPr>
                        <a:t>ы</a:t>
                      </a:r>
                      <a:endParaRPr lang="en-US" sz="1100" dirty="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Атрибут</a:t>
                      </a:r>
                      <a:r>
                        <a:rPr lang="ru-RU" sz="1400" dirty="0" smtClean="0">
                          <a:effectLst/>
                        </a:rPr>
                        <a:t>ы</a:t>
                      </a:r>
                      <a:r>
                        <a:rPr lang="en-US" sz="1400" dirty="0" smtClean="0">
                          <a:effectLst/>
                        </a:rPr>
                        <a:t> </a:t>
                      </a:r>
                      <a:r>
                        <a:rPr lang="en-US" sz="1400" dirty="0" err="1" smtClean="0">
                          <a:effectLst/>
                        </a:rPr>
                        <a:t>клас</a:t>
                      </a:r>
                      <a:r>
                        <a:rPr lang="ru-RU" sz="1400" dirty="0" smtClean="0">
                          <a:effectLst/>
                        </a:rPr>
                        <a:t>со</a:t>
                      </a:r>
                      <a:r>
                        <a:rPr lang="en-US" sz="1400" dirty="0" err="1" smtClean="0">
                          <a:effectLst/>
                        </a:rPr>
                        <a:t>в</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Зависимости между классами (ассоциация</a:t>
                      </a:r>
                      <a:r>
                        <a:rPr lang="ru-RU" sz="1400" dirty="0">
                          <a:effectLst/>
                        </a:rPr>
                        <a:t>, </a:t>
                      </a:r>
                      <a:r>
                        <a:rPr lang="ru-RU" sz="1400" dirty="0" smtClean="0">
                          <a:effectLst/>
                        </a:rPr>
                        <a:t>агрегация, генерализация)</a:t>
                      </a:r>
                      <a:endParaRPr lang="en-US" sz="1100" dirty="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Дополнительная информация для зависимостей между классами, которая влияет</a:t>
                      </a:r>
                      <a:r>
                        <a:rPr lang="ru-RU" sz="1400" baseline="0" dirty="0" smtClean="0">
                          <a:effectLst/>
                        </a:rPr>
                        <a:t> на их последующую конвертацию</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Указывает на агрегацию</a:t>
                      </a:r>
                      <a:r>
                        <a:rPr lang="ru-RU" sz="1400" baseline="0" dirty="0" smtClean="0">
                          <a:effectLst/>
                        </a:rPr>
                        <a:t> </a:t>
                      </a:r>
                      <a:r>
                        <a:rPr lang="ru-RU" sz="1400" dirty="0" smtClean="0">
                          <a:effectLst/>
                        </a:rPr>
                        <a:t>или генерализацию в зависимости</a:t>
                      </a:r>
                      <a:r>
                        <a:rPr lang="ru-RU" sz="1400" baseline="0" dirty="0" smtClean="0">
                          <a:effectLst/>
                        </a:rPr>
                        <a:t> контекста</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Соединение одинаковых</a:t>
                      </a:r>
                      <a:r>
                        <a:rPr lang="ru-RU" sz="1400" baseline="0" dirty="0" smtClean="0">
                          <a:effectLst/>
                        </a:rPr>
                        <a:t> по типу зависимостей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615</TotalTime>
  <Words>831</Words>
  <Application>Microsoft Macintosh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Calibri</vt:lpstr>
      <vt:lpstr>Century Schoolbook</vt:lpstr>
      <vt:lpstr>Helvetica</vt:lpstr>
      <vt:lpstr>Helvetica Neue</vt:lpstr>
      <vt:lpstr>Wingdings 2</vt:lpstr>
      <vt:lpstr>Arial</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56</cp:revision>
  <dcterms:created xsi:type="dcterms:W3CDTF">2017-05-28T13:43:13Z</dcterms:created>
  <dcterms:modified xsi:type="dcterms:W3CDTF">2017-05-29T14:53:43Z</dcterms:modified>
</cp:coreProperties>
</file>