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58" r:id="rId3"/>
    <p:sldId id="257" r:id="rId4"/>
    <p:sldId id="301" r:id="rId5"/>
    <p:sldId id="302" r:id="rId6"/>
    <p:sldId id="303" r:id="rId7"/>
    <p:sldId id="304" r:id="rId8"/>
    <p:sldId id="305" r:id="rId9"/>
    <p:sldId id="261" r:id="rId10"/>
    <p:sldId id="262" r:id="rId11"/>
    <p:sldId id="307" r:id="rId12"/>
    <p:sldId id="308" r:id="rId13"/>
    <p:sldId id="309" r:id="rId14"/>
    <p:sldId id="306" r:id="rId15"/>
    <p:sldId id="310" r:id="rId16"/>
    <p:sldId id="311" r:id="rId17"/>
    <p:sldId id="312" r:id="rId18"/>
    <p:sldId id="267" r:id="rId19"/>
  </p:sldIdLst>
  <p:sldSz cx="9144000" cy="5143500" type="screen16x9"/>
  <p:notesSz cx="6858000" cy="9144000"/>
  <p:embeddedFontLst>
    <p:embeddedFont>
      <p:font typeface="Anaheim" panose="020B0604020202020204" charset="0"/>
      <p:regular r:id="rId21"/>
    </p:embeddedFont>
    <p:embeddedFont>
      <p:font typeface="Nunito Light" pitchFamily="2" charset="0"/>
      <p:regular r:id="rId22"/>
      <p:italic r:id="rId23"/>
    </p:embeddedFont>
    <p:embeddedFont>
      <p:font typeface="Overpass Mono" panose="020B0604020202020204" charset="0"/>
      <p:regular r:id="rId24"/>
      <p:bold r:id="rId25"/>
    </p:embeddedFont>
    <p:embeddedFont>
      <p:font typeface="Raleway SemiBold" pitchFamily="2" charset="0"/>
      <p:bold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CD071-117A-44DE-9DA2-DEFCCCCAE1D8}">
  <a:tblStyle styleId="{B30CD071-117A-44DE-9DA2-DEFCCCCAE1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091CDE-A65F-4DE2-ADC9-994B4481549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331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455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603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548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030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83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6" r:id="rId5"/>
    <p:sldLayoutId id="2147483658" r:id="rId6"/>
    <p:sldLayoutId id="2147483659" r:id="rId7"/>
    <p:sldLayoutId id="2147483661" r:id="rId8"/>
    <p:sldLayoutId id="2147483665" r:id="rId9"/>
    <p:sldLayoutId id="214748366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44129"/>
            <a:ext cx="8520600" cy="1227621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Sort</a:t>
            </a:r>
            <a:r>
              <a:rPr lang="ro-RO" dirty="0" err="1"/>
              <a:t>ări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68524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100" dirty="0">
                <a:solidFill>
                  <a:schemeClr val="dk2"/>
                </a:solidFill>
              </a:rPr>
              <a:t>Tema 1 Structuri de Date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dk2"/>
                </a:solidFill>
              </a:rPr>
              <a:t>Nohai Alexandru</a:t>
            </a:r>
            <a:r>
              <a:rPr lang="ro-RO" sz="2100" dirty="0">
                <a:solidFill>
                  <a:schemeClr val="dk2"/>
                </a:solidFill>
              </a:rPr>
              <a:t> grupa 134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1.) Count= 0.0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2.) Implicit= 0.0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3.) Radix= 0.0010046958923339844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4.) Shell= 0.0030333995819091797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5.) Merge= 0.004995584487915039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6.) Bubble= 0.053961992263793945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984702" y="1714800"/>
            <a:ext cx="4558129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NrMax</a:t>
            </a:r>
            <a:r>
              <a:rPr lang="en-US" sz="2000" dirty="0"/>
              <a:t>=1000,NrElemente=1000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1.) Implicit= 0.0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2.) Radix= 0.002837657928466797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3.) Shell= 0.002995729446411133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4.) Merge= 0.005003213882446289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5.) Bubble= 0.04503512382507324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6.) Count= 0.13699936866760254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919728" y="1714800"/>
            <a:ext cx="5017008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NrMax</a:t>
            </a:r>
            <a:r>
              <a:rPr lang="en-US" sz="2000" dirty="0"/>
              <a:t>=1000000,NrElemente=1000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376976676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1.) Implicit= 0.0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2.) Count= 0.0009996891021728516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3.) Radix= 0.018027544021606445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4.) Merge= 0.04600191116333008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5.) Shell= 0.051995277404785156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6.) Bubble= 5.0091845989227295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919728" y="1714800"/>
            <a:ext cx="5017008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NrMax</a:t>
            </a:r>
            <a:r>
              <a:rPr lang="en-US" sz="2000" dirty="0"/>
              <a:t>=1000,NrElemente=10000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43357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1.) Implicit= 0.003167867660522461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2.) Count= 0.013382196426391602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3.) Radix= 0.17462515830993652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4.) Merge= 0.6247220039367676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5.) Shell= 0.6755778789520264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6.) Bubble= 490.2851424217224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919728" y="1714800"/>
            <a:ext cx="5017008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NrMax</a:t>
            </a:r>
            <a:r>
              <a:rPr lang="en-US" sz="2000" dirty="0"/>
              <a:t>=1000,NrElemente=100000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374902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842A51-367F-AD71-B121-04C66A6E1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 algn="l">
              <a:buNone/>
            </a:pPr>
            <a:r>
              <a:rPr lang="en-US" dirty="0"/>
              <a:t>1.) Implicit= 0.0</a:t>
            </a:r>
          </a:p>
          <a:p>
            <a:pPr marL="127000" indent="0" algn="l">
              <a:buNone/>
            </a:pPr>
            <a:r>
              <a:rPr lang="en-US" dirty="0"/>
              <a:t>2.) Shell= 0.0029993057250976562</a:t>
            </a:r>
          </a:p>
          <a:p>
            <a:pPr marL="127000" indent="0" algn="l">
              <a:buNone/>
            </a:pPr>
            <a:r>
              <a:rPr lang="en-US" dirty="0"/>
              <a:t>3.) Radix= 0.004004478454589844</a:t>
            </a:r>
          </a:p>
          <a:p>
            <a:pPr marL="127000" indent="0" algn="l">
              <a:buNone/>
            </a:pPr>
            <a:r>
              <a:rPr lang="en-US" dirty="0"/>
              <a:t>4.) Merge= 0.00599980354309082</a:t>
            </a:r>
          </a:p>
          <a:p>
            <a:pPr marL="127000" indent="0" algn="l">
              <a:buNone/>
            </a:pPr>
            <a:r>
              <a:rPr lang="en-US" dirty="0"/>
              <a:t>5.) Count= 0.019000530242919922</a:t>
            </a:r>
          </a:p>
          <a:p>
            <a:pPr marL="127000" indent="0" algn="l">
              <a:buNone/>
            </a:pPr>
            <a:r>
              <a:rPr lang="en-US" dirty="0"/>
              <a:t>6.) Bubble= 0.04999709129333496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21F26E-F62E-8ED8-16C8-A1376AF24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594" y="1714800"/>
            <a:ext cx="4594303" cy="669000"/>
          </a:xfrm>
        </p:spPr>
        <p:txBody>
          <a:bodyPr/>
          <a:lstStyle/>
          <a:p>
            <a:r>
              <a:rPr lang="en-US" sz="2000" dirty="0" err="1"/>
              <a:t>NrMax</a:t>
            </a:r>
            <a:r>
              <a:rPr lang="en-US" sz="2000" dirty="0"/>
              <a:t>=100000,NrElemente=1000</a:t>
            </a:r>
          </a:p>
        </p:txBody>
      </p:sp>
    </p:spTree>
    <p:extLst>
      <p:ext uri="{BB962C8B-B14F-4D97-AF65-F5344CB8AC3E}">
        <p14:creationId xmlns:p14="http://schemas.microsoft.com/office/powerpoint/2010/main" val="386670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842A51-367F-AD71-B121-04C66A6E1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 algn="l">
              <a:buNone/>
            </a:pPr>
            <a:r>
              <a:rPr lang="en-US" dirty="0"/>
              <a:t>1.) Implicit= 0.0</a:t>
            </a:r>
          </a:p>
          <a:p>
            <a:pPr marL="127000" indent="0" algn="l">
              <a:buNone/>
            </a:pPr>
            <a:r>
              <a:rPr lang="en-US" dirty="0"/>
              <a:t>2.) Count= 0.0030422210693359375</a:t>
            </a:r>
          </a:p>
          <a:p>
            <a:pPr marL="127000" indent="0" algn="l">
              <a:buNone/>
            </a:pPr>
            <a:r>
              <a:rPr lang="en-US" dirty="0"/>
              <a:t>3.) Radix= 0.015990018844604492</a:t>
            </a:r>
          </a:p>
          <a:p>
            <a:pPr marL="127000" indent="0" algn="l">
              <a:buNone/>
            </a:pPr>
            <a:r>
              <a:rPr lang="en-US" dirty="0"/>
              <a:t>4.) Shell= 0.01849365234375</a:t>
            </a:r>
          </a:p>
          <a:p>
            <a:pPr marL="127000" indent="0" algn="l">
              <a:buNone/>
            </a:pPr>
            <a:r>
              <a:rPr lang="en-US" dirty="0"/>
              <a:t>5.) Merge= 0.0294036865234375</a:t>
            </a:r>
          </a:p>
          <a:p>
            <a:pPr marL="127000" indent="0" algn="l">
              <a:buNone/>
            </a:pPr>
            <a:r>
              <a:rPr lang="en-US" dirty="0"/>
              <a:t>6.) Bubble= 4.717694997787476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21F26E-F62E-8ED8-16C8-A1376AF24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594" y="1714800"/>
            <a:ext cx="4594303" cy="669000"/>
          </a:xfrm>
        </p:spPr>
        <p:txBody>
          <a:bodyPr/>
          <a:lstStyle/>
          <a:p>
            <a:r>
              <a:rPr lang="en-US" sz="2000" dirty="0"/>
              <a:t>Vector </a:t>
            </a:r>
            <a:r>
              <a:rPr lang="en-US" sz="2000" dirty="0" err="1"/>
              <a:t>sortat</a:t>
            </a:r>
            <a:r>
              <a:rPr lang="en-US" sz="2000" dirty="0"/>
              <a:t> </a:t>
            </a:r>
            <a:r>
              <a:rPr lang="en-US" sz="2000" dirty="0" err="1"/>
              <a:t>crescator</a:t>
            </a:r>
            <a:r>
              <a:rPr lang="en-US" sz="2000" dirty="0"/>
              <a:t> </a:t>
            </a:r>
            <a:r>
              <a:rPr lang="en-US" sz="2000" dirty="0" err="1"/>
              <a:t>NrElemente</a:t>
            </a:r>
            <a:r>
              <a:rPr lang="en-US" sz="2000" dirty="0"/>
              <a:t>=10000</a:t>
            </a:r>
          </a:p>
        </p:txBody>
      </p:sp>
    </p:spTree>
    <p:extLst>
      <p:ext uri="{BB962C8B-B14F-4D97-AF65-F5344CB8AC3E}">
        <p14:creationId xmlns:p14="http://schemas.microsoft.com/office/powerpoint/2010/main" val="450066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842A51-367F-AD71-B121-04C66A6E1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 algn="l">
              <a:buNone/>
            </a:pPr>
            <a:r>
              <a:rPr lang="en-US" dirty="0"/>
              <a:t>1.) Implicit= 0.0</a:t>
            </a:r>
          </a:p>
          <a:p>
            <a:pPr marL="127000" indent="0" algn="l">
              <a:buNone/>
            </a:pPr>
            <a:r>
              <a:rPr lang="en-US" dirty="0"/>
              <a:t>2.) Radix= 0.0009999275207519531</a:t>
            </a:r>
          </a:p>
          <a:p>
            <a:pPr marL="127000" indent="0" algn="l">
              <a:buNone/>
            </a:pPr>
            <a:r>
              <a:rPr lang="en-US" dirty="0"/>
              <a:t>3.) Count= 0.0010006427764892578</a:t>
            </a:r>
          </a:p>
          <a:p>
            <a:pPr marL="127000" indent="0" algn="l">
              <a:buNone/>
            </a:pPr>
            <a:r>
              <a:rPr lang="en-US" dirty="0"/>
              <a:t>4.) Shell= 0.00299835205078125</a:t>
            </a:r>
          </a:p>
          <a:p>
            <a:pPr marL="127000" indent="0" algn="l">
              <a:buNone/>
            </a:pPr>
            <a:r>
              <a:rPr lang="en-US" dirty="0"/>
              <a:t>5.) Merge= 0.0030019283294677734</a:t>
            </a:r>
          </a:p>
          <a:p>
            <a:pPr marL="127000" indent="0" algn="l">
              <a:buNone/>
            </a:pPr>
            <a:r>
              <a:rPr lang="en-US" dirty="0"/>
              <a:t>6.) Bubble= 0.04622459411621094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21F26E-F62E-8ED8-16C8-A1376AF24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594" y="1714800"/>
            <a:ext cx="4594303" cy="669000"/>
          </a:xfrm>
        </p:spPr>
        <p:txBody>
          <a:bodyPr/>
          <a:lstStyle/>
          <a:p>
            <a:r>
              <a:rPr lang="en-US" sz="2000" dirty="0"/>
              <a:t>Vector </a:t>
            </a:r>
            <a:r>
              <a:rPr lang="en-US" sz="2000" dirty="0" err="1"/>
              <a:t>sortat</a:t>
            </a:r>
            <a:r>
              <a:rPr lang="en-US" sz="2000" dirty="0"/>
              <a:t> </a:t>
            </a:r>
            <a:r>
              <a:rPr lang="en-US" sz="2000" dirty="0" err="1"/>
              <a:t>descrescator</a:t>
            </a:r>
            <a:r>
              <a:rPr lang="en-US" sz="2000" dirty="0"/>
              <a:t> </a:t>
            </a:r>
            <a:r>
              <a:rPr lang="en-US" sz="2000" dirty="0" err="1"/>
              <a:t>NrElemente</a:t>
            </a:r>
            <a:r>
              <a:rPr lang="en-US" sz="2000" dirty="0"/>
              <a:t>=1000</a:t>
            </a:r>
          </a:p>
        </p:txBody>
      </p:sp>
    </p:spTree>
    <p:extLst>
      <p:ext uri="{BB962C8B-B14F-4D97-AF65-F5344CB8AC3E}">
        <p14:creationId xmlns:p14="http://schemas.microsoft.com/office/powerpoint/2010/main" val="835143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842A51-367F-AD71-B121-04C66A6E1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 algn="l">
              <a:buNone/>
            </a:pPr>
            <a:r>
              <a:rPr lang="en-US" dirty="0"/>
              <a:t>1.) Implicit= 0.0</a:t>
            </a:r>
          </a:p>
          <a:p>
            <a:pPr marL="127000" indent="0" algn="l">
              <a:buNone/>
            </a:pPr>
            <a:r>
              <a:rPr lang="en-US" dirty="0"/>
              <a:t>2.) Radix= 0.015583992004394531</a:t>
            </a:r>
          </a:p>
          <a:p>
            <a:pPr marL="127000" indent="0" algn="l">
              <a:buNone/>
            </a:pPr>
            <a:r>
              <a:rPr lang="en-US" dirty="0"/>
              <a:t>3.) Count= 0.015587091445922852</a:t>
            </a:r>
          </a:p>
          <a:p>
            <a:pPr marL="127000" indent="0" algn="l">
              <a:buNone/>
            </a:pPr>
            <a:r>
              <a:rPr lang="en-US" dirty="0"/>
              <a:t>4.) Shell= 0.015635967254638672</a:t>
            </a:r>
          </a:p>
          <a:p>
            <a:pPr marL="127000" indent="0" algn="l">
              <a:buNone/>
            </a:pPr>
            <a:r>
              <a:rPr lang="en-US" dirty="0"/>
              <a:t>5.) Merge= 0.031278371810913086</a:t>
            </a:r>
          </a:p>
          <a:p>
            <a:pPr marL="127000" indent="0" algn="l">
              <a:buNone/>
            </a:pPr>
            <a:r>
              <a:rPr lang="en-US" dirty="0"/>
              <a:t>6.) Bubble= 4.642951965332031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21F26E-F62E-8ED8-16C8-A1376AF24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594" y="1714800"/>
            <a:ext cx="4594303" cy="669000"/>
          </a:xfrm>
        </p:spPr>
        <p:txBody>
          <a:bodyPr/>
          <a:lstStyle/>
          <a:p>
            <a:r>
              <a:rPr lang="en-US" sz="2000" dirty="0"/>
              <a:t>Vector </a:t>
            </a:r>
            <a:r>
              <a:rPr lang="en-US" sz="2000" dirty="0" err="1"/>
              <a:t>sortat</a:t>
            </a:r>
            <a:r>
              <a:rPr lang="en-US" sz="2000" dirty="0"/>
              <a:t> </a:t>
            </a:r>
            <a:r>
              <a:rPr lang="en-US" sz="2000" dirty="0" err="1"/>
              <a:t>descrescator</a:t>
            </a:r>
            <a:r>
              <a:rPr lang="en-US" sz="2000" dirty="0"/>
              <a:t> </a:t>
            </a:r>
            <a:r>
              <a:rPr lang="en-US" sz="2000" dirty="0" err="1"/>
              <a:t>NrElemente</a:t>
            </a:r>
            <a:r>
              <a:rPr lang="en-US" sz="2000" dirty="0"/>
              <a:t>=10000</a:t>
            </a:r>
          </a:p>
        </p:txBody>
      </p:sp>
    </p:spTree>
    <p:extLst>
      <p:ext uri="{BB962C8B-B14F-4D97-AF65-F5344CB8AC3E}">
        <p14:creationId xmlns:p14="http://schemas.microsoft.com/office/powerpoint/2010/main" val="101050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3F978A-B747-26C9-8DB0-439EC354E5A7}"/>
              </a:ext>
            </a:extLst>
          </p:cNvPr>
          <p:cNvSpPr/>
          <p:nvPr/>
        </p:nvSpPr>
        <p:spPr>
          <a:xfrm>
            <a:off x="2137761" y="4139048"/>
            <a:ext cx="2163900" cy="240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118975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Tipuri</a:t>
            </a:r>
            <a:r>
              <a:rPr lang="en-US" dirty="0"/>
              <a:t> de sort</a:t>
            </a:r>
            <a:r>
              <a:rPr lang="ro-RO" dirty="0" err="1"/>
              <a:t>ări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625324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01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1939300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RadixSort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749938" y="414007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03</a:t>
            </a:r>
            <a:endParaRPr sz="3500" b="1"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1940506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CountSort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03526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349237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MergeSort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790300" y="1639054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350443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BubbleSort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5C3795-5037-C31E-1044-25F7806F0A1E}"/>
              </a:ext>
            </a:extLst>
          </p:cNvPr>
          <p:cNvSpPr/>
          <p:nvPr/>
        </p:nvSpPr>
        <p:spPr>
          <a:xfrm>
            <a:off x="5010615" y="4139048"/>
            <a:ext cx="1263805" cy="240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354;p29">
            <a:extLst>
              <a:ext uri="{FF2B5EF4-FFF2-40B4-BE49-F238E27FC236}">
                <a16:creationId xmlns:a16="http://schemas.microsoft.com/office/drawing/2014/main" id="{8A98E495-0FA4-72A9-2500-815F1157C725}"/>
              </a:ext>
            </a:extLst>
          </p:cNvPr>
          <p:cNvSpPr txBox="1">
            <a:spLocks/>
          </p:cNvSpPr>
          <p:nvPr/>
        </p:nvSpPr>
        <p:spPr>
          <a:xfrm flipH="1">
            <a:off x="4913407" y="3032485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6" name="Google Shape;354;p29">
            <a:extLst>
              <a:ext uri="{FF2B5EF4-FFF2-40B4-BE49-F238E27FC236}">
                <a16:creationId xmlns:a16="http://schemas.microsoft.com/office/drawing/2014/main" id="{A13D954A-86E3-C41D-0EE2-43BE61E0BDE7}"/>
              </a:ext>
            </a:extLst>
          </p:cNvPr>
          <p:cNvSpPr txBox="1">
            <a:spLocks/>
          </p:cNvSpPr>
          <p:nvPr/>
        </p:nvSpPr>
        <p:spPr>
          <a:xfrm flipH="1">
            <a:off x="4913407" y="4173072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7" name="Google Shape;353;p29">
            <a:extLst>
              <a:ext uri="{FF2B5EF4-FFF2-40B4-BE49-F238E27FC236}">
                <a16:creationId xmlns:a16="http://schemas.microsoft.com/office/drawing/2014/main" id="{C54CE444-2A9F-0AD7-7DB6-2D0E79E2AEBB}"/>
              </a:ext>
            </a:extLst>
          </p:cNvPr>
          <p:cNvSpPr txBox="1">
            <a:spLocks/>
          </p:cNvSpPr>
          <p:nvPr/>
        </p:nvSpPr>
        <p:spPr>
          <a:xfrm flipH="1">
            <a:off x="2137761" y="457847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0" indent="0"/>
            <a:r>
              <a:rPr lang="en-US" dirty="0" err="1"/>
              <a:t>ShellSort</a:t>
            </a:r>
            <a:endParaRPr lang="en-US" dirty="0"/>
          </a:p>
        </p:txBody>
      </p:sp>
      <p:sp>
        <p:nvSpPr>
          <p:cNvPr id="8" name="Google Shape;353;p29">
            <a:extLst>
              <a:ext uri="{FF2B5EF4-FFF2-40B4-BE49-F238E27FC236}">
                <a16:creationId xmlns:a16="http://schemas.microsoft.com/office/drawing/2014/main" id="{FE584DCA-05FE-A331-861E-5BB145975FB5}"/>
              </a:ext>
            </a:extLst>
          </p:cNvPr>
          <p:cNvSpPr txBox="1">
            <a:spLocks/>
          </p:cNvSpPr>
          <p:nvPr/>
        </p:nvSpPr>
        <p:spPr>
          <a:xfrm flipH="1">
            <a:off x="5194284" y="4578475"/>
            <a:ext cx="3949716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0" indent="0"/>
            <a:r>
              <a:rPr lang="en-US" dirty="0"/>
              <a:t>Sort implicit Python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8966FC-CAF6-33A6-A50A-EBB8FAB7CA0A}"/>
              </a:ext>
            </a:extLst>
          </p:cNvPr>
          <p:cNvSpPr/>
          <p:nvPr/>
        </p:nvSpPr>
        <p:spPr>
          <a:xfrm>
            <a:off x="7077307" y="4138945"/>
            <a:ext cx="2066693" cy="240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631902" y="2013433"/>
            <a:ext cx="7083348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Are o </a:t>
            </a:r>
            <a:r>
              <a:rPr lang="en-US" sz="1800" dirty="0" err="1"/>
              <a:t>complexitate</a:t>
            </a:r>
            <a:r>
              <a:rPr lang="en-US" sz="1800" dirty="0"/>
              <a:t> de </a:t>
            </a:r>
            <a:r>
              <a:rPr lang="en-US" sz="1800" dirty="0" err="1"/>
              <a:t>timp</a:t>
            </a:r>
            <a:r>
              <a:rPr lang="en-US" sz="1800" dirty="0"/>
              <a:t> O(d * (</a:t>
            </a:r>
            <a:r>
              <a:rPr lang="en-US" sz="1800" dirty="0" err="1"/>
              <a:t>n+k</a:t>
            </a:r>
            <a:r>
              <a:rPr lang="en-US" sz="1800" dirty="0"/>
              <a:t>)), </a:t>
            </a:r>
            <a:r>
              <a:rPr lang="en-US" sz="1800" dirty="0" err="1"/>
              <a:t>unde</a:t>
            </a:r>
            <a:r>
              <a:rPr lang="en-US" sz="1800" dirty="0"/>
              <a:t> d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numărul</a:t>
            </a:r>
            <a:r>
              <a:rPr lang="en-US" sz="1800" dirty="0"/>
              <a:t> de </a:t>
            </a:r>
            <a:r>
              <a:rPr lang="en-US" sz="1800" dirty="0" err="1"/>
              <a:t>cifre</a:t>
            </a:r>
            <a:r>
              <a:rPr lang="en-US" sz="1800" dirty="0"/>
              <a:t> din </a:t>
            </a:r>
            <a:r>
              <a:rPr lang="en-US" sz="1800" dirty="0" err="1"/>
              <a:t>cel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mare </a:t>
            </a:r>
            <a:r>
              <a:rPr lang="en-US" sz="1800" dirty="0" err="1"/>
              <a:t>număr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k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intervalul</a:t>
            </a:r>
            <a:r>
              <a:rPr lang="en-US" sz="1800" dirty="0"/>
              <a:t> </a:t>
            </a:r>
            <a:r>
              <a:rPr lang="en-US" sz="1800" dirty="0" err="1"/>
              <a:t>valorilor</a:t>
            </a:r>
            <a:r>
              <a:rPr lang="en-US" sz="1800" dirty="0"/>
              <a:t> din </a:t>
            </a:r>
            <a:r>
              <a:rPr lang="en-US" sz="1800" dirty="0" err="1"/>
              <a:t>lista</a:t>
            </a:r>
            <a:endParaRPr lang="en-US" sz="1800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Este </a:t>
            </a:r>
            <a:r>
              <a:rPr lang="en-US" sz="1800" dirty="0" err="1"/>
              <a:t>eficient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liste</a:t>
            </a:r>
            <a:r>
              <a:rPr lang="en-US" sz="1800" dirty="0"/>
              <a:t> cu </a:t>
            </a:r>
            <a:r>
              <a:rPr lang="en-US" sz="1800" dirty="0" err="1"/>
              <a:t>valori</a:t>
            </a:r>
            <a:r>
              <a:rPr lang="en-US" sz="1800" dirty="0"/>
              <a:t> </a:t>
            </a:r>
            <a:r>
              <a:rPr lang="en-US" sz="1800" dirty="0" err="1"/>
              <a:t>întregi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fi </a:t>
            </a:r>
            <a:r>
              <a:rPr lang="en-US" sz="1800" dirty="0" err="1"/>
              <a:t>utilizat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sorta</a:t>
            </a:r>
            <a:r>
              <a:rPr lang="en-US" sz="1800" dirty="0"/>
              <a:t> </a:t>
            </a:r>
            <a:r>
              <a:rPr lang="en-US" sz="1800" dirty="0" err="1"/>
              <a:t>obiecte</a:t>
            </a:r>
            <a:r>
              <a:rPr lang="en-US" sz="1800" dirty="0"/>
              <a:t> cu </a:t>
            </a:r>
            <a:r>
              <a:rPr lang="en-US" sz="1800" dirty="0" err="1"/>
              <a:t>chei</a:t>
            </a:r>
            <a:r>
              <a:rPr lang="en-US" sz="1800" dirty="0"/>
              <a:t> </a:t>
            </a:r>
            <a:r>
              <a:rPr lang="en-US" sz="1800" dirty="0" err="1"/>
              <a:t>numerice</a:t>
            </a:r>
            <a:endParaRPr lang="en-US" sz="1800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Este </a:t>
            </a:r>
            <a:r>
              <a:rPr lang="en-US" sz="1800" dirty="0" err="1"/>
              <a:t>mai</a:t>
            </a:r>
            <a:r>
              <a:rPr lang="en-US" sz="1800" dirty="0"/>
              <a:t> rapid </a:t>
            </a:r>
            <a:r>
              <a:rPr lang="en-US" sz="1800" dirty="0" err="1"/>
              <a:t>decât</a:t>
            </a:r>
            <a:r>
              <a:rPr lang="en-US" sz="1800" dirty="0"/>
              <a:t> </a:t>
            </a:r>
            <a:r>
              <a:rPr lang="en-US" sz="1800" dirty="0" err="1"/>
              <a:t>algoritmii</a:t>
            </a:r>
            <a:r>
              <a:rPr lang="en-US" sz="1800" dirty="0"/>
              <a:t> </a:t>
            </a:r>
            <a:r>
              <a:rPr lang="en-US" sz="1800" dirty="0" err="1"/>
              <a:t>comparaționali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anumite</a:t>
            </a:r>
            <a:r>
              <a:rPr lang="en-US" sz="1800" dirty="0"/>
              <a:t> </a:t>
            </a:r>
            <a:r>
              <a:rPr lang="en-US" sz="1800" dirty="0" err="1"/>
              <a:t>situații</a:t>
            </a:r>
            <a:endParaRPr lang="en-US" sz="1800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Necesită</a:t>
            </a:r>
            <a:r>
              <a:rPr lang="en-US" sz="1800" dirty="0"/>
              <a:t> </a:t>
            </a:r>
            <a:r>
              <a:rPr lang="en-US" sz="1800" dirty="0" err="1"/>
              <a:t>spațiu</a:t>
            </a:r>
            <a:r>
              <a:rPr lang="en-US" sz="1800" dirty="0"/>
              <a:t> </a:t>
            </a:r>
            <a:r>
              <a:rPr lang="en-US" sz="1800" dirty="0" err="1"/>
              <a:t>suplimentar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stoca</a:t>
            </a:r>
            <a:r>
              <a:rPr lang="en-US" sz="1800" dirty="0"/>
              <a:t> </a:t>
            </a:r>
            <a:r>
              <a:rPr lang="en-US" sz="1800" dirty="0" err="1"/>
              <a:t>bucăți</a:t>
            </a:r>
            <a:r>
              <a:rPr lang="en-US" sz="1800" dirty="0"/>
              <a:t> </a:t>
            </a:r>
            <a:r>
              <a:rPr lang="en-US" sz="1800" dirty="0" err="1"/>
              <a:t>intermediare</a:t>
            </a:r>
            <a:endParaRPr lang="en-US" sz="1800" dirty="0"/>
          </a:p>
        </p:txBody>
      </p:sp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3747673" y="1235855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RadixSort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727813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Are o </a:t>
            </a:r>
            <a:r>
              <a:rPr lang="en-US" sz="1800" dirty="0" err="1"/>
              <a:t>complexitate</a:t>
            </a:r>
            <a:r>
              <a:rPr lang="en-US" sz="1800" dirty="0"/>
              <a:t> de </a:t>
            </a:r>
            <a:r>
              <a:rPr lang="en-US" sz="1800" dirty="0" err="1"/>
              <a:t>timp</a:t>
            </a:r>
            <a:r>
              <a:rPr lang="en-US" sz="1800" dirty="0"/>
              <a:t> </a:t>
            </a:r>
            <a:r>
              <a:rPr lang="en-US" sz="1800" dirty="0" err="1"/>
              <a:t>medie</a:t>
            </a:r>
            <a:r>
              <a:rPr lang="en-US" sz="1800" dirty="0"/>
              <a:t> O(n log n)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Este un </a:t>
            </a:r>
            <a:r>
              <a:rPr lang="en-US" sz="1800" dirty="0" err="1"/>
              <a:t>algoritm</a:t>
            </a:r>
            <a:r>
              <a:rPr lang="en-US" sz="1800" dirty="0"/>
              <a:t> </a:t>
            </a:r>
            <a:r>
              <a:rPr lang="en-US" sz="1800" dirty="0" err="1"/>
              <a:t>eficient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liste</a:t>
            </a:r>
            <a:r>
              <a:rPr lang="en-US" sz="1800" dirty="0"/>
              <a:t> </a:t>
            </a:r>
            <a:r>
              <a:rPr lang="en-US" sz="1800" dirty="0" err="1"/>
              <a:t>mari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fi </a:t>
            </a:r>
            <a:r>
              <a:rPr lang="en-US" sz="1800" dirty="0" err="1"/>
              <a:t>paralelizat</a:t>
            </a:r>
            <a:endParaRPr lang="en-US" sz="1800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Necesită</a:t>
            </a:r>
            <a:r>
              <a:rPr lang="en-US" sz="1800" dirty="0"/>
              <a:t> </a:t>
            </a:r>
            <a:r>
              <a:rPr lang="en-US" sz="1800" dirty="0" err="1"/>
              <a:t>spațiu</a:t>
            </a:r>
            <a:r>
              <a:rPr lang="en-US" sz="1800" dirty="0"/>
              <a:t> </a:t>
            </a:r>
            <a:r>
              <a:rPr lang="en-US" sz="1800" dirty="0" err="1"/>
              <a:t>suplimentar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combina</a:t>
            </a:r>
            <a:r>
              <a:rPr lang="en-US" sz="1800" dirty="0"/>
              <a:t> </a:t>
            </a:r>
            <a:r>
              <a:rPr lang="en-US" sz="1800" dirty="0" err="1"/>
              <a:t>liste</a:t>
            </a:r>
            <a:endParaRPr lang="en-US" sz="1800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Este un </a:t>
            </a:r>
            <a:r>
              <a:rPr lang="en-US" sz="1800" dirty="0" err="1"/>
              <a:t>algoritm</a:t>
            </a:r>
            <a:r>
              <a:rPr lang="en-US" sz="1800" dirty="0"/>
              <a:t> </a:t>
            </a:r>
            <a:r>
              <a:rPr lang="en-US" sz="1800" dirty="0" err="1"/>
              <a:t>stabill</a:t>
            </a:r>
            <a:r>
              <a:rPr lang="en-US" sz="1800" dirty="0"/>
              <a:t> de </a:t>
            </a:r>
            <a:r>
              <a:rPr lang="en-US" sz="1800" dirty="0" err="1"/>
              <a:t>sortare</a:t>
            </a:r>
            <a:endParaRPr lang="en-US" sz="1800" dirty="0"/>
          </a:p>
        </p:txBody>
      </p:sp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MergeSort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603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1127250" y="2169550"/>
            <a:ext cx="6588000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Are o </a:t>
            </a:r>
            <a:r>
              <a:rPr lang="en-US" sz="1800" dirty="0" err="1"/>
              <a:t>complexitate</a:t>
            </a:r>
            <a:r>
              <a:rPr lang="en-US" sz="1800" dirty="0"/>
              <a:t> de </a:t>
            </a:r>
            <a:r>
              <a:rPr lang="en-US" sz="1800" dirty="0" err="1"/>
              <a:t>timp</a:t>
            </a:r>
            <a:r>
              <a:rPr lang="en-US" sz="1800" dirty="0"/>
              <a:t> </a:t>
            </a:r>
            <a:r>
              <a:rPr lang="en-US" sz="1800" dirty="0" err="1"/>
              <a:t>medie</a:t>
            </a:r>
            <a:r>
              <a:rPr lang="en-US" sz="1800" dirty="0"/>
              <a:t> O(n log n)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Este o </a:t>
            </a:r>
            <a:r>
              <a:rPr lang="en-US" sz="1800" dirty="0" err="1"/>
              <a:t>îmbunătățire</a:t>
            </a:r>
            <a:r>
              <a:rPr lang="en-US" sz="1800" dirty="0"/>
              <a:t> a Insertion Sort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Este </a:t>
            </a:r>
            <a:r>
              <a:rPr lang="en-US" sz="1800" dirty="0" err="1"/>
              <a:t>eficient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liste</a:t>
            </a:r>
            <a:r>
              <a:rPr lang="en-US" sz="1800" dirty="0"/>
              <a:t> </a:t>
            </a:r>
            <a:r>
              <a:rPr lang="en-US" sz="1800" dirty="0" err="1"/>
              <a:t>mari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fi </a:t>
            </a:r>
            <a:r>
              <a:rPr lang="en-US" sz="1800" dirty="0" err="1"/>
              <a:t>paralelizat</a:t>
            </a:r>
            <a:endParaRPr lang="en-US" sz="1800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Este un </a:t>
            </a:r>
            <a:r>
              <a:rPr lang="en-US" sz="1800" dirty="0" err="1"/>
              <a:t>algoritm</a:t>
            </a:r>
            <a:r>
              <a:rPr lang="en-US" sz="1800" dirty="0"/>
              <a:t> </a:t>
            </a:r>
            <a:r>
              <a:rPr lang="en-US" sz="1800" dirty="0" err="1"/>
              <a:t>stabill</a:t>
            </a:r>
            <a:r>
              <a:rPr lang="en-US" sz="1800" dirty="0"/>
              <a:t> de </a:t>
            </a:r>
            <a:r>
              <a:rPr lang="en-US" sz="1800" dirty="0" err="1"/>
              <a:t>sortare</a:t>
            </a:r>
            <a:r>
              <a:rPr lang="en-US" sz="1800" dirty="0"/>
              <a:t>, </a:t>
            </a:r>
            <a:r>
              <a:rPr lang="en-US" sz="1800" dirty="0" err="1"/>
              <a:t>dar</a:t>
            </a:r>
            <a:r>
              <a:rPr lang="en-US" sz="1800" dirty="0"/>
              <a:t> nu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garantat</a:t>
            </a:r>
            <a:r>
              <a:rPr lang="en-US" sz="1800" dirty="0"/>
              <a:t> </a:t>
            </a:r>
            <a:r>
              <a:rPr lang="en-US" sz="1800" dirty="0" err="1"/>
              <a:t>că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stabill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toate</a:t>
            </a:r>
            <a:r>
              <a:rPr lang="en-US" sz="1800" dirty="0"/>
              <a:t> </a:t>
            </a:r>
            <a:r>
              <a:rPr lang="en-US" sz="1800" dirty="0" err="1"/>
              <a:t>implementările</a:t>
            </a:r>
            <a:endParaRPr lang="en-US" sz="1800" dirty="0"/>
          </a:p>
        </p:txBody>
      </p:sp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3664411" y="1235298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Shell</a:t>
            </a:r>
            <a:r>
              <a:rPr lang="en" dirty="0"/>
              <a:t>Sort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175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8CF8BB9-355A-DB82-83CB-7753E5342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98" y="1973025"/>
            <a:ext cx="7010501" cy="21309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Are o </a:t>
            </a:r>
            <a:r>
              <a:rPr lang="en-US" dirty="0" err="1"/>
              <a:t>complexitate</a:t>
            </a:r>
            <a:r>
              <a:rPr lang="en-US" dirty="0"/>
              <a:t> de </a:t>
            </a:r>
            <a:r>
              <a:rPr lang="en-US" dirty="0" err="1"/>
              <a:t>timp</a:t>
            </a:r>
            <a:r>
              <a:rPr lang="en-US" dirty="0"/>
              <a:t> O(</a:t>
            </a:r>
            <a:r>
              <a:rPr lang="en-US" dirty="0" err="1"/>
              <a:t>n+k</a:t>
            </a:r>
            <a:r>
              <a:rPr lang="en-US" dirty="0"/>
              <a:t>), </a:t>
            </a:r>
            <a:r>
              <a:rPr lang="en-US" dirty="0" err="1"/>
              <a:t>unde</a:t>
            </a:r>
            <a:r>
              <a:rPr lang="en-US" dirty="0"/>
              <a:t> 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listei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k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intervalul</a:t>
            </a:r>
            <a:r>
              <a:rPr lang="en-US" dirty="0"/>
              <a:t> </a:t>
            </a:r>
            <a:r>
              <a:rPr lang="en-US" dirty="0" err="1"/>
              <a:t>valorilor</a:t>
            </a:r>
            <a:r>
              <a:rPr lang="en-US" dirty="0"/>
              <a:t> din </a:t>
            </a:r>
            <a:r>
              <a:rPr lang="en-US" dirty="0" err="1"/>
              <a:t>lista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Necesită</a:t>
            </a:r>
            <a:r>
              <a:rPr lang="en-US" dirty="0"/>
              <a:t> </a:t>
            </a:r>
            <a:r>
              <a:rPr lang="en-US" dirty="0" err="1"/>
              <a:t>spațiu</a:t>
            </a:r>
            <a:r>
              <a:rPr lang="en-US" dirty="0"/>
              <a:t> </a:t>
            </a:r>
            <a:r>
              <a:rPr lang="en-US" dirty="0" err="1"/>
              <a:t>suplimentar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stoca</a:t>
            </a:r>
            <a:r>
              <a:rPr lang="en-US" dirty="0"/>
              <a:t> </a:t>
            </a:r>
            <a:r>
              <a:rPr lang="en-US" dirty="0" err="1"/>
              <a:t>frecvența</a:t>
            </a:r>
            <a:r>
              <a:rPr lang="en-US" dirty="0"/>
              <a:t> </a:t>
            </a:r>
            <a:r>
              <a:rPr lang="en-US" dirty="0" err="1"/>
              <a:t>valorilor</a:t>
            </a:r>
            <a:r>
              <a:rPr lang="en-US" dirty="0"/>
              <a:t> din </a:t>
            </a:r>
            <a:r>
              <a:rPr lang="en-US" dirty="0" err="1"/>
              <a:t>lista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Este </a:t>
            </a:r>
            <a:r>
              <a:rPr lang="en-US" dirty="0" err="1"/>
              <a:t>eficient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cu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un interval </a:t>
            </a:r>
            <a:r>
              <a:rPr lang="en-US" dirty="0" err="1"/>
              <a:t>limitat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sorta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cu </a:t>
            </a:r>
            <a:r>
              <a:rPr lang="en-US" dirty="0" err="1"/>
              <a:t>chei</a:t>
            </a:r>
            <a:r>
              <a:rPr lang="en-US" dirty="0"/>
              <a:t> </a:t>
            </a:r>
            <a:r>
              <a:rPr lang="en-US" dirty="0" err="1"/>
              <a:t>numerice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algoritm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comparațional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mai</a:t>
            </a:r>
            <a:r>
              <a:rPr lang="en-US" dirty="0"/>
              <a:t> rapid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algoritmii</a:t>
            </a:r>
            <a:r>
              <a:rPr lang="en-US" dirty="0"/>
              <a:t> </a:t>
            </a:r>
            <a:r>
              <a:rPr lang="en-US" dirty="0" err="1"/>
              <a:t>comparaționali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situații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5A14DE-0FC9-91B3-F85E-89E4777D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688" y="1146022"/>
            <a:ext cx="3561300" cy="669000"/>
          </a:xfrm>
        </p:spPr>
        <p:txBody>
          <a:bodyPr/>
          <a:lstStyle/>
          <a:p>
            <a:r>
              <a:rPr lang="ro-RO" dirty="0" err="1"/>
              <a:t>CountSort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2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1127250" y="2169550"/>
            <a:ext cx="7102350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Are o </a:t>
            </a:r>
            <a:r>
              <a:rPr lang="en-US" sz="1800" dirty="0" err="1"/>
              <a:t>complexitate</a:t>
            </a:r>
            <a:r>
              <a:rPr lang="en-US" sz="1800" dirty="0"/>
              <a:t> de </a:t>
            </a:r>
            <a:r>
              <a:rPr lang="en-US" sz="1800" dirty="0" err="1"/>
              <a:t>timp</a:t>
            </a:r>
            <a:r>
              <a:rPr lang="en-US" sz="1800" dirty="0"/>
              <a:t> </a:t>
            </a:r>
            <a:r>
              <a:rPr lang="en-US" sz="1800" dirty="0" err="1"/>
              <a:t>medie</a:t>
            </a:r>
            <a:r>
              <a:rPr lang="en-US" sz="1800" dirty="0"/>
              <a:t> O(n^2)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Este </a:t>
            </a:r>
            <a:r>
              <a:rPr lang="en-US" sz="1800" dirty="0" err="1"/>
              <a:t>ușor</a:t>
            </a:r>
            <a:r>
              <a:rPr lang="en-US" sz="1800" dirty="0"/>
              <a:t> de </a:t>
            </a:r>
            <a:r>
              <a:rPr lang="en-US" sz="1800" dirty="0" err="1"/>
              <a:t>implementat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de </a:t>
            </a:r>
            <a:r>
              <a:rPr lang="en-US" sz="1800" dirty="0" err="1"/>
              <a:t>înțeles</a:t>
            </a:r>
            <a:endParaRPr lang="en-US" sz="1800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Este </a:t>
            </a:r>
            <a:r>
              <a:rPr lang="en-US" sz="1800" dirty="0" err="1"/>
              <a:t>eficient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liste</a:t>
            </a:r>
            <a:r>
              <a:rPr lang="en-US" sz="1800" dirty="0"/>
              <a:t> </a:t>
            </a:r>
            <a:r>
              <a:rPr lang="en-US" sz="1800" dirty="0" err="1"/>
              <a:t>mici</a:t>
            </a:r>
            <a:r>
              <a:rPr lang="en-US" sz="1800" dirty="0"/>
              <a:t>, </a:t>
            </a:r>
            <a:r>
              <a:rPr lang="en-US" sz="1800" dirty="0" err="1"/>
              <a:t>dar</a:t>
            </a:r>
            <a:r>
              <a:rPr lang="en-US" sz="1800" dirty="0"/>
              <a:t> </a:t>
            </a:r>
            <a:r>
              <a:rPr lang="en-US" sz="1800" dirty="0" err="1"/>
              <a:t>devine</a:t>
            </a:r>
            <a:r>
              <a:rPr lang="en-US" sz="1800" dirty="0"/>
              <a:t> </a:t>
            </a:r>
            <a:r>
              <a:rPr lang="en-US" sz="1800" dirty="0" err="1"/>
              <a:t>impractic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liste</a:t>
            </a:r>
            <a:r>
              <a:rPr lang="en-US" sz="1800" dirty="0"/>
              <a:t> </a:t>
            </a:r>
            <a:r>
              <a:rPr lang="en-US" sz="1800" dirty="0" err="1"/>
              <a:t>mari</a:t>
            </a:r>
            <a:endParaRPr lang="en-US" sz="1800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Este un </a:t>
            </a:r>
            <a:r>
              <a:rPr lang="en-US" sz="1800" dirty="0" err="1"/>
              <a:t>algoritm</a:t>
            </a:r>
            <a:r>
              <a:rPr lang="en-US" sz="1800" dirty="0"/>
              <a:t> </a:t>
            </a:r>
            <a:r>
              <a:rPr lang="en-US" sz="1800" dirty="0" err="1"/>
              <a:t>stabill</a:t>
            </a:r>
            <a:r>
              <a:rPr lang="en-US" sz="1800" dirty="0"/>
              <a:t> de </a:t>
            </a:r>
            <a:r>
              <a:rPr lang="en-US" sz="1800" dirty="0" err="1"/>
              <a:t>sortare</a:t>
            </a:r>
            <a:endParaRPr lang="en-US" sz="1800" dirty="0"/>
          </a:p>
        </p:txBody>
      </p:sp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3664411" y="1235298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Bubble</a:t>
            </a:r>
            <a:r>
              <a:rPr lang="en" dirty="0"/>
              <a:t>Sort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687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4C5D524-433A-E1A4-80B3-B4B24C15DA57}"/>
              </a:ext>
            </a:extLst>
          </p:cNvPr>
          <p:cNvSpPr/>
          <p:nvPr/>
        </p:nvSpPr>
        <p:spPr>
          <a:xfrm>
            <a:off x="4200293" y="1397620"/>
            <a:ext cx="773151" cy="602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EBACDD-E949-A764-F863-531FFADA9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000596" y="1248937"/>
            <a:ext cx="4794214" cy="2795238"/>
          </a:xfrm>
        </p:spPr>
        <p:txBody>
          <a:bodyPr/>
          <a:lstStyle/>
          <a:p>
            <a:r>
              <a:rPr lang="en-US" sz="1400" dirty="0" err="1"/>
              <a:t>În</a:t>
            </a:r>
            <a:r>
              <a:rPr lang="en-US" sz="1400" dirty="0"/>
              <a:t> general, </a:t>
            </a:r>
            <a:r>
              <a:rPr lang="en-US" sz="1400" dirty="0" err="1">
                <a:solidFill>
                  <a:schemeClr val="tx2"/>
                </a:solidFill>
              </a:rPr>
              <a:t>MergeSort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/>
                </a:solidFill>
              </a:rPr>
              <a:t>ShellSort</a:t>
            </a:r>
            <a:r>
              <a:rPr lang="en-US" sz="1400" dirty="0"/>
              <a:t> sunt</a:t>
            </a:r>
            <a:endParaRPr lang="ro-RO" sz="1400" dirty="0"/>
          </a:p>
          <a:p>
            <a:r>
              <a:rPr lang="en-US" sz="1400" dirty="0" err="1"/>
              <a:t>algoritmi</a:t>
            </a:r>
            <a:r>
              <a:rPr lang="en-US" sz="1400" dirty="0"/>
              <a:t> </a:t>
            </a:r>
            <a:r>
              <a:rPr lang="en-US" sz="1400" dirty="0" err="1"/>
              <a:t>eficienți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liste</a:t>
            </a:r>
            <a:r>
              <a:rPr lang="en-US" sz="1400" dirty="0"/>
              <a:t> </a:t>
            </a:r>
            <a:r>
              <a:rPr lang="en-US" sz="1400" dirty="0" err="1"/>
              <a:t>mari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p</a:t>
            </a:r>
            <a:r>
              <a:rPr lang="ro-RO" sz="1400" dirty="0" err="1"/>
              <a:t>ot</a:t>
            </a:r>
            <a:r>
              <a:rPr lang="ro-RO" sz="1400" dirty="0"/>
              <a:t> </a:t>
            </a:r>
            <a:r>
              <a:rPr lang="en-US" sz="1400" dirty="0"/>
              <a:t>fi </a:t>
            </a:r>
            <a:r>
              <a:rPr lang="en-US" sz="1400" dirty="0" err="1"/>
              <a:t>paralelizate</a:t>
            </a:r>
            <a:r>
              <a:rPr lang="en-US" sz="1400" dirty="0"/>
              <a:t>, </a:t>
            </a:r>
            <a:r>
              <a:rPr lang="en-US" sz="1400" dirty="0" err="1"/>
              <a:t>dar</a:t>
            </a:r>
            <a:r>
              <a:rPr lang="en-US" sz="1400" dirty="0"/>
              <a:t> </a:t>
            </a:r>
            <a:r>
              <a:rPr lang="en-US" sz="1400" dirty="0" err="1"/>
              <a:t>necesită</a:t>
            </a:r>
            <a:r>
              <a:rPr lang="en-US" sz="1400" dirty="0"/>
              <a:t> </a:t>
            </a:r>
            <a:r>
              <a:rPr lang="en-US" sz="1400" dirty="0" err="1"/>
              <a:t>spațiu</a:t>
            </a:r>
            <a:r>
              <a:rPr lang="en-US" sz="1400" dirty="0"/>
              <a:t> </a:t>
            </a:r>
            <a:r>
              <a:rPr lang="en-US" sz="1400" dirty="0" err="1"/>
              <a:t>suplimentar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combina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a </a:t>
            </a:r>
            <a:r>
              <a:rPr lang="en-US" sz="1400" dirty="0" err="1"/>
              <a:t>partitionot</a:t>
            </a:r>
            <a:r>
              <a:rPr lang="en-US" sz="1400" dirty="0"/>
              <a:t> a </a:t>
            </a:r>
            <a:r>
              <a:rPr lang="en-US" sz="1400" dirty="0" err="1"/>
              <a:t>liste</a:t>
            </a:r>
            <a:r>
              <a:rPr lang="en-US" sz="1400" dirty="0"/>
              <a:t>. </a:t>
            </a:r>
            <a:r>
              <a:rPr lang="en-US" sz="1400" dirty="0" err="1">
                <a:solidFill>
                  <a:schemeClr val="tx2"/>
                </a:solidFill>
              </a:rPr>
              <a:t>CountSort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2"/>
                </a:solidFill>
              </a:rPr>
              <a:t>RadixSort</a:t>
            </a:r>
            <a:r>
              <a:rPr lang="en-US" sz="1400" dirty="0"/>
              <a:t> sunt </a:t>
            </a:r>
            <a:r>
              <a:rPr lang="en-US" sz="1400" dirty="0" err="1"/>
              <a:t>algoritmi</a:t>
            </a:r>
            <a:r>
              <a:rPr lang="en-US" sz="1400" dirty="0"/>
              <a:t> </a:t>
            </a:r>
            <a:r>
              <a:rPr lang="en-US" sz="1400" dirty="0" err="1"/>
              <a:t>specializați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sorta</a:t>
            </a:r>
            <a:r>
              <a:rPr lang="en-US" sz="1400" dirty="0"/>
              <a:t> </a:t>
            </a:r>
            <a:r>
              <a:rPr lang="en-US" sz="1400" dirty="0" err="1"/>
              <a:t>liste</a:t>
            </a:r>
            <a:r>
              <a:rPr lang="en-US" sz="1400" dirty="0"/>
              <a:t> cu </a:t>
            </a:r>
            <a:r>
              <a:rPr lang="en-US" sz="1400" dirty="0" err="1"/>
              <a:t>valori</a:t>
            </a:r>
            <a:r>
              <a:rPr lang="en-US" sz="1400" dirty="0"/>
              <a:t> </a:t>
            </a:r>
            <a:r>
              <a:rPr lang="en-US" sz="1400" dirty="0" err="1"/>
              <a:t>întregi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pot fi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rapizi</a:t>
            </a:r>
            <a:r>
              <a:rPr lang="en-US" sz="1400" dirty="0"/>
              <a:t> </a:t>
            </a:r>
            <a:r>
              <a:rPr lang="en-US" sz="1400" dirty="0" err="1"/>
              <a:t>decât</a:t>
            </a:r>
            <a:r>
              <a:rPr lang="en-US" sz="1400" dirty="0"/>
              <a:t> </a:t>
            </a:r>
            <a:r>
              <a:rPr lang="en-US" sz="1400" dirty="0" err="1"/>
              <a:t>algoritmii</a:t>
            </a:r>
            <a:r>
              <a:rPr lang="en-US" sz="1400" dirty="0"/>
              <a:t> </a:t>
            </a:r>
            <a:r>
              <a:rPr lang="en-US" sz="1400" dirty="0" err="1"/>
              <a:t>comparaționali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anumite</a:t>
            </a:r>
            <a:r>
              <a:rPr lang="en-US" sz="1400" dirty="0"/>
              <a:t> </a:t>
            </a:r>
            <a:r>
              <a:rPr lang="en-US" sz="1400" dirty="0" err="1"/>
              <a:t>situații</a:t>
            </a:r>
            <a:r>
              <a:rPr lang="en-US" sz="1400" dirty="0"/>
              <a:t>. </a:t>
            </a:r>
            <a:r>
              <a:rPr lang="en-US" sz="1400" dirty="0" err="1">
                <a:solidFill>
                  <a:schemeClr val="tx2"/>
                </a:solidFill>
              </a:rPr>
              <a:t>BubbleSort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ușor</a:t>
            </a:r>
            <a:r>
              <a:rPr lang="en-US" sz="1400" dirty="0"/>
              <a:t> de </a:t>
            </a:r>
            <a:r>
              <a:rPr lang="en-US" sz="1400" dirty="0" err="1"/>
              <a:t>implementat</a:t>
            </a:r>
            <a:r>
              <a:rPr lang="en-US" sz="1400" dirty="0"/>
              <a:t> </a:t>
            </a:r>
            <a:endParaRPr lang="ro-RO" sz="1400" dirty="0"/>
          </a:p>
          <a:p>
            <a:r>
              <a:rPr lang="en-US" sz="1400" dirty="0" err="1"/>
              <a:t>și</a:t>
            </a:r>
            <a:r>
              <a:rPr lang="en-US" sz="1400" dirty="0"/>
              <a:t> de </a:t>
            </a:r>
            <a:r>
              <a:rPr lang="en-US" sz="1400" dirty="0" err="1"/>
              <a:t>înțeles</a:t>
            </a:r>
            <a:r>
              <a:rPr lang="en-US" sz="1400" dirty="0"/>
              <a:t>, </a:t>
            </a:r>
            <a:r>
              <a:rPr lang="en-US" sz="1400" dirty="0" err="1"/>
              <a:t>dar</a:t>
            </a:r>
            <a:r>
              <a:rPr lang="en-US" sz="1400" dirty="0"/>
              <a:t> nu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eficient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liste</a:t>
            </a:r>
            <a:r>
              <a:rPr lang="en-US" sz="1400" dirty="0"/>
              <a:t> </a:t>
            </a:r>
            <a:r>
              <a:rPr lang="en-US" sz="1400" dirty="0" err="1"/>
              <a:t>mari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359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47366" y="25717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Teste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73FE4-9EE2-35F7-67AB-C8745403FE95}"/>
              </a:ext>
            </a:extLst>
          </p:cNvPr>
          <p:cNvSpPr txBox="1"/>
          <p:nvPr/>
        </p:nvSpPr>
        <p:spPr>
          <a:xfrm>
            <a:off x="2316480" y="3061350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Elementele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din vector sunt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alese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random,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iar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numarul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maxim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si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numarul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elemente</a:t>
            </a:r>
            <a:r>
              <a:rPr lang="en-US" dirty="0">
                <a:solidFill>
                  <a:schemeClr val="bg1"/>
                </a:solidFill>
                <a:latin typeface="Anaheim" panose="020B0604020202020204" charset="0"/>
              </a:rPr>
              <a:t> sunt date de la </a:t>
            </a:r>
            <a:r>
              <a:rPr lang="en-US" dirty="0" err="1">
                <a:solidFill>
                  <a:schemeClr val="bg1"/>
                </a:solidFill>
                <a:latin typeface="Anaheim" panose="020B0604020202020204" charset="0"/>
              </a:rPr>
              <a:t>tastatura</a:t>
            </a:r>
            <a:endParaRPr lang="en-US" dirty="0">
              <a:solidFill>
                <a:schemeClr val="bg1"/>
              </a:solidFill>
              <a:latin typeface="Anaheim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679</Words>
  <Application>Microsoft Office PowerPoint</Application>
  <PresentationFormat>On-screen Show (16:9)</PresentationFormat>
  <Paragraphs>103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Roboto Condensed Light</vt:lpstr>
      <vt:lpstr>Anaheim</vt:lpstr>
      <vt:lpstr>Arial</vt:lpstr>
      <vt:lpstr>Nunito Light</vt:lpstr>
      <vt:lpstr>Roboto</vt:lpstr>
      <vt:lpstr>Overpass Mono</vt:lpstr>
      <vt:lpstr>Raleway SemiBold</vt:lpstr>
      <vt:lpstr>Programming Lesson by Slidesgo</vt:lpstr>
      <vt:lpstr>Sortări</vt:lpstr>
      <vt:lpstr>Tipuri de sortări</vt:lpstr>
      <vt:lpstr>RadixSort</vt:lpstr>
      <vt:lpstr>MergeSort</vt:lpstr>
      <vt:lpstr>ShellSort</vt:lpstr>
      <vt:lpstr>CountSort</vt:lpstr>
      <vt:lpstr>BubbleSort</vt:lpstr>
      <vt:lpstr>PowerPoint Presentation</vt:lpstr>
      <vt:lpstr>Teste</vt:lpstr>
      <vt:lpstr>NrMax=1000,NrElemente=1000</vt:lpstr>
      <vt:lpstr>NrMax=1000000,NrElemente=1000</vt:lpstr>
      <vt:lpstr>NrMax=1000,NrElemente=10000</vt:lpstr>
      <vt:lpstr>NrMax=1000,NrElemente=100000</vt:lpstr>
      <vt:lpstr>NrMax=100000,NrElemente=1000</vt:lpstr>
      <vt:lpstr>Vector sortat crescator NrElemente=10000</vt:lpstr>
      <vt:lpstr>Vector sortat descrescator NrElemente=1000</vt:lpstr>
      <vt:lpstr>Vector sortat descrescator NrElemente=10000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Sortări</dc:title>
  <cp:lastModifiedBy>Alex Nohai</cp:lastModifiedBy>
  <cp:revision>4</cp:revision>
  <dcterms:modified xsi:type="dcterms:W3CDTF">2023-03-19T20:54:56Z</dcterms:modified>
</cp:coreProperties>
</file>