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E7E090-48AE-46E2-B407-F021194817D2}">
  <a:tblStyle styleId="{E4E7E090-48AE-46E2-B407-F02119481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ea230ebd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ea230ebd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a230ebd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ea230ebd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545893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e545893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fbc3cd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fbc3cd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fbc3cd0d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fbc3cd0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fbc3cd0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fbc3cd0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fbc3cd0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fbc3cd0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ea230ebd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ea230ebd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e545893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e545893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a230eb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ea230eb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d32fd768e_0_3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d32fd768e_0_3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a230eb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ea230eb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ea230eb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ea230eb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ea230ebd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ea230ebd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ea230ebd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ea230ebd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ea230eb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ea230eb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ea230ebd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ea230ebd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ea230ebd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ea230ebd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838300" y="724000"/>
            <a:ext cx="5792400" cy="16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Criação de um Dataset para Treinamento de Modelos para Análise Automática de  Opiniões</a:t>
            </a:r>
            <a:endParaRPr sz="2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817750" y="3794850"/>
            <a:ext cx="3741300" cy="71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Aluno: Alex Nascimento Rodrigues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Orientador: Prof. Jônatas Wehrmann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07725" y="158100"/>
            <a:ext cx="4408200" cy="8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rgbClr val="FFFFFF"/>
                </a:solidFill>
              </a:rPr>
              <a:t>Preparação e Limpeza</a:t>
            </a:r>
            <a:r>
              <a:rPr lang="pt-BR" sz="2000">
                <a:solidFill>
                  <a:srgbClr val="FFFFFF"/>
                </a:solidFill>
              </a:rPr>
              <a:t> dos Dados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584300" y="879438"/>
            <a:ext cx="66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Natural Language Toolkit (NLTK)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Tokenização</a:t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00"/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2237288" y="1583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734125"/>
                <a:gridCol w="734125"/>
                <a:gridCol w="734125"/>
                <a:gridCol w="1037025"/>
              </a:tblGrid>
              <a:tr h="29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Eu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vejo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mundo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22"/>
          <p:cNvGraphicFramePr/>
          <p:nvPr/>
        </p:nvGraphicFramePr>
        <p:xfrm>
          <a:off x="2237288" y="2520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1750500"/>
                <a:gridCol w="1694975"/>
              </a:tblGrid>
              <a:tr h="23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</a:rPr>
                        <a:t>Com Stop Words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solidFill>
                            <a:schemeClr val="dk1"/>
                          </a:solidFill>
                        </a:rPr>
                        <a:t>Sem Stop Words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</a:rPr>
                        <a:t>A vida de Jordana está tranquila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</a:rPr>
                        <a:t>Vida Jordana tranquila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</a:rPr>
                        <a:t>Todos os dias quando acordo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dk1"/>
                          </a:solidFill>
                        </a:rPr>
                        <a:t>dias acordo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2"/>
          <p:cNvSpPr txBox="1"/>
          <p:nvPr/>
        </p:nvSpPr>
        <p:spPr>
          <a:xfrm>
            <a:off x="1584300" y="2042763"/>
            <a:ext cx="247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 Words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656800" y="3505600"/>
            <a:ext cx="24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1528425" y="39903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3129725"/>
                <a:gridCol w="1930850"/>
              </a:tblGrid>
              <a:tr h="28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Antes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</a:rPr>
                        <a:t>Depois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O produto é muito bonito, me serviu muito bem. Nota 9!!.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produto bonito serviu bem nota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599475" y="252625"/>
            <a:ext cx="27108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00">
                <a:solidFill>
                  <a:srgbClr val="FFFFFF"/>
                </a:solidFill>
              </a:rPr>
              <a:t>Criação do Dataset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1546825" y="884950"/>
            <a:ext cx="6627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OpLexicon</a:t>
            </a:r>
            <a:endParaRPr sz="1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00"/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2127588" y="13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500850"/>
                <a:gridCol w="1125500"/>
                <a:gridCol w="1086075"/>
                <a:gridCol w="1644025"/>
              </a:tblGrid>
              <a:tr h="34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Term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Polarity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Polarity revision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“=[”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“emot”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“A”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1546825" y="2233750"/>
            <a:ext cx="247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Vader Lexicon PTBR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2920575" y="269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987925"/>
                <a:gridCol w="987925"/>
                <a:gridCol w="987925"/>
              </a:tblGrid>
              <a:tr h="2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Term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Polarity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Intensity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aceita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3"/>
          <p:cNvSpPr txBox="1"/>
          <p:nvPr/>
        </p:nvSpPr>
        <p:spPr>
          <a:xfrm>
            <a:off x="1546825" y="3537550"/>
            <a:ext cx="24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SentilexPT 02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1826638" y="39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991675"/>
                <a:gridCol w="991675"/>
                <a:gridCol w="991675"/>
                <a:gridCol w="991675"/>
                <a:gridCol w="991675"/>
              </a:tblGrid>
              <a:tr h="3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Term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PoS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TG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POL:NO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ANOT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abrilhantado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Adj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HUM:NO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JALC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512225" y="396025"/>
            <a:ext cx="27108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00">
                <a:solidFill>
                  <a:srgbClr val="FFFFFF"/>
                </a:solidFill>
              </a:rPr>
              <a:t>Criação do Dataset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25" y="2245625"/>
            <a:ext cx="8119548" cy="23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570475" y="1084875"/>
            <a:ext cx="575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Ao final, foi gerado um dataset contendo 56.794 avaliações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9.449 Negativas, 8.497 Neutras, 38.848 Positivas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Alexis 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512225" y="396025"/>
            <a:ext cx="27108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00">
                <a:solidFill>
                  <a:srgbClr val="FFFFFF"/>
                </a:solidFill>
              </a:rPr>
              <a:t>Criação do Dataset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570475" y="1084875"/>
            <a:ext cx="575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Palavras mais usadas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Notas por estrelas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88" y="2131575"/>
            <a:ext cx="36861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113" y="2136325"/>
            <a:ext cx="36671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172150" y="145875"/>
            <a:ext cx="3865200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00">
                <a:solidFill>
                  <a:srgbClr val="FFFFFF"/>
                </a:solidFill>
              </a:rPr>
              <a:t>Análise Experimental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547825" y="795100"/>
            <a:ext cx="6627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VP</a:t>
            </a:r>
            <a:r>
              <a:rPr lang="pt-BR" sz="1200"/>
              <a:t>, FN, FP e VN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Matriz de confusão</a:t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988" y="1482905"/>
            <a:ext cx="1986900" cy="1716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900" y="1492395"/>
            <a:ext cx="1958775" cy="169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6975" y="3274987"/>
            <a:ext cx="1986905" cy="16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900" y="3274988"/>
            <a:ext cx="1958775" cy="16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232325" y="206050"/>
            <a:ext cx="3865200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00">
                <a:solidFill>
                  <a:srgbClr val="FFFFFF"/>
                </a:solidFill>
              </a:rPr>
              <a:t>Análise Experimental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1560700" y="1076300"/>
            <a:ext cx="6627900" cy="23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Precision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VP/ (VP + FP)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Recall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VP / (VP + FN )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F-Measure</a:t>
            </a:r>
            <a:endParaRPr sz="1100"/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100"/>
              <a:t>2 * (Precision * Recall) / (Precision + Recall)</a:t>
            </a:r>
            <a:endParaRPr sz="11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graphicFrame>
        <p:nvGraphicFramePr>
          <p:cNvPr id="200" name="Google Shape;200;p27"/>
          <p:cNvGraphicFramePr/>
          <p:nvPr/>
        </p:nvGraphicFramePr>
        <p:xfrm>
          <a:off x="948225" y="309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830650"/>
                <a:gridCol w="830650"/>
                <a:gridCol w="830650"/>
                <a:gridCol w="830650"/>
              </a:tblGrid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Classe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0.81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0.35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0.98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0.91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7"/>
          <p:cNvSpPr txBox="1"/>
          <p:nvPr/>
        </p:nvSpPr>
        <p:spPr>
          <a:xfrm>
            <a:off x="2312975" y="2653600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SVC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2" name="Google Shape;202;p27"/>
          <p:cNvGraphicFramePr/>
          <p:nvPr/>
        </p:nvGraphicFramePr>
        <p:xfrm>
          <a:off x="4903475" y="309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830650"/>
                <a:gridCol w="830650"/>
                <a:gridCol w="830650"/>
                <a:gridCol w="830650"/>
              </a:tblGrid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Classe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0.43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0.90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0.97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0.93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7"/>
          <p:cNvSpPr txBox="1"/>
          <p:nvPr/>
        </p:nvSpPr>
        <p:spPr>
          <a:xfrm>
            <a:off x="5951875" y="2653600"/>
            <a:ext cx="12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SVC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232325" y="206050"/>
            <a:ext cx="3865200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00">
                <a:solidFill>
                  <a:srgbClr val="FFFFFF"/>
                </a:solidFill>
              </a:rPr>
              <a:t>Análise Experimental</a:t>
            </a:r>
            <a:endParaRPr sz="2100">
              <a:solidFill>
                <a:srgbClr val="FFFFFF"/>
              </a:solidFill>
            </a:endParaRPr>
          </a:p>
        </p:txBody>
      </p:sp>
      <p:graphicFrame>
        <p:nvGraphicFramePr>
          <p:cNvPr id="209" name="Google Shape;209;p28"/>
          <p:cNvGraphicFramePr/>
          <p:nvPr/>
        </p:nvGraphicFramePr>
        <p:xfrm>
          <a:off x="948225" y="196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830650"/>
                <a:gridCol w="830650"/>
                <a:gridCol w="830650"/>
                <a:gridCol w="830650"/>
              </a:tblGrid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Classe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0.29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0.42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0.62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0.04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0.83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8"/>
          <p:cNvSpPr txBox="1"/>
          <p:nvPr/>
        </p:nvSpPr>
        <p:spPr>
          <a:xfrm>
            <a:off x="1959125" y="1428975"/>
            <a:ext cx="16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4851900" y="196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830650"/>
                <a:gridCol w="830650"/>
                <a:gridCol w="830650"/>
                <a:gridCol w="830650"/>
              </a:tblGrid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Classe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Neutral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0.94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0.81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0.99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0.89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28"/>
          <p:cNvSpPr txBox="1"/>
          <p:nvPr/>
        </p:nvSpPr>
        <p:spPr>
          <a:xfrm>
            <a:off x="6100850" y="1428975"/>
            <a:ext cx="12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SGDC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232325" y="206050"/>
            <a:ext cx="3865200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00">
                <a:solidFill>
                  <a:srgbClr val="FFFFFF"/>
                </a:solidFill>
              </a:rPr>
              <a:t>Análise Experimental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1560700" y="1076300"/>
            <a:ext cx="6627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LSTM e GRU</a:t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graphicFrame>
        <p:nvGraphicFramePr>
          <p:cNvPr id="219" name="Google Shape;219;p29"/>
          <p:cNvGraphicFramePr/>
          <p:nvPr/>
        </p:nvGraphicFramePr>
        <p:xfrm>
          <a:off x="2559450" y="16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1006275"/>
                <a:gridCol w="1006275"/>
                <a:gridCol w="1006275"/>
                <a:gridCol w="1006275"/>
              </a:tblGrid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Units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Bidirectional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Result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0.88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0.88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0.88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GRU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GRU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GRU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GRU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0.88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53650" y="169050"/>
            <a:ext cx="3865200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00">
                <a:solidFill>
                  <a:srgbClr val="FFFFFF"/>
                </a:solidFill>
              </a:rPr>
              <a:t>Análise Experimental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1569950" y="886675"/>
            <a:ext cx="66279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SVM, Linear SVC e Naive Bayes e SGDB Classifier</a:t>
            </a:r>
            <a:endParaRPr sz="1400"/>
          </a:p>
        </p:txBody>
      </p:sp>
      <p:graphicFrame>
        <p:nvGraphicFramePr>
          <p:cNvPr id="226" name="Google Shape;226;p30"/>
          <p:cNvGraphicFramePr/>
          <p:nvPr/>
        </p:nvGraphicFramePr>
        <p:xfrm>
          <a:off x="1851750" y="1491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{E4E7E090-48AE-46E2-B407-F021194817D2}</a:tableStyleId>
              </a:tblPr>
              <a:tblGrid>
                <a:gridCol w="1260550"/>
                <a:gridCol w="902775"/>
                <a:gridCol w="944100"/>
                <a:gridCol w="566250"/>
                <a:gridCol w="518625"/>
                <a:gridCol w="490250"/>
                <a:gridCol w="494900"/>
              </a:tblGrid>
              <a:tr h="32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Classifier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Dataset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1° iteração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2º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3º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4º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5º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SVC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Twitter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SVC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Alexis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0.84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0.84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0.84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0.84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0.84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Linear SVC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Twitter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Linear SVC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Alexis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MultinominalNB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Twitter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MultinominalNB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Alexis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0.72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0.72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0.72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0.72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0.72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SGDB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Twitter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SGDB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Alexis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0.81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0.81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0.81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0.80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0.80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20950" y="351450"/>
            <a:ext cx="38652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00">
                <a:solidFill>
                  <a:srgbClr val="FFFFFF"/>
                </a:solidFill>
              </a:rPr>
              <a:t>Próximos Passos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1546825" y="1456450"/>
            <a:ext cx="66279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Melhorar os resultados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Testar os resultados com outros datasets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Coleta de outras fontes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Criar uma aplicação utilizando o dataset como base de dados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351450"/>
            <a:ext cx="26484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>
                <a:solidFill>
                  <a:srgbClr val="FFFFFF"/>
                </a:solidFill>
              </a:rPr>
              <a:t>Motivação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546825" y="1456450"/>
            <a:ext cx="54123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Importância de conjunto de dados desse tipo para modelos de aprendizagem e pesquisas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Coleta manual dos dados é inviável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Escassez de datasets para análise textual em português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Tradução de datasets possui custo alto e perde o sentido original do texto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07025" y="248300"/>
            <a:ext cx="29358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>
                <a:solidFill>
                  <a:srgbClr val="FFFFFF"/>
                </a:solidFill>
              </a:rPr>
              <a:t>Redes Neurais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67625" y="1055250"/>
            <a:ext cx="7557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pt-BR" sz="1520"/>
              <a:t>Centro dos algoritmos de Deep Learning</a:t>
            </a:r>
            <a:endParaRPr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pt-BR" sz="1520"/>
              <a:t>Es</a:t>
            </a:r>
            <a:r>
              <a:rPr lang="pt-BR" sz="1520"/>
              <a:t>trutura inspirada no cérebro humano</a:t>
            </a:r>
            <a:endParaRPr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pt-BR" sz="1520"/>
              <a:t>Representadas também como Perceptron Multicamadas (“Multi Layer Perceptron” (MLP)</a:t>
            </a:r>
            <a:endParaRPr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pt-BR" sz="1520"/>
              <a:t>Algoritmo de treinamento</a:t>
            </a:r>
            <a:endParaRPr sz="152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2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20"/>
          </a:p>
        </p:txBody>
      </p:sp>
      <p:sp>
        <p:nvSpPr>
          <p:cNvPr id="77" name="Google Shape;77;p15"/>
          <p:cNvSpPr/>
          <p:nvPr/>
        </p:nvSpPr>
        <p:spPr>
          <a:xfrm>
            <a:off x="2694125" y="3356134"/>
            <a:ext cx="537600" cy="525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694125" y="4029102"/>
            <a:ext cx="537600" cy="525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965262" y="2973849"/>
            <a:ext cx="537600" cy="525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965262" y="3631655"/>
            <a:ext cx="537600" cy="525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965262" y="4289461"/>
            <a:ext cx="537600" cy="5256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03354" y="3356134"/>
            <a:ext cx="537600" cy="525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303354" y="4029102"/>
            <a:ext cx="537600" cy="525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endCxn id="79" idx="2"/>
          </p:cNvCxnSpPr>
          <p:nvPr/>
        </p:nvCxnSpPr>
        <p:spPr>
          <a:xfrm flipH="1" rot="10800000">
            <a:off x="3198462" y="3236649"/>
            <a:ext cx="766800" cy="22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7" idx="6"/>
            <a:endCxn id="80" idx="2"/>
          </p:cNvCxnSpPr>
          <p:nvPr/>
        </p:nvCxnSpPr>
        <p:spPr>
          <a:xfrm>
            <a:off x="3231725" y="3618934"/>
            <a:ext cx="733500" cy="27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7" idx="5"/>
            <a:endCxn id="81" idx="1"/>
          </p:cNvCxnSpPr>
          <p:nvPr/>
        </p:nvCxnSpPr>
        <p:spPr>
          <a:xfrm>
            <a:off x="3152995" y="3804762"/>
            <a:ext cx="891000" cy="56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8" idx="7"/>
            <a:endCxn id="79" idx="3"/>
          </p:cNvCxnSpPr>
          <p:nvPr/>
        </p:nvCxnSpPr>
        <p:spPr>
          <a:xfrm flipH="1" rot="10800000">
            <a:off x="3152995" y="3422375"/>
            <a:ext cx="891000" cy="68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8" idx="6"/>
            <a:endCxn id="80" idx="3"/>
          </p:cNvCxnSpPr>
          <p:nvPr/>
        </p:nvCxnSpPr>
        <p:spPr>
          <a:xfrm flipH="1" rot="10800000">
            <a:off x="3231725" y="4080402"/>
            <a:ext cx="812400" cy="21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78" idx="5"/>
            <a:endCxn id="81" idx="2"/>
          </p:cNvCxnSpPr>
          <p:nvPr/>
        </p:nvCxnSpPr>
        <p:spPr>
          <a:xfrm>
            <a:off x="3152995" y="4477730"/>
            <a:ext cx="812400" cy="7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79" idx="5"/>
            <a:endCxn id="83" idx="1"/>
          </p:cNvCxnSpPr>
          <p:nvPr/>
        </p:nvCxnSpPr>
        <p:spPr>
          <a:xfrm>
            <a:off x="4424132" y="3422477"/>
            <a:ext cx="957900" cy="68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79" idx="6"/>
            <a:endCxn id="82" idx="1"/>
          </p:cNvCxnSpPr>
          <p:nvPr/>
        </p:nvCxnSpPr>
        <p:spPr>
          <a:xfrm>
            <a:off x="4502862" y="3236649"/>
            <a:ext cx="879300" cy="19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0" idx="6"/>
            <a:endCxn id="82" idx="2"/>
          </p:cNvCxnSpPr>
          <p:nvPr/>
        </p:nvCxnSpPr>
        <p:spPr>
          <a:xfrm flipH="1" rot="10800000">
            <a:off x="4502862" y="3619055"/>
            <a:ext cx="800400" cy="27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0" idx="5"/>
            <a:endCxn id="83" idx="2"/>
          </p:cNvCxnSpPr>
          <p:nvPr/>
        </p:nvCxnSpPr>
        <p:spPr>
          <a:xfrm>
            <a:off x="4424132" y="4080283"/>
            <a:ext cx="879300" cy="21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1" idx="7"/>
            <a:endCxn id="82" idx="3"/>
          </p:cNvCxnSpPr>
          <p:nvPr/>
        </p:nvCxnSpPr>
        <p:spPr>
          <a:xfrm flipH="1" rot="10800000">
            <a:off x="4424132" y="3804833"/>
            <a:ext cx="957900" cy="56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1" idx="6"/>
            <a:endCxn id="83" idx="3"/>
          </p:cNvCxnSpPr>
          <p:nvPr/>
        </p:nvCxnSpPr>
        <p:spPr>
          <a:xfrm flipH="1" rot="10800000">
            <a:off x="4502862" y="4477861"/>
            <a:ext cx="879300" cy="7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2435850" y="2990450"/>
            <a:ext cx="10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layer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3629100" y="2650475"/>
            <a:ext cx="12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Hidden layer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008650" y="2943788"/>
            <a:ext cx="12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 layer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14475" y="332325"/>
            <a:ext cx="47454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>
                <a:solidFill>
                  <a:srgbClr val="FFFFFF"/>
                </a:solidFill>
              </a:rPr>
              <a:t>Redes Neurais Recorrentes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546825" y="1456450"/>
            <a:ext cx="47661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Classes de redes neurais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 dos tipos mais poderosos e úteis de Redes Neurais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Aplicáveis em imagens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LSTM e GRU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74825" y="313200"/>
            <a:ext cx="60270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rgbClr val="FFFFFF"/>
                </a:solidFill>
              </a:rPr>
              <a:t>Long Short Term Memory (LSTM) e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00">
                <a:solidFill>
                  <a:schemeClr val="dk1"/>
                </a:solidFill>
              </a:rPr>
              <a:t>Gated Recurrent Unit (</a:t>
            </a:r>
            <a:r>
              <a:rPr lang="pt-BR" sz="2000">
                <a:solidFill>
                  <a:srgbClr val="FFFFFF"/>
                </a:solidFill>
              </a:rPr>
              <a:t>GRU)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546825" y="1456450"/>
            <a:ext cx="66279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Arquitetura RNN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Solução para memória de curto prazo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Classificação, processamento e previsão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16514" l="5341" r="-2099" t="35672"/>
          <a:stretch/>
        </p:blipFill>
        <p:spPr>
          <a:xfrm>
            <a:off x="1833275" y="2924225"/>
            <a:ext cx="5477475" cy="12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1833275" y="2626025"/>
            <a:ext cx="108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forget gate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145925" y="2626025"/>
            <a:ext cx="108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cell state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173075" y="4149700"/>
            <a:ext cx="7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input gate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886975" y="4149700"/>
            <a:ext cx="89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 gate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936850" y="2626025"/>
            <a:ext cx="108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reset gate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426375" y="4000275"/>
            <a:ext cx="108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update gate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 flipH="1" rot="-5400000">
            <a:off x="8648950" y="4687700"/>
            <a:ext cx="414900" cy="41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285475" y="429850"/>
            <a:ext cx="50505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>
                <a:solidFill>
                  <a:srgbClr val="FFFFFF"/>
                </a:solidFill>
              </a:rPr>
              <a:t>Trabalhos Relacionados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546825" y="1456450"/>
            <a:ext cx="66279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Análise de Sentimento do Twitter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B2W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100"/>
              <a:t>HAREM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31350" y="341875"/>
            <a:ext cx="60270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00">
                <a:solidFill>
                  <a:srgbClr val="FFFFFF"/>
                </a:solidFill>
              </a:rPr>
              <a:t>Análise de Sentimento do Twitter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1546825" y="1456450"/>
            <a:ext cx="55950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Coleta realizada pela API do Twitter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76.238 tweets capturados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Remoção de stopwords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Aplicação de stemming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97" y="3009172"/>
            <a:ext cx="4037200" cy="16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450" y="3261709"/>
            <a:ext cx="1989925" cy="11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20950" y="351450"/>
            <a:ext cx="21150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00">
                <a:solidFill>
                  <a:srgbClr val="FFFFFF"/>
                </a:solidFill>
              </a:rPr>
              <a:t>B2W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565325" y="1290000"/>
            <a:ext cx="6627900" cy="25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Americanas.com, Submarino, Shoptime e Sou Barato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132.373 avaliações escritas por 112.993 usuários diferentes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Objetivo de relacionar o overall-rating com o review-text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187" y="2970125"/>
            <a:ext cx="5515625" cy="1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475" y="285150"/>
            <a:ext cx="3396600" cy="10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>
                <a:solidFill>
                  <a:srgbClr val="FFFFFF"/>
                </a:solidFill>
              </a:rPr>
              <a:t>Coleta dos Dados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546825" y="1311750"/>
            <a:ext cx="6627900" cy="1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pt-BR" sz="1640"/>
              <a:t>Coleta realizada no site Amazon.com.br</a:t>
            </a:r>
            <a:endParaRPr sz="1640"/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pt-BR" sz="1640"/>
              <a:t>Livros, eletrônicos e brinquedos</a:t>
            </a:r>
            <a:endParaRPr sz="1640"/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pt-BR" sz="1640"/>
              <a:t>Web scraping</a:t>
            </a:r>
            <a:endParaRPr sz="1640"/>
          </a:p>
          <a:p>
            <a:pPr indent="-3327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pt-BR" sz="1640"/>
              <a:t>Webdriver e BeautifulSoup</a:t>
            </a:r>
            <a:endParaRPr sz="164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4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4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38" y="3035751"/>
            <a:ext cx="8214124" cy="1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