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9"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13" autoAdjust="0"/>
  </p:normalViewPr>
  <p:slideViewPr>
    <p:cSldViewPr>
      <p:cViewPr>
        <p:scale>
          <a:sx n="76" d="100"/>
          <a:sy n="76" d="100"/>
        </p:scale>
        <p:origin x="-97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AE9B02B-5773-4E5C-9877-28CC93E7858E}" type="datetimeFigureOut">
              <a:rPr lang="en-US" smtClean="0"/>
              <a:t>5/29/2018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1817915-1490-4BE2-AE4A-8548229165E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E9B02B-5773-4E5C-9877-28CC93E7858E}"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17915-1490-4BE2-AE4A-8548229165E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E9B02B-5773-4E5C-9877-28CC93E7858E}"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17915-1490-4BE2-AE4A-8548229165E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E9B02B-5773-4E5C-9877-28CC93E7858E}"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17915-1490-4BE2-AE4A-8548229165E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AE9B02B-5773-4E5C-9877-28CC93E7858E}"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17915-1490-4BE2-AE4A-8548229165E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E9B02B-5773-4E5C-9877-28CC93E7858E}"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17915-1490-4BE2-AE4A-8548229165E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AE9B02B-5773-4E5C-9877-28CC93E7858E}" type="datetimeFigureOut">
              <a:rPr lang="en-US" smtClean="0"/>
              <a:t>5/29/2018</a:t>
            </a:fld>
            <a:endParaRPr lang="en-US"/>
          </a:p>
        </p:txBody>
      </p:sp>
      <p:sp>
        <p:nvSpPr>
          <p:cNvPr id="27" name="Slide Number Placeholder 26"/>
          <p:cNvSpPr>
            <a:spLocks noGrp="1"/>
          </p:cNvSpPr>
          <p:nvPr>
            <p:ph type="sldNum" sz="quarter" idx="11"/>
          </p:nvPr>
        </p:nvSpPr>
        <p:spPr/>
        <p:txBody>
          <a:bodyPr rtlCol="0"/>
          <a:lstStyle/>
          <a:p>
            <a:fld id="{C1817915-1490-4BE2-AE4A-8548229165E9}"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AE9B02B-5773-4E5C-9877-28CC93E7858E}" type="datetimeFigureOut">
              <a:rPr lang="en-US" smtClean="0"/>
              <a:t>5/29/2018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C1817915-1490-4BE2-AE4A-8548229165E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9B02B-5773-4E5C-9877-28CC93E7858E}" type="datetimeFigureOut">
              <a:rPr lang="en-US" smtClean="0"/>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817915-1490-4BE2-AE4A-8548229165E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E9B02B-5773-4E5C-9877-28CC93E7858E}"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17915-1490-4BE2-AE4A-8548229165E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AE9B02B-5773-4E5C-9877-28CC93E7858E}"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17915-1490-4BE2-AE4A-8548229165E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AE9B02B-5773-4E5C-9877-28CC93E7858E}" type="datetimeFigureOut">
              <a:rPr lang="en-US" smtClean="0"/>
              <a:t>5/29/2018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1817915-1490-4BE2-AE4A-8548229165E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brainrymz@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a:t>G</a:t>
            </a:r>
            <a:r>
              <a:rPr lang="en-US" dirty="0" err="1" smtClean="0"/>
              <a:t>it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b="1" dirty="0" err="1" smtClean="0"/>
              <a:t>Git</a:t>
            </a:r>
            <a:r>
              <a:rPr lang="en-US" b="1" dirty="0" smtClean="0"/>
              <a:t> </a:t>
            </a:r>
            <a:r>
              <a:rPr lang="en-US" dirty="0" smtClean="0"/>
              <a:t>is </a:t>
            </a:r>
            <a:r>
              <a:rPr lang="en-US" dirty="0"/>
              <a:t>a version control protocol for tracking changes in computer files and coordinating work on those files among multiple people</a:t>
            </a:r>
            <a:r>
              <a:rPr lang="en-US" dirty="0" smtClean="0"/>
              <a:t>.</a:t>
            </a:r>
          </a:p>
          <a:p>
            <a:pPr marL="0" indent="0">
              <a:buNone/>
            </a:pPr>
            <a:r>
              <a:rPr lang="en-US" b="1" dirty="0"/>
              <a:t>The major </a:t>
            </a:r>
            <a:r>
              <a:rPr lang="en-US" b="1" dirty="0" smtClean="0"/>
              <a:t>aims </a:t>
            </a:r>
            <a:r>
              <a:rPr lang="en-US" b="1" dirty="0"/>
              <a:t>of </a:t>
            </a:r>
            <a:r>
              <a:rPr lang="en-US" b="1" dirty="0" err="1" smtClean="0"/>
              <a:t>Git</a:t>
            </a:r>
            <a:r>
              <a:rPr lang="en-US" b="1" dirty="0" smtClean="0"/>
              <a:t>:</a:t>
            </a:r>
          </a:p>
          <a:p>
            <a:pPr>
              <a:buFont typeface="Wingdings" panose="05000000000000000000" pitchFamily="2" charset="2"/>
              <a:buChar char="v"/>
            </a:pPr>
            <a:r>
              <a:rPr lang="en-US" dirty="0"/>
              <a:t>Multiple developers can work on one project at the same time without interfering with each </a:t>
            </a:r>
            <a:r>
              <a:rPr lang="en-US" dirty="0" smtClean="0"/>
              <a:t>other.</a:t>
            </a:r>
          </a:p>
          <a:p>
            <a:pPr>
              <a:buFont typeface="Wingdings" panose="05000000000000000000" pitchFamily="2" charset="2"/>
              <a:buChar char="v"/>
            </a:pPr>
            <a:r>
              <a:rPr lang="en-US" dirty="0"/>
              <a:t>You have access to all versions of all files in </a:t>
            </a:r>
            <a:r>
              <a:rPr lang="en-US" dirty="0" err="1"/>
              <a:t>Git</a:t>
            </a:r>
            <a:r>
              <a:rPr lang="en-US" dirty="0"/>
              <a:t> repository at any time, it’s almost impossible to lose any part of a code.</a:t>
            </a:r>
          </a:p>
          <a:p>
            <a:endParaRPr lang="en-US" dirty="0" smtClean="0"/>
          </a:p>
          <a:p>
            <a:pPr marL="0" indent="0">
              <a:buNone/>
            </a:pPr>
            <a:endParaRPr lang="en-US" b="1" dirty="0" smtClean="0"/>
          </a:p>
          <a:p>
            <a:pPr marL="0" indent="0">
              <a:buNone/>
            </a:pPr>
            <a:endParaRPr lang="en-US" b="1" dirty="0" smtClean="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599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b="1" dirty="0" err="1"/>
              <a:t>git</a:t>
            </a:r>
            <a:r>
              <a:rPr lang="en-US" b="1" dirty="0"/>
              <a:t> add &lt;filename&gt; </a:t>
            </a:r>
            <a:r>
              <a:rPr lang="en-US" dirty="0" smtClean="0"/>
              <a:t>.This </a:t>
            </a:r>
            <a:r>
              <a:rPr lang="en-US" dirty="0"/>
              <a:t>adds a file to the to a </a:t>
            </a:r>
            <a:r>
              <a:rPr lang="en-US" dirty="0" smtClean="0"/>
              <a:t>given </a:t>
            </a:r>
            <a:r>
              <a:rPr lang="en-US" dirty="0"/>
              <a:t>index</a:t>
            </a:r>
            <a:r>
              <a:rPr lang="en-US" dirty="0" smtClean="0"/>
              <a:t>.</a:t>
            </a:r>
          </a:p>
          <a:p>
            <a:pPr>
              <a:buFont typeface="Wingdings" panose="05000000000000000000" pitchFamily="2" charset="2"/>
              <a:buChar char="v"/>
            </a:pPr>
            <a:r>
              <a:rPr lang="en-US" b="1" dirty="0" err="1"/>
              <a:t>git</a:t>
            </a:r>
            <a:r>
              <a:rPr lang="en-US" b="1" dirty="0"/>
              <a:t> commit -m "Commit </a:t>
            </a:r>
            <a:r>
              <a:rPr lang="en-US" b="1" dirty="0" smtClean="0"/>
              <a:t>message" </a:t>
            </a:r>
            <a:r>
              <a:rPr lang="en-US" dirty="0" smtClean="0"/>
              <a:t>.</a:t>
            </a:r>
            <a:r>
              <a:rPr lang="en-US" b="1" dirty="0" smtClean="0"/>
              <a:t> </a:t>
            </a:r>
            <a:r>
              <a:rPr lang="en-US" dirty="0"/>
              <a:t>This Commits changes to head (but not yet to the remote repository</a:t>
            </a:r>
            <a:r>
              <a:rPr lang="en-US" dirty="0" smtClean="0"/>
              <a:t>).</a:t>
            </a:r>
          </a:p>
          <a:p>
            <a:pPr>
              <a:buFont typeface="Wingdings" panose="05000000000000000000" pitchFamily="2" charset="2"/>
              <a:buChar char="v"/>
            </a:pPr>
            <a:r>
              <a:rPr lang="en-US" b="1" dirty="0" err="1"/>
              <a:t>git</a:t>
            </a:r>
            <a:r>
              <a:rPr lang="en-US" b="1" dirty="0"/>
              <a:t> commit –a</a:t>
            </a:r>
            <a:r>
              <a:rPr lang="en-US" dirty="0"/>
              <a:t>. Commit any files you've added with </a:t>
            </a:r>
            <a:r>
              <a:rPr lang="en-US" dirty="0" err="1"/>
              <a:t>git</a:t>
            </a:r>
            <a:r>
              <a:rPr lang="en-US" dirty="0"/>
              <a:t> </a:t>
            </a:r>
            <a:r>
              <a:rPr lang="en-US" dirty="0" smtClean="0"/>
              <a:t>add.</a:t>
            </a:r>
          </a:p>
          <a:p>
            <a:pPr>
              <a:buFont typeface="Wingdings" panose="05000000000000000000" pitchFamily="2" charset="2"/>
              <a:buChar char="v"/>
            </a:pPr>
            <a:r>
              <a:rPr lang="en-US" b="1" dirty="0" err="1"/>
              <a:t>git</a:t>
            </a:r>
            <a:r>
              <a:rPr lang="en-US" b="1" dirty="0"/>
              <a:t> push origin master</a:t>
            </a:r>
            <a:r>
              <a:rPr lang="en-US" dirty="0"/>
              <a:t>. Send changes to the master </a:t>
            </a:r>
            <a:r>
              <a:rPr lang="en-US" dirty="0" smtClean="0"/>
              <a:t>branch </a:t>
            </a:r>
            <a:r>
              <a:rPr lang="en-US" dirty="0"/>
              <a:t>of your remote repository</a:t>
            </a:r>
          </a:p>
        </p:txBody>
      </p:sp>
    </p:spTree>
    <p:extLst>
      <p:ext uri="{BB962C8B-B14F-4D97-AF65-F5344CB8AC3E}">
        <p14:creationId xmlns:p14="http://schemas.microsoft.com/office/powerpoint/2010/main" val="1178308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b="1" dirty="0" err="1"/>
              <a:t>git</a:t>
            </a:r>
            <a:r>
              <a:rPr lang="en-US" b="1" dirty="0"/>
              <a:t> status</a:t>
            </a:r>
            <a:r>
              <a:rPr lang="en-US" dirty="0"/>
              <a:t>. Lists the files you've changed and those you still need to </a:t>
            </a:r>
            <a:r>
              <a:rPr lang="en-US" dirty="0" smtClean="0"/>
              <a:t>add or commit.</a:t>
            </a:r>
          </a:p>
          <a:p>
            <a:pPr>
              <a:buFont typeface="Wingdings" panose="05000000000000000000" pitchFamily="2" charset="2"/>
              <a:buChar char="v"/>
            </a:pPr>
            <a:r>
              <a:rPr lang="en-US" b="1" dirty="0" err="1"/>
              <a:t>git</a:t>
            </a:r>
            <a:r>
              <a:rPr lang="en-US" b="1" dirty="0"/>
              <a:t> remote add origin &lt;server&gt;. </a:t>
            </a:r>
            <a:r>
              <a:rPr lang="en-US" dirty="0"/>
              <a:t>If you haven't connected your local repository to a remote server, add the server to be able to push to it</a:t>
            </a:r>
            <a:r>
              <a:rPr lang="en-US" dirty="0" smtClean="0"/>
              <a:t>.</a:t>
            </a:r>
          </a:p>
          <a:p>
            <a:pPr>
              <a:buFont typeface="Wingdings" panose="05000000000000000000" pitchFamily="2" charset="2"/>
              <a:buChar char="v"/>
            </a:pPr>
            <a:r>
              <a:rPr lang="en-US" b="1" dirty="0" err="1"/>
              <a:t>git</a:t>
            </a:r>
            <a:r>
              <a:rPr lang="en-US" b="1" dirty="0"/>
              <a:t> checkout -b &lt;</a:t>
            </a:r>
            <a:r>
              <a:rPr lang="en-US" b="1" dirty="0" err="1"/>
              <a:t>branchname</a:t>
            </a:r>
            <a:r>
              <a:rPr lang="en-US" b="1" dirty="0"/>
              <a:t>&gt;. </a:t>
            </a:r>
            <a:r>
              <a:rPr lang="en-US" dirty="0"/>
              <a:t>Create a new branch and switch to </a:t>
            </a:r>
            <a:r>
              <a:rPr lang="en-US" dirty="0" smtClean="0"/>
              <a:t>it.</a:t>
            </a:r>
          </a:p>
          <a:p>
            <a:pPr>
              <a:buFont typeface="Wingdings" panose="05000000000000000000" pitchFamily="2" charset="2"/>
              <a:buChar char="v"/>
            </a:pPr>
            <a:r>
              <a:rPr lang="en-US" b="1" dirty="0" err="1"/>
              <a:t>git</a:t>
            </a:r>
            <a:r>
              <a:rPr lang="en-US" b="1" dirty="0"/>
              <a:t> branch -d &lt;</a:t>
            </a:r>
            <a:r>
              <a:rPr lang="en-US" b="1" dirty="0" err="1"/>
              <a:t>branchname</a:t>
            </a:r>
            <a:r>
              <a:rPr lang="en-US" b="1" dirty="0"/>
              <a:t>&gt;. </a:t>
            </a:r>
            <a:r>
              <a:rPr lang="en-US" dirty="0"/>
              <a:t>Delete the branch.</a:t>
            </a:r>
            <a:endParaRPr lang="en-US" dirty="0" smtClean="0"/>
          </a:p>
          <a:p>
            <a:endParaRPr lang="en-US" dirty="0"/>
          </a:p>
        </p:txBody>
      </p:sp>
    </p:spTree>
    <p:extLst>
      <p:ext uri="{BB962C8B-B14F-4D97-AF65-F5344CB8AC3E}">
        <p14:creationId xmlns:p14="http://schemas.microsoft.com/office/powerpoint/2010/main" val="126280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dirty="0" err="1"/>
              <a:t>git</a:t>
            </a:r>
            <a:r>
              <a:rPr lang="en-US" b="1" dirty="0"/>
              <a:t> push origin &lt;</a:t>
            </a:r>
            <a:r>
              <a:rPr lang="en-US" b="1" dirty="0" err="1"/>
              <a:t>branchname</a:t>
            </a:r>
            <a:r>
              <a:rPr lang="en-US" b="1" dirty="0"/>
              <a:t>&gt;. </a:t>
            </a:r>
            <a:r>
              <a:rPr lang="en-US" dirty="0"/>
              <a:t>Push the branch to your remote repository, so others can use it</a:t>
            </a:r>
            <a:r>
              <a:rPr lang="en-US" dirty="0" smtClean="0"/>
              <a:t>.</a:t>
            </a:r>
          </a:p>
          <a:p>
            <a:pPr>
              <a:buFont typeface="Wingdings" panose="05000000000000000000" pitchFamily="2" charset="2"/>
              <a:buChar char="v"/>
            </a:pPr>
            <a:r>
              <a:rPr lang="en-US" b="1" dirty="0" err="1"/>
              <a:t>git</a:t>
            </a:r>
            <a:r>
              <a:rPr lang="en-US" b="1" dirty="0"/>
              <a:t> pull</a:t>
            </a:r>
            <a:r>
              <a:rPr lang="en-US" dirty="0"/>
              <a:t>. Fetches and merges changes on the remote server to your working directory</a:t>
            </a:r>
            <a:r>
              <a:rPr lang="en-US" dirty="0" smtClean="0"/>
              <a:t>.</a:t>
            </a:r>
          </a:p>
          <a:p>
            <a:pPr>
              <a:buFont typeface="Wingdings" panose="05000000000000000000" pitchFamily="2" charset="2"/>
              <a:buChar char="v"/>
            </a:pPr>
            <a:r>
              <a:rPr lang="en-US" b="1" dirty="0" err="1"/>
              <a:t>git</a:t>
            </a:r>
            <a:r>
              <a:rPr lang="en-US" b="1" dirty="0"/>
              <a:t> checkout -- &lt;filename&gt;. </a:t>
            </a:r>
            <a:r>
              <a:rPr lang="en-US" dirty="0"/>
              <a:t>If you mess up, you can replace the changes in your working tree with the last content in head.</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93618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integrate </a:t>
            </a:r>
            <a:r>
              <a:rPr lang="en-US" dirty="0" err="1" smtClean="0"/>
              <a:t>Git</a:t>
            </a:r>
            <a:r>
              <a:rPr lang="en-US" dirty="0" smtClean="0"/>
              <a:t> with R Studio</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Once you have installed the appropriate version of </a:t>
            </a:r>
            <a:r>
              <a:rPr lang="en-US" dirty="0" err="1" smtClean="0"/>
              <a:t>Git</a:t>
            </a:r>
            <a:r>
              <a:rPr lang="en-US" dirty="0" smtClean="0"/>
              <a:t> on your device.</a:t>
            </a:r>
          </a:p>
          <a:p>
            <a:pPr>
              <a:buFont typeface="Wingdings" panose="05000000000000000000" pitchFamily="2" charset="2"/>
              <a:buChar char="v"/>
            </a:pPr>
            <a:r>
              <a:rPr lang="en-US" dirty="0"/>
              <a:t>Go to Global Options (from the Tools menu) </a:t>
            </a:r>
            <a:r>
              <a:rPr lang="en-US" dirty="0" smtClean="0"/>
              <a:t>on your R Studio.</a:t>
            </a:r>
          </a:p>
          <a:p>
            <a:pPr>
              <a:buFont typeface="Wingdings" panose="05000000000000000000" pitchFamily="2" charset="2"/>
              <a:buChar char="v"/>
            </a:pPr>
            <a:r>
              <a:rPr lang="en-US" dirty="0"/>
              <a:t>Click </a:t>
            </a:r>
            <a:r>
              <a:rPr lang="en-US" dirty="0" err="1" smtClean="0"/>
              <a:t>Git</a:t>
            </a:r>
            <a:r>
              <a:rPr lang="en-US" dirty="0" smtClean="0"/>
              <a:t>.</a:t>
            </a:r>
          </a:p>
          <a:p>
            <a:pPr>
              <a:buFont typeface="Wingdings" panose="05000000000000000000" pitchFamily="2" charset="2"/>
              <a:buChar char="v"/>
            </a:pPr>
            <a:r>
              <a:rPr lang="en-US" dirty="0"/>
              <a:t>Click Enable version control interface </a:t>
            </a:r>
            <a:r>
              <a:rPr lang="en-US"/>
              <a:t>for </a:t>
            </a:r>
            <a:r>
              <a:rPr lang="en-US" smtClean="0"/>
              <a:t>R Studio </a:t>
            </a:r>
            <a:r>
              <a:rPr lang="en-US" dirty="0" smtClean="0"/>
              <a:t>projects.</a:t>
            </a:r>
          </a:p>
          <a:p>
            <a:pPr>
              <a:buFont typeface="Wingdings" panose="05000000000000000000" pitchFamily="2" charset="2"/>
              <a:buChar char="v"/>
            </a:pPr>
            <a:r>
              <a:rPr lang="en-US" dirty="0"/>
              <a:t>If necessary, enter the path for your </a:t>
            </a:r>
            <a:r>
              <a:rPr lang="en-US" dirty="0" err="1"/>
              <a:t>Git</a:t>
            </a:r>
            <a:r>
              <a:rPr lang="en-US" dirty="0"/>
              <a:t> </a:t>
            </a:r>
            <a:r>
              <a:rPr lang="en-US" dirty="0" smtClean="0"/>
              <a:t>or executable </a:t>
            </a:r>
            <a:r>
              <a:rPr lang="en-US" dirty="0"/>
              <a:t>where provided.</a:t>
            </a:r>
          </a:p>
        </p:txBody>
      </p:sp>
    </p:spTree>
    <p:extLst>
      <p:ext uri="{BB962C8B-B14F-4D97-AF65-F5344CB8AC3E}">
        <p14:creationId xmlns:p14="http://schemas.microsoft.com/office/powerpoint/2010/main" val="150871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21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84741639"/>
              </p:ext>
            </p:extLst>
          </p:nvPr>
        </p:nvGraphicFramePr>
        <p:xfrm>
          <a:off x="457200" y="2249488"/>
          <a:ext cx="8229600" cy="2123440"/>
        </p:xfrm>
        <a:graphic>
          <a:graphicData uri="http://schemas.openxmlformats.org/drawingml/2006/table">
            <a:tbl>
              <a:tblPr firstRow="1" bandRow="1">
                <a:tableStyleId>{93296810-A885-4BE3-A3E7-6D5BEEA58F35}</a:tableStyleId>
              </a:tblPr>
              <a:tblGrid>
                <a:gridCol w="2743200"/>
                <a:gridCol w="2743200"/>
                <a:gridCol w="2743200"/>
              </a:tblGrid>
              <a:tr h="370840">
                <a:tc>
                  <a:txBody>
                    <a:bodyPr/>
                    <a:lstStyle/>
                    <a:p>
                      <a:r>
                        <a:rPr lang="en-US" dirty="0" smtClean="0"/>
                        <a:t>NAME</a:t>
                      </a:r>
                      <a:endParaRPr lang="en-US" dirty="0"/>
                    </a:p>
                  </a:txBody>
                  <a:tcPr/>
                </a:tc>
                <a:tc>
                  <a:txBody>
                    <a:bodyPr/>
                    <a:lstStyle/>
                    <a:p>
                      <a:r>
                        <a:rPr lang="en-US" dirty="0" smtClean="0"/>
                        <a:t>REG.</a:t>
                      </a:r>
                      <a:r>
                        <a:rPr lang="en-US" baseline="0" dirty="0" smtClean="0"/>
                        <a:t>NO</a:t>
                      </a:r>
                      <a:endParaRPr lang="en-US" dirty="0"/>
                    </a:p>
                  </a:txBody>
                  <a:tcPr/>
                </a:tc>
                <a:tc>
                  <a:txBody>
                    <a:bodyPr/>
                    <a:lstStyle/>
                    <a:p>
                      <a:r>
                        <a:rPr lang="en-US" dirty="0" smtClean="0"/>
                        <a:t>STUD</a:t>
                      </a:r>
                      <a:r>
                        <a:rPr lang="en-US" baseline="0" dirty="0" smtClean="0"/>
                        <a:t> NO</a:t>
                      </a:r>
                      <a:endParaRPr lang="en-US" dirty="0"/>
                    </a:p>
                  </a:txBody>
                  <a:tcPr/>
                </a:tc>
              </a:tr>
              <a:tr h="370840">
                <a:tc>
                  <a:txBody>
                    <a:bodyPr/>
                    <a:lstStyle/>
                    <a:p>
                      <a:r>
                        <a:rPr lang="en-US" dirty="0" smtClean="0"/>
                        <a:t>NIYONSABA</a:t>
                      </a:r>
                      <a:r>
                        <a:rPr lang="en-US" baseline="0" dirty="0" smtClean="0"/>
                        <a:t> ALEX</a:t>
                      </a:r>
                      <a:endParaRPr lang="en-US" dirty="0"/>
                    </a:p>
                  </a:txBody>
                  <a:tcPr/>
                </a:tc>
                <a:tc>
                  <a:txBody>
                    <a:bodyPr/>
                    <a:lstStyle/>
                    <a:p>
                      <a:r>
                        <a:rPr lang="en-US" dirty="0" smtClean="0"/>
                        <a:t>16/U/10344/EVE</a:t>
                      </a:r>
                      <a:endParaRPr lang="en-US" dirty="0"/>
                    </a:p>
                  </a:txBody>
                  <a:tcPr/>
                </a:tc>
                <a:tc>
                  <a:txBody>
                    <a:bodyPr/>
                    <a:lstStyle/>
                    <a:p>
                      <a:r>
                        <a:rPr lang="en-US" dirty="0" smtClean="0"/>
                        <a:t>216004565</a:t>
                      </a:r>
                      <a:endParaRPr lang="en-US" dirty="0"/>
                    </a:p>
                  </a:txBody>
                  <a:tcPr/>
                </a:tc>
              </a:tr>
              <a:tr h="370840">
                <a:tc>
                  <a:txBody>
                    <a:bodyPr/>
                    <a:lstStyle/>
                    <a:p>
                      <a:r>
                        <a:rPr lang="en-US" dirty="0" smtClean="0"/>
                        <a:t>OKOTH BRAIN</a:t>
                      </a:r>
                      <a:endParaRPr lang="en-US" dirty="0"/>
                    </a:p>
                  </a:txBody>
                  <a:tcPr/>
                </a:tc>
                <a:tc>
                  <a:txBody>
                    <a:bodyPr/>
                    <a:lstStyle/>
                    <a:p>
                      <a:r>
                        <a:rPr lang="en-US" dirty="0" smtClean="0"/>
                        <a:t>16/U/10926/EVE</a:t>
                      </a:r>
                      <a:endParaRPr lang="en-US" dirty="0"/>
                    </a:p>
                  </a:txBody>
                  <a:tcPr/>
                </a:tc>
                <a:tc>
                  <a:txBody>
                    <a:bodyPr/>
                    <a:lstStyle/>
                    <a:p>
                      <a:r>
                        <a:rPr lang="en-US" dirty="0" smtClean="0"/>
                        <a:t>216002929</a:t>
                      </a:r>
                      <a:endParaRPr lang="en-US" dirty="0"/>
                    </a:p>
                  </a:txBody>
                  <a:tcPr/>
                </a:tc>
              </a:tr>
              <a:tr h="370840">
                <a:tc>
                  <a:txBody>
                    <a:bodyPr/>
                    <a:lstStyle/>
                    <a:p>
                      <a:r>
                        <a:rPr lang="en-US" dirty="0" smtClean="0"/>
                        <a:t>SAMIR HABIB</a:t>
                      </a:r>
                      <a:endParaRPr lang="en-US" dirty="0"/>
                    </a:p>
                  </a:txBody>
                  <a:tcPr/>
                </a:tc>
                <a:tc>
                  <a:txBody>
                    <a:bodyPr/>
                    <a:lstStyle/>
                    <a:p>
                      <a:r>
                        <a:rPr lang="en-US" dirty="0" smtClean="0"/>
                        <a:t>16/U/11334/EVE</a:t>
                      </a:r>
                      <a:endParaRPr lang="en-US" dirty="0"/>
                    </a:p>
                  </a:txBody>
                  <a:tcPr/>
                </a:tc>
                <a:tc>
                  <a:txBody>
                    <a:bodyPr/>
                    <a:lstStyle/>
                    <a:p>
                      <a:r>
                        <a:rPr lang="en-US" dirty="0" smtClean="0"/>
                        <a:t>216016914</a:t>
                      </a:r>
                    </a:p>
                  </a:txBody>
                  <a:tcPr/>
                </a:tc>
              </a:tr>
              <a:tr h="370840">
                <a:tc>
                  <a:txBody>
                    <a:bodyPr/>
                    <a:lstStyle/>
                    <a:p>
                      <a:r>
                        <a:rPr lang="en-US" dirty="0" smtClean="0"/>
                        <a:t>CHEPKURUI </a:t>
                      </a:r>
                      <a:r>
                        <a:rPr lang="en-US" baseline="0" dirty="0" smtClean="0"/>
                        <a:t> JACOB ISAAC</a:t>
                      </a:r>
                      <a:endParaRPr lang="en-US" dirty="0"/>
                    </a:p>
                  </a:txBody>
                  <a:tcPr/>
                </a:tc>
                <a:tc>
                  <a:txBody>
                    <a:bodyPr/>
                    <a:lstStyle/>
                    <a:p>
                      <a:r>
                        <a:rPr lang="en-US" dirty="0" smtClean="0"/>
                        <a:t>16/U/4608/EVE</a:t>
                      </a:r>
                      <a:endParaRPr lang="en-US" dirty="0"/>
                    </a:p>
                  </a:txBody>
                  <a:tcPr/>
                </a:tc>
                <a:tc>
                  <a:txBody>
                    <a:bodyPr/>
                    <a:lstStyle/>
                    <a:p>
                      <a:r>
                        <a:rPr lang="en-US" smtClean="0"/>
                        <a:t>216016754</a:t>
                      </a:r>
                      <a:endParaRPr lang="en-US" dirty="0" smtClean="0"/>
                    </a:p>
                  </a:txBody>
                  <a:tcPr/>
                </a:tc>
              </a:tr>
            </a:tbl>
          </a:graphicData>
        </a:graphic>
      </p:graphicFrame>
    </p:spTree>
    <p:extLst>
      <p:ext uri="{BB962C8B-B14F-4D97-AF65-F5344CB8AC3E}">
        <p14:creationId xmlns:p14="http://schemas.microsoft.com/office/powerpoint/2010/main" val="173457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a:t>To </a:t>
            </a:r>
            <a:r>
              <a:rPr lang="en-US" smtClean="0"/>
              <a:t>speed </a:t>
            </a:r>
            <a:r>
              <a:rPr lang="en-US" dirty="0"/>
              <a:t>up development since team members can be able know what ever each other is doing at a particular moment in time.</a:t>
            </a:r>
          </a:p>
          <a:p>
            <a:endParaRPr lang="en-US" dirty="0"/>
          </a:p>
        </p:txBody>
      </p:sp>
    </p:spTree>
    <p:extLst>
      <p:ext uri="{BB962C8B-B14F-4D97-AF65-F5344CB8AC3E}">
        <p14:creationId xmlns:p14="http://schemas.microsoft.com/office/powerpoint/2010/main" val="266894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a:t>
            </a:r>
            <a:r>
              <a:rPr lang="en-US" dirty="0" smtClean="0"/>
              <a:t> Workflow</a:t>
            </a:r>
            <a:endParaRPr lang="en-US" dirty="0"/>
          </a:p>
        </p:txBody>
      </p:sp>
      <p:sp>
        <p:nvSpPr>
          <p:cNvPr id="3" name="Content Placeholder 2"/>
          <p:cNvSpPr>
            <a:spLocks noGrp="1"/>
          </p:cNvSpPr>
          <p:nvPr>
            <p:ph idx="1"/>
          </p:nvPr>
        </p:nvSpPr>
        <p:spPr/>
        <p:txBody>
          <a:bodyPr>
            <a:normAutofit fontScale="62500" lnSpcReduction="20000"/>
          </a:bodyPr>
          <a:lstStyle/>
          <a:p>
            <a:pPr>
              <a:buFont typeface="Wingdings" panose="05000000000000000000" pitchFamily="2" charset="2"/>
              <a:buChar char="v"/>
            </a:pPr>
            <a:r>
              <a:rPr lang="en-US" dirty="0" err="1" smtClean="0"/>
              <a:t>Git</a:t>
            </a:r>
            <a:r>
              <a:rPr lang="en-US" dirty="0" smtClean="0"/>
              <a:t> workflow is a set of guidelines that developers can follow when using version control.</a:t>
            </a:r>
          </a:p>
          <a:p>
            <a:pPr>
              <a:buFont typeface="Wingdings" panose="05000000000000000000" pitchFamily="2" charset="2"/>
              <a:buChar char="v"/>
            </a:pPr>
            <a:endParaRPr lang="en-US" dirty="0" smtClean="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a:p>
            <a:pPr marL="109728" indent="0">
              <a:buNone/>
            </a:pPr>
            <a:r>
              <a:rPr lang="en-US" sz="2900" dirty="0" smtClean="0">
                <a:latin typeface="Times New Roman" panose="02020603050405020304" pitchFamily="18" charset="0"/>
                <a:cs typeface="Times New Roman" panose="02020603050405020304" pitchFamily="18" charset="0"/>
              </a:rPr>
              <a:t>There are four fundamental elements in the </a:t>
            </a:r>
            <a:r>
              <a:rPr lang="en-US" sz="2900" dirty="0" err="1" smtClean="0">
                <a:latin typeface="Times New Roman" panose="02020603050405020304" pitchFamily="18" charset="0"/>
                <a:cs typeface="Times New Roman" panose="02020603050405020304" pitchFamily="18" charset="0"/>
              </a:rPr>
              <a:t>Git</a:t>
            </a:r>
            <a:r>
              <a:rPr lang="en-US" sz="2900" dirty="0" smtClean="0">
                <a:latin typeface="Times New Roman" panose="02020603050405020304" pitchFamily="18" charset="0"/>
                <a:cs typeface="Times New Roman" panose="02020603050405020304" pitchFamily="18" charset="0"/>
              </a:rPr>
              <a:t> workflow, </a:t>
            </a:r>
            <a:r>
              <a:rPr lang="en-US" sz="2900" dirty="0" err="1" smtClean="0">
                <a:latin typeface="Times New Roman" panose="02020603050405020304" pitchFamily="18" charset="0"/>
                <a:cs typeface="Times New Roman" panose="02020603050405020304" pitchFamily="18" charset="0"/>
              </a:rPr>
              <a:t>ie</a:t>
            </a:r>
            <a:r>
              <a:rPr lang="en-US" sz="2900" dirty="0" smtClean="0">
                <a:latin typeface="Times New Roman" panose="02020603050405020304" pitchFamily="18" charset="0"/>
                <a:cs typeface="Times New Roman" panose="02020603050405020304" pitchFamily="18" charset="0"/>
              </a:rPr>
              <a:t> workspace(working directory), index(stage), local repository(head) and the remote repository.</a:t>
            </a:r>
          </a:p>
          <a:p>
            <a:pPr>
              <a:buFont typeface="Wingdings" panose="05000000000000000000" pitchFamily="2" charset="2"/>
              <a:buChar char="v"/>
            </a:pPr>
            <a:r>
              <a:rPr lang="en-US" sz="2900" dirty="0" smtClean="0">
                <a:latin typeface="Times New Roman" panose="02020603050405020304" pitchFamily="18" charset="0"/>
                <a:cs typeface="Times New Roman" panose="02020603050405020304" pitchFamily="18" charset="0"/>
              </a:rPr>
              <a:t>Assuming we are using </a:t>
            </a:r>
            <a:r>
              <a:rPr lang="en-US" sz="2900" dirty="0">
                <a:latin typeface="Times New Roman" panose="02020603050405020304" pitchFamily="18" charset="0"/>
                <a:cs typeface="Times New Roman" panose="02020603050405020304" pitchFamily="18" charset="0"/>
              </a:rPr>
              <a:t>a </a:t>
            </a:r>
            <a:r>
              <a:rPr lang="en-US" sz="2900" dirty="0" smtClean="0">
                <a:latin typeface="Times New Roman" panose="02020603050405020304" pitchFamily="18" charset="0"/>
                <a:cs typeface="Times New Roman" panose="02020603050405020304" pitchFamily="18" charset="0"/>
              </a:rPr>
              <a:t>Distributed version control system with a centralized workflow </a:t>
            </a:r>
            <a:r>
              <a:rPr lang="en-US" sz="2900" dirty="0">
                <a:latin typeface="Times New Roman" panose="02020603050405020304" pitchFamily="18" charset="0"/>
                <a:cs typeface="Times New Roman" panose="02020603050405020304" pitchFamily="18" charset="0"/>
              </a:rPr>
              <a:t>(This is the most commonly used</a:t>
            </a:r>
            <a:r>
              <a:rPr lang="en-US" sz="29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900" dirty="0">
                <a:latin typeface="Times New Roman" panose="02020603050405020304" pitchFamily="18" charset="0"/>
                <a:cs typeface="Times New Roman" panose="02020603050405020304" pitchFamily="18" charset="0"/>
              </a:rPr>
              <a:t>This uses a central repository to serve as the single point of entry for all changes to the project. This </a:t>
            </a:r>
            <a:r>
              <a:rPr lang="en-US" sz="2900" dirty="0" smtClean="0">
                <a:latin typeface="Times New Roman" panose="02020603050405020304" pitchFamily="18" charset="0"/>
                <a:cs typeface="Times New Roman" panose="02020603050405020304" pitchFamily="18" charset="0"/>
              </a:rPr>
              <a:t>doesn’t </a:t>
            </a:r>
            <a:r>
              <a:rPr lang="en-US" sz="2900" dirty="0">
                <a:latin typeface="Times New Roman" panose="02020603050405020304" pitchFamily="18" charset="0"/>
                <a:cs typeface="Times New Roman" panose="02020603050405020304" pitchFamily="18" charset="0"/>
              </a:rPr>
              <a:t>require any other branches besides master</a:t>
            </a:r>
            <a:r>
              <a:rPr lang="en-US" sz="29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900" dirty="0">
                <a:latin typeface="Times New Roman" panose="02020603050405020304" pitchFamily="18" charset="0"/>
                <a:cs typeface="Times New Roman" panose="02020603050405020304" pitchFamily="18" charset="0"/>
              </a:rPr>
              <a:t>Consider two developers John and Claire working on separate features and share their contributions via a centralized repository</a:t>
            </a:r>
            <a:r>
              <a:rPr lang="en-US" sz="2900" dirty="0"/>
              <a:t>.</a:t>
            </a:r>
          </a:p>
          <a:p>
            <a:endParaRPr lang="en-US" sz="2900" dirty="0"/>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62" y="2895600"/>
            <a:ext cx="5448300" cy="1352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86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Workflow</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dirty="0"/>
              <a:t>Here both John and Claire work on their features </a:t>
            </a:r>
            <a:r>
              <a:rPr lang="en-US" dirty="0" smtClean="0"/>
              <a:t>separately.</a:t>
            </a:r>
          </a:p>
          <a:p>
            <a:pPr>
              <a:buFont typeface="Wingdings" panose="05000000000000000000" pitchFamily="2" charset="2"/>
              <a:buChar char="v"/>
            </a:pPr>
            <a:r>
              <a:rPr lang="en-US" dirty="0" smtClean="0"/>
              <a:t>In </a:t>
            </a:r>
            <a:r>
              <a:rPr lang="en-US" dirty="0"/>
              <a:t>his local repository John can develop his feature using the standard </a:t>
            </a:r>
            <a:r>
              <a:rPr lang="en-US" dirty="0" err="1"/>
              <a:t>Git</a:t>
            </a:r>
            <a:r>
              <a:rPr lang="en-US" dirty="0"/>
              <a:t> commit process such as edit, stage and </a:t>
            </a:r>
            <a:r>
              <a:rPr lang="en-US" dirty="0" smtClean="0"/>
              <a:t>commit.</a:t>
            </a:r>
          </a:p>
          <a:p>
            <a:pPr>
              <a:buFont typeface="Wingdings" panose="05000000000000000000" pitchFamily="2" charset="2"/>
              <a:buChar char="v"/>
            </a:pPr>
            <a:r>
              <a:rPr lang="en-US" dirty="0" smtClean="0"/>
              <a:t>Even </a:t>
            </a:r>
            <a:r>
              <a:rPr lang="en-US" dirty="0"/>
              <a:t>Claire does the same. Remember that since these commands create local commits, both John and Claire can repeat this process without worrying about the central </a:t>
            </a:r>
            <a:r>
              <a:rPr lang="en-US" dirty="0" smtClean="0"/>
              <a:t>repository.</a:t>
            </a:r>
          </a:p>
          <a:p>
            <a:pPr>
              <a:buFont typeface="Wingdings" panose="05000000000000000000" pitchFamily="2" charset="2"/>
              <a:buChar char="v"/>
            </a:pPr>
            <a:r>
              <a:rPr lang="en-US" dirty="0"/>
              <a:t>Here all the local repositories are private.</a:t>
            </a:r>
            <a:endParaRPr lang="en-US" dirty="0" smtClean="0"/>
          </a:p>
          <a:p>
            <a:endParaRPr lang="en-US" dirty="0"/>
          </a:p>
        </p:txBody>
      </p:sp>
    </p:spTree>
    <p:extLst>
      <p:ext uri="{BB962C8B-B14F-4D97-AF65-F5344CB8AC3E}">
        <p14:creationId xmlns:p14="http://schemas.microsoft.com/office/powerpoint/2010/main" val="810088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Workflow</a:t>
            </a: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v"/>
            </a:pPr>
            <a:r>
              <a:rPr lang="en-US" dirty="0"/>
              <a:t>Once John finishes his feature, he publishes his local commits to the central repository so that the other team members can access it. He can do this with the  </a:t>
            </a:r>
            <a:r>
              <a:rPr lang="en-US" b="1" dirty="0" err="1"/>
              <a:t>git</a:t>
            </a:r>
            <a:r>
              <a:rPr lang="en-US" b="1" dirty="0"/>
              <a:t> push</a:t>
            </a:r>
            <a:r>
              <a:rPr lang="en-US" dirty="0"/>
              <a:t> command </a:t>
            </a:r>
            <a:r>
              <a:rPr lang="en-US" dirty="0" err="1"/>
              <a:t>ie</a:t>
            </a:r>
            <a:r>
              <a:rPr lang="en-US" dirty="0"/>
              <a:t>  (</a:t>
            </a:r>
            <a:r>
              <a:rPr lang="en-US" dirty="0" err="1"/>
              <a:t>git</a:t>
            </a:r>
            <a:r>
              <a:rPr lang="en-US" dirty="0"/>
              <a:t> push origin master).</a:t>
            </a:r>
          </a:p>
          <a:p>
            <a:pPr>
              <a:buFont typeface="Wingdings" panose="05000000000000000000" pitchFamily="2" charset="2"/>
              <a:buChar char="v"/>
            </a:pPr>
            <a:r>
              <a:rPr lang="en-US" dirty="0"/>
              <a:t>If Claire tries to push her feature after John has successfully published his changes to the central repository. She cannot use the same push command. Since her local history has diverged from the central repository, </a:t>
            </a:r>
            <a:r>
              <a:rPr lang="en-US" dirty="0" err="1"/>
              <a:t>Git</a:t>
            </a:r>
            <a:r>
              <a:rPr lang="en-US" dirty="0"/>
              <a:t> will refuse the request with an error.</a:t>
            </a:r>
          </a:p>
          <a:p>
            <a:endParaRPr lang="en-US" dirty="0"/>
          </a:p>
        </p:txBody>
      </p:sp>
    </p:spTree>
    <p:extLst>
      <p:ext uri="{BB962C8B-B14F-4D97-AF65-F5344CB8AC3E}">
        <p14:creationId xmlns:p14="http://schemas.microsoft.com/office/powerpoint/2010/main" val="1764809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Workflow</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t>Claire needs to pull John’s updates into her repository, integrate them with her local changes, and then try again.</a:t>
            </a:r>
          </a:p>
          <a:p>
            <a:pPr>
              <a:buFont typeface="Wingdings" panose="05000000000000000000" pitchFamily="2" charset="2"/>
              <a:buChar char="v"/>
            </a:pPr>
            <a:r>
              <a:rPr lang="en-US" dirty="0"/>
              <a:t>Claire can use </a:t>
            </a:r>
            <a:r>
              <a:rPr lang="en-US" b="1" dirty="0" err="1"/>
              <a:t>git</a:t>
            </a:r>
            <a:r>
              <a:rPr lang="en-US" b="1" dirty="0"/>
              <a:t> pull </a:t>
            </a:r>
            <a:r>
              <a:rPr lang="en-US" dirty="0"/>
              <a:t>to incorporate upstream changes into her repository </a:t>
            </a:r>
            <a:r>
              <a:rPr lang="en-US" dirty="0" err="1"/>
              <a:t>ie</a:t>
            </a:r>
            <a:r>
              <a:rPr lang="en-US" dirty="0"/>
              <a:t> to say </a:t>
            </a:r>
            <a:r>
              <a:rPr lang="en-US" b="1" dirty="0"/>
              <a:t>(</a:t>
            </a:r>
            <a:r>
              <a:rPr lang="en-US" b="1" dirty="0" err="1"/>
              <a:t>git</a:t>
            </a:r>
            <a:r>
              <a:rPr lang="en-US" b="1" dirty="0"/>
              <a:t> pull --rebase origin master). </a:t>
            </a:r>
            <a:r>
              <a:rPr lang="en-US" dirty="0"/>
              <a:t>The </a:t>
            </a:r>
            <a:r>
              <a:rPr lang="en-US" dirty="0" smtClean="0"/>
              <a:t>rebase </a:t>
            </a:r>
            <a:r>
              <a:rPr lang="en-US" dirty="0"/>
              <a:t>option </a:t>
            </a:r>
            <a:r>
              <a:rPr lang="en-US" dirty="0" smtClean="0"/>
              <a:t>tells </a:t>
            </a:r>
            <a:r>
              <a:rPr lang="en-US" dirty="0" err="1"/>
              <a:t>Git</a:t>
            </a:r>
            <a:r>
              <a:rPr lang="en-US" dirty="0"/>
              <a:t> to move Claire’s commits to the tip of the master branch after synchronizing it </a:t>
            </a:r>
            <a:r>
              <a:rPr lang="en-US" dirty="0" smtClean="0"/>
              <a:t>with the </a:t>
            </a:r>
            <a:r>
              <a:rPr lang="en-US" dirty="0"/>
              <a:t>changes from the central repository.</a:t>
            </a:r>
          </a:p>
          <a:p>
            <a:endParaRPr lang="en-US" dirty="0"/>
          </a:p>
        </p:txBody>
      </p:sp>
    </p:spTree>
    <p:extLst>
      <p:ext uri="{BB962C8B-B14F-4D97-AF65-F5344CB8AC3E}">
        <p14:creationId xmlns:p14="http://schemas.microsoft.com/office/powerpoint/2010/main" val="1063591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Workflow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At this point Claire could simply run a </a:t>
            </a:r>
            <a:r>
              <a:rPr lang="en-US" b="1" dirty="0" err="1" smtClean="0"/>
              <a:t>git</a:t>
            </a:r>
            <a:r>
              <a:rPr lang="en-US" b="1" dirty="0" smtClean="0"/>
              <a:t> </a:t>
            </a:r>
            <a:r>
              <a:rPr lang="en-US" b="1" dirty="0"/>
              <a:t>status</a:t>
            </a:r>
            <a:r>
              <a:rPr lang="en-US" dirty="0"/>
              <a:t> to see where the problem is. She can then go ahead to edit the files to her liking and then let </a:t>
            </a:r>
            <a:r>
              <a:rPr lang="en-US" b="1" dirty="0" err="1"/>
              <a:t>git</a:t>
            </a:r>
            <a:r>
              <a:rPr lang="en-US" b="1" dirty="0"/>
              <a:t> rebase </a:t>
            </a:r>
            <a:r>
              <a:rPr lang="en-US" dirty="0"/>
              <a:t>do the rest. </a:t>
            </a:r>
          </a:p>
          <a:p>
            <a:pPr>
              <a:buFont typeface="Wingdings" panose="05000000000000000000" pitchFamily="2" charset="2"/>
              <a:buChar char="v"/>
            </a:pPr>
            <a:r>
              <a:rPr lang="en-US" dirty="0"/>
              <a:t>Then after Clare is done synchronizing with the central repository, she can now successfully be able to publish her changes to the repository, </a:t>
            </a:r>
            <a:r>
              <a:rPr lang="en-US" dirty="0" err="1"/>
              <a:t>ie</a:t>
            </a:r>
            <a:r>
              <a:rPr lang="en-US" dirty="0"/>
              <a:t> </a:t>
            </a:r>
            <a:r>
              <a:rPr lang="en-US" b="1" dirty="0" err="1"/>
              <a:t>git</a:t>
            </a:r>
            <a:r>
              <a:rPr lang="en-US" b="1" dirty="0"/>
              <a:t> push origin master.</a:t>
            </a:r>
          </a:p>
          <a:p>
            <a:endParaRPr lang="en-US" dirty="0"/>
          </a:p>
        </p:txBody>
      </p:sp>
    </p:spTree>
    <p:extLst>
      <p:ext uri="{BB962C8B-B14F-4D97-AF65-F5344CB8AC3E}">
        <p14:creationId xmlns:p14="http://schemas.microsoft.com/office/powerpoint/2010/main" val="172367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dirty="0" err="1"/>
              <a:t>git</a:t>
            </a:r>
            <a:r>
              <a:rPr lang="en-US" b="1" dirty="0"/>
              <a:t> </a:t>
            </a:r>
            <a:r>
              <a:rPr lang="en-US" b="1" dirty="0" err="1"/>
              <a:t>config</a:t>
            </a:r>
            <a:r>
              <a:rPr lang="en-US" b="1" dirty="0"/>
              <a:t> --global user.name "Brain" and </a:t>
            </a:r>
            <a:r>
              <a:rPr lang="en-US" b="1" dirty="0" err="1"/>
              <a:t>git</a:t>
            </a:r>
            <a:r>
              <a:rPr lang="en-US" b="1" dirty="0"/>
              <a:t> </a:t>
            </a:r>
            <a:r>
              <a:rPr lang="en-US" b="1" dirty="0" err="1"/>
              <a:t>config</a:t>
            </a:r>
            <a:r>
              <a:rPr lang="en-US" b="1" dirty="0"/>
              <a:t> --global </a:t>
            </a:r>
            <a:r>
              <a:rPr lang="en-US" b="1" dirty="0" err="1"/>
              <a:t>user.email</a:t>
            </a:r>
            <a:r>
              <a:rPr lang="en-US" b="1" dirty="0"/>
              <a:t> “</a:t>
            </a:r>
            <a:r>
              <a:rPr lang="en-US" b="1" u="sng" dirty="0">
                <a:hlinkClick r:id="rId2"/>
              </a:rPr>
              <a:t>brainrymz@gmail.com</a:t>
            </a:r>
            <a:r>
              <a:rPr lang="en-US" b="1" dirty="0"/>
              <a:t>”.   </a:t>
            </a:r>
            <a:r>
              <a:rPr lang="en-US" dirty="0"/>
              <a:t>Configures the author name and email address to be used with your commits.</a:t>
            </a:r>
          </a:p>
          <a:p>
            <a:pPr>
              <a:buFont typeface="Wingdings" panose="05000000000000000000" pitchFamily="2" charset="2"/>
              <a:buChar char="v"/>
            </a:pPr>
            <a:r>
              <a:rPr lang="en-US" b="1" dirty="0" err="1"/>
              <a:t>git</a:t>
            </a:r>
            <a:r>
              <a:rPr lang="en-US" b="1" dirty="0"/>
              <a:t> </a:t>
            </a:r>
            <a:r>
              <a:rPr lang="en-US" b="1" dirty="0" err="1"/>
              <a:t>init</a:t>
            </a:r>
            <a:r>
              <a:rPr lang="en-US" b="1" dirty="0"/>
              <a:t> </a:t>
            </a:r>
            <a:r>
              <a:rPr lang="en-US" dirty="0"/>
              <a:t>.This creates a new local </a:t>
            </a:r>
            <a:r>
              <a:rPr lang="en-US" dirty="0" smtClean="0"/>
              <a:t>repository.</a:t>
            </a:r>
          </a:p>
          <a:p>
            <a:pPr>
              <a:buFont typeface="Wingdings" panose="05000000000000000000" pitchFamily="2" charset="2"/>
              <a:buChar char="v"/>
            </a:pPr>
            <a:r>
              <a:rPr lang="en-US" b="1" dirty="0" err="1" smtClean="0"/>
              <a:t>git</a:t>
            </a:r>
            <a:r>
              <a:rPr lang="en-US" b="1" dirty="0" smtClean="0"/>
              <a:t> </a:t>
            </a:r>
            <a:r>
              <a:rPr lang="en-US" b="1" dirty="0"/>
              <a:t>clone /path/to/repository</a:t>
            </a:r>
            <a:r>
              <a:rPr lang="en-US" dirty="0"/>
              <a:t>. Creates a working copy of a local repository.</a:t>
            </a:r>
          </a:p>
          <a:p>
            <a:endParaRPr lang="en-US" dirty="0"/>
          </a:p>
          <a:p>
            <a:endParaRPr lang="en-US" dirty="0"/>
          </a:p>
        </p:txBody>
      </p:sp>
    </p:spTree>
    <p:extLst>
      <p:ext uri="{BB962C8B-B14F-4D97-AF65-F5344CB8AC3E}">
        <p14:creationId xmlns:p14="http://schemas.microsoft.com/office/powerpoint/2010/main" val="3297630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417</TotalTime>
  <Words>865</Words>
  <Application>Microsoft Office PowerPoint</Application>
  <PresentationFormat>On-screen Show (4:3)</PresentationFormat>
  <Paragraphs>78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What is Git?</vt:lpstr>
      <vt:lpstr>GROUP 21</vt:lpstr>
      <vt:lpstr>What is Git?</vt:lpstr>
      <vt:lpstr>Git Workflow</vt:lpstr>
      <vt:lpstr>Git Workflow</vt:lpstr>
      <vt:lpstr>Git Workflow</vt:lpstr>
      <vt:lpstr>Git Workflow</vt:lpstr>
      <vt:lpstr>Git Workflow</vt:lpstr>
      <vt:lpstr>Basic Git Commands</vt:lpstr>
      <vt:lpstr>Basic Git Commands</vt:lpstr>
      <vt:lpstr>Basic Git Commands</vt:lpstr>
      <vt:lpstr>Basic Git Commands</vt:lpstr>
      <vt:lpstr>How to integrate Git with R Studio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39</cp:revision>
  <dcterms:created xsi:type="dcterms:W3CDTF">2018-05-25T07:09:01Z</dcterms:created>
  <dcterms:modified xsi:type="dcterms:W3CDTF">2018-05-29T21:19:45Z</dcterms:modified>
</cp:coreProperties>
</file>