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72" r:id="rId2"/>
    <p:sldId id="258" r:id="rId3"/>
    <p:sldId id="261" r:id="rId4"/>
    <p:sldId id="259" r:id="rId5"/>
    <p:sldId id="260" r:id="rId6"/>
    <p:sldId id="269" r:id="rId7"/>
    <p:sldId id="270" r:id="rId8"/>
    <p:sldId id="271" r:id="rId9"/>
    <p:sldId id="262" r:id="rId10"/>
    <p:sldId id="263"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864" y="2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40C4D-4392-41FE-B6AB-104FE6A5FAB7}" type="datetimeFigureOut">
              <a:rPr lang="en-US" smtClean="0"/>
              <a:t>6/7/2018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20AAFF-541E-4FDC-9992-C92C1F90F13E}" type="slidenum">
              <a:rPr lang="en-US" smtClean="0"/>
              <a:t>‹#›</a:t>
            </a:fld>
            <a:endParaRPr lang="en-US"/>
          </a:p>
        </p:txBody>
      </p:sp>
    </p:spTree>
    <p:extLst>
      <p:ext uri="{BB962C8B-B14F-4D97-AF65-F5344CB8AC3E}">
        <p14:creationId xmlns:p14="http://schemas.microsoft.com/office/powerpoint/2010/main" val="1348938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20AAFF-541E-4FDC-9992-C92C1F90F13E}" type="slidenum">
              <a:rPr lang="en-US" smtClean="0"/>
              <a:t>1</a:t>
            </a:fld>
            <a:endParaRPr lang="en-US"/>
          </a:p>
        </p:txBody>
      </p:sp>
    </p:spTree>
    <p:extLst>
      <p:ext uri="{BB962C8B-B14F-4D97-AF65-F5344CB8AC3E}">
        <p14:creationId xmlns:p14="http://schemas.microsoft.com/office/powerpoint/2010/main" val="844459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20AAFF-541E-4FDC-9992-C92C1F90F13E}" type="slidenum">
              <a:rPr lang="en-US" smtClean="0"/>
              <a:t>11</a:t>
            </a:fld>
            <a:endParaRPr lang="en-US"/>
          </a:p>
        </p:txBody>
      </p:sp>
    </p:spTree>
    <p:extLst>
      <p:ext uri="{BB962C8B-B14F-4D97-AF65-F5344CB8AC3E}">
        <p14:creationId xmlns:p14="http://schemas.microsoft.com/office/powerpoint/2010/main" val="1739824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A8D448A-D4EB-4F7A-B9D0-293AE1FF3626}" type="datetimeFigureOut">
              <a:rPr lang="en-US" smtClean="0"/>
              <a:t>6/7/2018</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B44C16B-F71C-42D7-ADA8-EE94364ADA29}"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8D448A-D4EB-4F7A-B9D0-293AE1FF3626}" type="datetimeFigureOut">
              <a:rPr lang="en-US" smtClean="0"/>
              <a:t>6/7/2018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44C16B-F71C-42D7-ADA8-EE94364ADA2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8D448A-D4EB-4F7A-B9D0-293AE1FF3626}" type="datetimeFigureOut">
              <a:rPr lang="en-US" smtClean="0"/>
              <a:t>6/7/2018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44C16B-F71C-42D7-ADA8-EE94364ADA29}"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A8D448A-D4EB-4F7A-B9D0-293AE1FF3626}" type="datetimeFigureOut">
              <a:rPr lang="en-US" smtClean="0"/>
              <a:t>6/7/2018</a:t>
            </a:fld>
            <a:endParaRPr lang="en-US" dirty="0"/>
          </a:p>
        </p:txBody>
      </p:sp>
      <p:sp>
        <p:nvSpPr>
          <p:cNvPr id="9" name="Slide Number Placeholder 8"/>
          <p:cNvSpPr>
            <a:spLocks noGrp="1"/>
          </p:cNvSpPr>
          <p:nvPr>
            <p:ph type="sldNum" sz="quarter" idx="15"/>
          </p:nvPr>
        </p:nvSpPr>
        <p:spPr/>
        <p:txBody>
          <a:bodyPr rtlCol="0"/>
          <a:lstStyle/>
          <a:p>
            <a:fld id="{CB44C16B-F71C-42D7-ADA8-EE94364ADA29}" type="slidenum">
              <a:rPr lang="en-US" smtClean="0"/>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A8D448A-D4EB-4F7A-B9D0-293AE1FF3626}" type="datetimeFigureOut">
              <a:rPr lang="en-US" smtClean="0"/>
              <a:t>6/7/2018</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B44C16B-F71C-42D7-ADA8-EE94364ADA29}"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A8D448A-D4EB-4F7A-B9D0-293AE1FF3626}" type="datetimeFigureOut">
              <a:rPr lang="en-US" smtClean="0"/>
              <a:t>6/7/2018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44C16B-F71C-42D7-ADA8-EE94364ADA29}" type="slidenum">
              <a:rPr lang="en-US" smtClean="0"/>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A8D448A-D4EB-4F7A-B9D0-293AE1FF3626}" type="datetimeFigureOut">
              <a:rPr lang="en-US" smtClean="0"/>
              <a:t>6/7/2018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B44C16B-F71C-42D7-ADA8-EE94364ADA29}" type="slidenum">
              <a:rPr lang="en-US" smtClean="0"/>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A8D448A-D4EB-4F7A-B9D0-293AE1FF3626}" type="datetimeFigureOut">
              <a:rPr lang="en-US" smtClean="0"/>
              <a:t>6/7/2018</a:t>
            </a:fld>
            <a:endParaRPr lang="en-US" dirty="0"/>
          </a:p>
        </p:txBody>
      </p:sp>
      <p:sp>
        <p:nvSpPr>
          <p:cNvPr id="7" name="Slide Number Placeholder 6"/>
          <p:cNvSpPr>
            <a:spLocks noGrp="1"/>
          </p:cNvSpPr>
          <p:nvPr>
            <p:ph type="sldNum" sz="quarter" idx="11"/>
          </p:nvPr>
        </p:nvSpPr>
        <p:spPr/>
        <p:txBody>
          <a:bodyPr rtlCol="0"/>
          <a:lstStyle/>
          <a:p>
            <a:fld id="{CB44C16B-F71C-42D7-ADA8-EE94364ADA29}" type="slidenum">
              <a:rPr lang="en-US" smtClean="0"/>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8D448A-D4EB-4F7A-B9D0-293AE1FF3626}" type="datetimeFigureOut">
              <a:rPr lang="en-US" smtClean="0"/>
              <a:t>6/7/2018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B44C16B-F71C-42D7-ADA8-EE94364ADA29}"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A8D448A-D4EB-4F7A-B9D0-293AE1FF3626}" type="datetimeFigureOut">
              <a:rPr lang="en-US" smtClean="0"/>
              <a:t>6/7/2018</a:t>
            </a:fld>
            <a:endParaRPr lang="en-US" dirty="0"/>
          </a:p>
        </p:txBody>
      </p:sp>
      <p:sp>
        <p:nvSpPr>
          <p:cNvPr id="22" name="Slide Number Placeholder 21"/>
          <p:cNvSpPr>
            <a:spLocks noGrp="1"/>
          </p:cNvSpPr>
          <p:nvPr>
            <p:ph type="sldNum" sz="quarter" idx="15"/>
          </p:nvPr>
        </p:nvSpPr>
        <p:spPr/>
        <p:txBody>
          <a:bodyPr rtlCol="0"/>
          <a:lstStyle/>
          <a:p>
            <a:fld id="{CB44C16B-F71C-42D7-ADA8-EE94364ADA29}" type="slidenum">
              <a:rPr lang="en-US" smtClean="0"/>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A8D448A-D4EB-4F7A-B9D0-293AE1FF3626}" type="datetimeFigureOut">
              <a:rPr lang="en-US" smtClean="0"/>
              <a:t>6/7/2018</a:t>
            </a:fld>
            <a:endParaRPr lang="en-US" dirty="0"/>
          </a:p>
        </p:txBody>
      </p:sp>
      <p:sp>
        <p:nvSpPr>
          <p:cNvPr id="18" name="Slide Number Placeholder 17"/>
          <p:cNvSpPr>
            <a:spLocks noGrp="1"/>
          </p:cNvSpPr>
          <p:nvPr>
            <p:ph type="sldNum" sz="quarter" idx="11"/>
          </p:nvPr>
        </p:nvSpPr>
        <p:spPr/>
        <p:txBody>
          <a:bodyPr rtlCol="0"/>
          <a:lstStyle/>
          <a:p>
            <a:fld id="{CB44C16B-F71C-42D7-ADA8-EE94364ADA29}" type="slidenum">
              <a:rPr lang="en-US" smtClean="0"/>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A8D448A-D4EB-4F7A-B9D0-293AE1FF3626}" type="datetimeFigureOut">
              <a:rPr lang="en-US" smtClean="0"/>
              <a:t>6/7/2018</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B44C16B-F71C-42D7-ADA8-EE94364ADA29}"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i1.wp.com/2.bp.blogspot.com/-VSgHTe470Po/WjhZimqmDgI/AAAAAAAAGiA/j60crf319gM5QVkqMxyCkIPNA78sQkj-ACLcBGAs/s1600/distance.PNG?ssl=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K-NEAREST </a:t>
            </a:r>
            <a:r>
              <a:rPr lang="en-US" b="1" dirty="0"/>
              <a:t>NEIGHBORS (KNN</a:t>
            </a:r>
            <a:r>
              <a:rPr lang="en-US" b="1" dirty="0" smtClean="0"/>
              <a:t>) </a:t>
            </a:r>
            <a:endParaRPr lang="en-US" b="1" dirty="0"/>
          </a:p>
        </p:txBody>
      </p:sp>
      <p:sp>
        <p:nvSpPr>
          <p:cNvPr id="3" name="Content Placeholder 2"/>
          <p:cNvSpPr>
            <a:spLocks noGrp="1"/>
          </p:cNvSpPr>
          <p:nvPr>
            <p:ph sz="quarter" idx="1"/>
          </p:nvPr>
        </p:nvSpPr>
        <p:spPr/>
        <p:txBody>
          <a:bodyPr>
            <a:normAutofit/>
          </a:bodyPr>
          <a:lstStyle/>
          <a:p>
            <a:pPr marL="0" indent="0">
              <a:buNone/>
            </a:pPr>
            <a:r>
              <a:rPr lang="en-US" b="1" dirty="0"/>
              <a:t>BY GROUP </a:t>
            </a:r>
            <a:r>
              <a:rPr lang="en-US" b="1" dirty="0" smtClean="0"/>
              <a:t>21</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31919311"/>
              </p:ext>
            </p:extLst>
          </p:nvPr>
        </p:nvGraphicFramePr>
        <p:xfrm>
          <a:off x="304801" y="2438400"/>
          <a:ext cx="8000999" cy="2123440"/>
        </p:xfrm>
        <a:graphic>
          <a:graphicData uri="http://schemas.openxmlformats.org/drawingml/2006/table">
            <a:tbl>
              <a:tblPr firstRow="1" bandRow="1">
                <a:tableStyleId>{5C22544A-7EE6-4342-B048-85BDC9FD1C3A}</a:tableStyleId>
              </a:tblPr>
              <a:tblGrid>
                <a:gridCol w="3453063"/>
                <a:gridCol w="2273968"/>
                <a:gridCol w="2273968"/>
              </a:tblGrid>
              <a:tr h="370840">
                <a:tc>
                  <a:txBody>
                    <a:bodyPr/>
                    <a:lstStyle/>
                    <a:p>
                      <a:r>
                        <a:rPr lang="en-US" dirty="0" smtClean="0"/>
                        <a:t>NAMES</a:t>
                      </a:r>
                      <a:endParaRPr lang="en-US" dirty="0"/>
                    </a:p>
                  </a:txBody>
                  <a:tcPr/>
                </a:tc>
                <a:tc>
                  <a:txBody>
                    <a:bodyPr/>
                    <a:lstStyle/>
                    <a:p>
                      <a:r>
                        <a:rPr lang="en-US" dirty="0" smtClean="0"/>
                        <a:t>REG. NO</a:t>
                      </a:r>
                      <a:endParaRPr lang="en-US" dirty="0"/>
                    </a:p>
                  </a:txBody>
                  <a:tcPr/>
                </a:tc>
                <a:tc>
                  <a:txBody>
                    <a:bodyPr/>
                    <a:lstStyle/>
                    <a:p>
                      <a:r>
                        <a:rPr lang="en-US" dirty="0" smtClean="0"/>
                        <a:t>STUDENT. NO</a:t>
                      </a:r>
                      <a:endParaRPr lang="en-US" dirty="0"/>
                    </a:p>
                  </a:txBody>
                  <a:tcPr/>
                </a:tc>
              </a:tr>
              <a:tr h="370840">
                <a:tc>
                  <a:txBody>
                    <a:bodyPr/>
                    <a:lstStyle/>
                    <a:p>
                      <a:r>
                        <a:rPr lang="en-US" dirty="0" smtClean="0"/>
                        <a:t>NIYONSABA ALEX</a:t>
                      </a:r>
                      <a:endParaRPr lang="en-US" dirty="0"/>
                    </a:p>
                  </a:txBody>
                  <a:tcPr/>
                </a:tc>
                <a:tc>
                  <a:txBody>
                    <a:bodyPr/>
                    <a:lstStyle/>
                    <a:p>
                      <a:r>
                        <a:rPr lang="en-US" dirty="0" smtClean="0"/>
                        <a:t>16/U/10344/EVE</a:t>
                      </a:r>
                      <a:endParaRPr lang="en-US" dirty="0"/>
                    </a:p>
                  </a:txBody>
                  <a:tcPr/>
                </a:tc>
                <a:tc>
                  <a:txBody>
                    <a:bodyPr/>
                    <a:lstStyle/>
                    <a:p>
                      <a:r>
                        <a:rPr lang="en-US" dirty="0" smtClean="0"/>
                        <a:t>216004565</a:t>
                      </a:r>
                      <a:endParaRPr lang="en-US" dirty="0"/>
                    </a:p>
                  </a:txBody>
                  <a:tcPr/>
                </a:tc>
              </a:tr>
              <a:tr h="370840">
                <a:tc>
                  <a:txBody>
                    <a:bodyPr/>
                    <a:lstStyle/>
                    <a:p>
                      <a:r>
                        <a:rPr lang="en-US" dirty="0" smtClean="0"/>
                        <a:t>CHEPKURUI</a:t>
                      </a:r>
                      <a:r>
                        <a:rPr lang="en-US" baseline="0" dirty="0" smtClean="0"/>
                        <a:t> JACOB ISAAC</a:t>
                      </a:r>
                      <a:endParaRPr lang="en-US" dirty="0"/>
                    </a:p>
                  </a:txBody>
                  <a:tcPr/>
                </a:tc>
                <a:tc>
                  <a:txBody>
                    <a:bodyPr/>
                    <a:lstStyle/>
                    <a:p>
                      <a:r>
                        <a:rPr lang="en-US" dirty="0" smtClean="0"/>
                        <a:t>16/U/4608/EVE</a:t>
                      </a:r>
                      <a:endParaRPr lang="en-US" dirty="0"/>
                    </a:p>
                  </a:txBody>
                  <a:tcPr/>
                </a:tc>
                <a:tc>
                  <a:txBody>
                    <a:bodyPr/>
                    <a:lstStyle/>
                    <a:p>
                      <a:r>
                        <a:rPr lang="en-US" dirty="0" smtClean="0"/>
                        <a:t>216016754</a:t>
                      </a:r>
                      <a:endParaRPr lang="en-US" dirty="0"/>
                    </a:p>
                  </a:txBody>
                  <a:tcPr/>
                </a:tc>
              </a:tr>
              <a:tr h="370840">
                <a:tc>
                  <a:txBody>
                    <a:bodyPr/>
                    <a:lstStyle/>
                    <a:p>
                      <a:r>
                        <a:rPr lang="en-US" dirty="0" smtClean="0"/>
                        <a:t>SAMIR HABIB</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16/U/11334/EVE</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216016914</a:t>
                      </a:r>
                    </a:p>
                  </a:txBody>
                  <a:tcPr/>
                </a:tc>
              </a:tr>
              <a:tr h="370840">
                <a:tc>
                  <a:txBody>
                    <a:bodyPr/>
                    <a:lstStyle/>
                    <a:p>
                      <a:r>
                        <a:rPr lang="en-US" dirty="0" smtClean="0"/>
                        <a:t>OKOTH</a:t>
                      </a:r>
                      <a:r>
                        <a:rPr lang="en-US" baseline="0" dirty="0" smtClean="0"/>
                        <a:t> BRAIN</a:t>
                      </a:r>
                      <a:endParaRPr lang="en-US" dirty="0"/>
                    </a:p>
                  </a:txBody>
                  <a:tcPr/>
                </a:tc>
                <a:tc>
                  <a:txBody>
                    <a:bodyPr/>
                    <a:lstStyle/>
                    <a:p>
                      <a:r>
                        <a:rPr lang="en-US" dirty="0" smtClean="0"/>
                        <a:t>16/U/10926/EVE</a:t>
                      </a:r>
                      <a:endParaRPr lang="en-US" dirty="0"/>
                    </a:p>
                  </a:txBody>
                  <a:tcPr/>
                </a:tc>
                <a:tc>
                  <a:txBody>
                    <a:bodyPr/>
                    <a:lstStyle/>
                    <a:p>
                      <a:r>
                        <a:rPr lang="en-US" dirty="0" smtClean="0"/>
                        <a:t>216002929</a:t>
                      </a:r>
                      <a:endParaRPr lang="en-US" dirty="0"/>
                    </a:p>
                  </a:txBody>
                  <a:tcPr/>
                </a:tc>
              </a:tr>
            </a:tbl>
          </a:graphicData>
        </a:graphic>
      </p:graphicFrame>
    </p:spTree>
    <p:extLst>
      <p:ext uri="{BB962C8B-B14F-4D97-AF65-F5344CB8AC3E}">
        <p14:creationId xmlns:p14="http://schemas.microsoft.com/office/powerpoint/2010/main" val="103959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REQUIREMENT FOR THE K-NN ALGORITHM</a:t>
            </a:r>
            <a:endParaRPr lang="en-US" b="1" dirty="0"/>
          </a:p>
        </p:txBody>
      </p:sp>
      <p:sp>
        <p:nvSpPr>
          <p:cNvPr id="3" name="Content Placeholder 2"/>
          <p:cNvSpPr>
            <a:spLocks noGrp="1"/>
          </p:cNvSpPr>
          <p:nvPr>
            <p:ph sz="quarter" idx="1"/>
          </p:nvPr>
        </p:nvSpPr>
        <p:spPr/>
        <p:txBody>
          <a:bodyPr/>
          <a:lstStyle/>
          <a:p>
            <a:r>
              <a:rPr lang="en-US" dirty="0"/>
              <a:t>Generally K gets decided based on the square root of the </a:t>
            </a:r>
            <a:r>
              <a:rPr lang="en-US" dirty="0" smtClean="0"/>
              <a:t>training data.</a:t>
            </a:r>
            <a:endParaRPr lang="en-US" dirty="0"/>
          </a:p>
          <a:p>
            <a:r>
              <a:rPr lang="en-US" dirty="0"/>
              <a:t>Data normalization.</a:t>
            </a:r>
          </a:p>
          <a:p>
            <a:r>
              <a:rPr lang="en-US" dirty="0"/>
              <a:t>Installation of the </a:t>
            </a:r>
            <a:r>
              <a:rPr lang="en-US" dirty="0" smtClean="0"/>
              <a:t>“class” library to implement in R.</a:t>
            </a:r>
            <a:endParaRPr lang="en-US" dirty="0"/>
          </a:p>
          <a:p>
            <a:r>
              <a:rPr lang="en-US" dirty="0" smtClean="0"/>
              <a:t>Now lets go a head to implement our K-NN algorithm in R.</a:t>
            </a:r>
            <a:endParaRPr lang="en-US" dirty="0"/>
          </a:p>
        </p:txBody>
      </p:sp>
    </p:spTree>
    <p:extLst>
      <p:ext uri="{BB962C8B-B14F-4D97-AF65-F5344CB8AC3E}">
        <p14:creationId xmlns:p14="http://schemas.microsoft.com/office/powerpoint/2010/main" val="13642488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 of k-</a:t>
            </a:r>
            <a:r>
              <a:rPr lang="en-US" b="1" dirty="0" err="1" smtClean="0"/>
              <a:t>nn</a:t>
            </a:r>
            <a:endParaRPr lang="en-US" b="1" dirty="0"/>
          </a:p>
        </p:txBody>
      </p:sp>
      <p:sp>
        <p:nvSpPr>
          <p:cNvPr id="3" name="Content Placeholder 2"/>
          <p:cNvSpPr>
            <a:spLocks noGrp="1"/>
          </p:cNvSpPr>
          <p:nvPr>
            <p:ph sz="quarter" idx="1"/>
          </p:nvPr>
        </p:nvSpPr>
        <p:spPr/>
        <p:txBody>
          <a:bodyPr>
            <a:normAutofit fontScale="92500"/>
          </a:bodyPr>
          <a:lstStyle/>
          <a:p>
            <a:r>
              <a:rPr lang="en-US" b="1" dirty="0"/>
              <a:t>In political science </a:t>
            </a:r>
            <a:r>
              <a:rPr lang="en-US" dirty="0"/>
              <a:t>,  classing a potential voter to a “will vote” or “will not vote”, or to “vote FDC” or “vote NRM</a:t>
            </a:r>
            <a:r>
              <a:rPr lang="en-US" dirty="0" smtClean="0"/>
              <a:t>”. For example Facebook was used in USA. </a:t>
            </a:r>
          </a:p>
          <a:p>
            <a:r>
              <a:rPr lang="en-US" b="1" dirty="0" smtClean="0"/>
              <a:t>In credit rating</a:t>
            </a:r>
            <a:r>
              <a:rPr lang="en-US" dirty="0" smtClean="0"/>
              <a:t>, assuming we have two or more people with similar financial features, these would be given the same credit ratings. Here we are also able to predict the credit rating of the new customer.</a:t>
            </a:r>
          </a:p>
          <a:p>
            <a:r>
              <a:rPr lang="en-US" b="1" dirty="0" smtClean="0"/>
              <a:t>In image recognition  </a:t>
            </a:r>
            <a:r>
              <a:rPr lang="en-US" dirty="0" smtClean="0"/>
              <a:t>for example in x-ray analysis of organs. </a:t>
            </a:r>
          </a:p>
          <a:p>
            <a:r>
              <a:rPr lang="en-US" dirty="0"/>
              <a:t>When  the</a:t>
            </a:r>
            <a:r>
              <a:rPr lang="en-US" b="1" dirty="0"/>
              <a:t> bank </a:t>
            </a:r>
            <a:r>
              <a:rPr lang="en-US" dirty="0"/>
              <a:t>is to give a</a:t>
            </a:r>
            <a:r>
              <a:rPr lang="en-US" b="1" dirty="0"/>
              <a:t> loan </a:t>
            </a:r>
            <a:r>
              <a:rPr lang="en-US" dirty="0"/>
              <a:t>to an individual. Would an individual default on his or her loan? Is that person closer in characteristics of people who defaulted or did not default on their loans?</a:t>
            </a:r>
          </a:p>
          <a:p>
            <a:endParaRPr lang="en-US" dirty="0"/>
          </a:p>
          <a:p>
            <a:endParaRPr lang="en-US" dirty="0"/>
          </a:p>
        </p:txBody>
      </p:sp>
    </p:spTree>
    <p:extLst>
      <p:ext uri="{BB962C8B-B14F-4D97-AF65-F5344CB8AC3E}">
        <p14:creationId xmlns:p14="http://schemas.microsoft.com/office/powerpoint/2010/main" val="350960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of k-</a:t>
            </a:r>
            <a:r>
              <a:rPr lang="en-US" b="1" dirty="0" err="1" smtClean="0"/>
              <a:t>nn</a:t>
            </a:r>
            <a:endParaRPr lang="en-US" b="1" dirty="0"/>
          </a:p>
        </p:txBody>
      </p:sp>
      <p:sp>
        <p:nvSpPr>
          <p:cNvPr id="3" name="Content Placeholder 2"/>
          <p:cNvSpPr>
            <a:spLocks noGrp="1"/>
          </p:cNvSpPr>
          <p:nvPr>
            <p:ph sz="quarter" idx="1"/>
          </p:nvPr>
        </p:nvSpPr>
        <p:spPr/>
        <p:txBody>
          <a:bodyPr/>
          <a:lstStyle/>
          <a:p>
            <a:r>
              <a:rPr lang="en-US" dirty="0" smtClean="0"/>
              <a:t>No assumption about the data.</a:t>
            </a:r>
          </a:p>
          <a:p>
            <a:r>
              <a:rPr lang="en-US" dirty="0" smtClean="0"/>
              <a:t>Has got a relatively high accuracy.</a:t>
            </a:r>
          </a:p>
          <a:p>
            <a:r>
              <a:rPr lang="en-US" dirty="0" smtClean="0"/>
              <a:t>Versatile, it can be used in classification and regression.</a:t>
            </a:r>
            <a:endParaRPr lang="en-US" dirty="0"/>
          </a:p>
        </p:txBody>
      </p:sp>
    </p:spTree>
    <p:extLst>
      <p:ext uri="{BB962C8B-B14F-4D97-AF65-F5344CB8AC3E}">
        <p14:creationId xmlns:p14="http://schemas.microsoft.com/office/powerpoint/2010/main" val="3885759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Disadvantages</a:t>
            </a:r>
            <a:endParaRPr lang="en-US" b="1" dirty="0"/>
          </a:p>
        </p:txBody>
      </p:sp>
      <p:sp>
        <p:nvSpPr>
          <p:cNvPr id="3" name="Content Placeholder 2"/>
          <p:cNvSpPr>
            <a:spLocks noGrp="1"/>
          </p:cNvSpPr>
          <p:nvPr>
            <p:ph sz="quarter" idx="1"/>
          </p:nvPr>
        </p:nvSpPr>
        <p:spPr/>
        <p:txBody>
          <a:bodyPr/>
          <a:lstStyle/>
          <a:p>
            <a:r>
              <a:rPr lang="en-US" dirty="0"/>
              <a:t>Computationally </a:t>
            </a:r>
            <a:r>
              <a:rPr lang="en-US" dirty="0" smtClean="0"/>
              <a:t>expensive</a:t>
            </a:r>
            <a:r>
              <a:rPr lang="en-US" dirty="0"/>
              <a:t> </a:t>
            </a:r>
            <a:r>
              <a:rPr lang="en-US" dirty="0" smtClean="0"/>
              <a:t>because </a:t>
            </a:r>
            <a:r>
              <a:rPr lang="en-US" dirty="0"/>
              <a:t>the algorithm stores all of the training </a:t>
            </a:r>
            <a:r>
              <a:rPr lang="en-US" dirty="0" smtClean="0"/>
              <a:t>data</a:t>
            </a:r>
            <a:r>
              <a:rPr lang="en-US" dirty="0"/>
              <a:t>. High memory </a:t>
            </a:r>
            <a:r>
              <a:rPr lang="en-US" dirty="0" smtClean="0"/>
              <a:t>requirement.</a:t>
            </a:r>
          </a:p>
          <a:p>
            <a:r>
              <a:rPr lang="en-US" dirty="0" smtClean="0"/>
              <a:t>Prediction </a:t>
            </a:r>
            <a:r>
              <a:rPr lang="en-US" dirty="0"/>
              <a:t>stage might be slow </a:t>
            </a:r>
            <a:r>
              <a:rPr lang="en-US" dirty="0" smtClean="0"/>
              <a:t>when it comes to huge amounts of data.</a:t>
            </a:r>
            <a:endParaRPr lang="en-US" dirty="0"/>
          </a:p>
          <a:p>
            <a:endParaRPr lang="en-US" dirty="0"/>
          </a:p>
          <a:p>
            <a:endParaRPr lang="en-US" dirty="0"/>
          </a:p>
        </p:txBody>
      </p:sp>
    </p:spTree>
    <p:extLst>
      <p:ext uri="{BB962C8B-B14F-4D97-AF65-F5344CB8AC3E}">
        <p14:creationId xmlns:p14="http://schemas.microsoft.com/office/powerpoint/2010/main" val="426792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K-NN?</a:t>
            </a:r>
            <a:endParaRPr lang="en-US" b="1" dirty="0"/>
          </a:p>
        </p:txBody>
      </p:sp>
      <p:sp>
        <p:nvSpPr>
          <p:cNvPr id="3" name="Content Placeholder 2"/>
          <p:cNvSpPr>
            <a:spLocks noGrp="1"/>
          </p:cNvSpPr>
          <p:nvPr>
            <p:ph sz="quarter" idx="1"/>
          </p:nvPr>
        </p:nvSpPr>
        <p:spPr/>
        <p:txBody>
          <a:bodyPr>
            <a:normAutofit/>
          </a:bodyPr>
          <a:lstStyle/>
          <a:p>
            <a:endParaRPr lang="en-US" dirty="0" smtClean="0"/>
          </a:p>
          <a:p>
            <a:endParaRPr lang="en-US" dirty="0"/>
          </a:p>
          <a:p>
            <a:r>
              <a:rPr lang="en-US" dirty="0" smtClean="0"/>
              <a:t>KNN </a:t>
            </a:r>
            <a:r>
              <a:rPr lang="en-US" dirty="0"/>
              <a:t>is a non-parametric supervised learning technique in which we try to classify the data point to a given category with the help of </a:t>
            </a:r>
            <a:r>
              <a:rPr lang="en-US" dirty="0" smtClean="0"/>
              <a:t>training dataset</a:t>
            </a:r>
            <a:r>
              <a:rPr lang="en-US" dirty="0"/>
              <a:t>. </a:t>
            </a:r>
            <a:endParaRPr lang="en-US" dirty="0" smtClean="0"/>
          </a:p>
          <a:p>
            <a:r>
              <a:rPr lang="en-US" dirty="0" smtClean="0"/>
              <a:t>The algorithm is a lazy learner because it does not learn much from the training data.</a:t>
            </a:r>
          </a:p>
          <a:p>
            <a:pPr marL="0" indent="0">
              <a:buNone/>
            </a:pPr>
            <a:endParaRPr lang="en-US" dirty="0"/>
          </a:p>
          <a:p>
            <a:endParaRPr lang="en-US" dirty="0" smtClean="0"/>
          </a:p>
          <a:p>
            <a:endParaRPr lang="en-US" dirty="0"/>
          </a:p>
        </p:txBody>
      </p:sp>
    </p:spTree>
    <p:extLst>
      <p:ext uri="{BB962C8B-B14F-4D97-AF65-F5344CB8AC3E}">
        <p14:creationId xmlns:p14="http://schemas.microsoft.com/office/powerpoint/2010/main" val="164027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HOW DOES KNN WORK?</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marL="0" indent="0">
              <a:buNone/>
            </a:pPr>
            <a:r>
              <a:rPr lang="en-US" dirty="0" smtClean="0"/>
              <a:t>  There are two approaches in which K-NN works.</a:t>
            </a:r>
          </a:p>
          <a:p>
            <a:r>
              <a:rPr lang="en-US" dirty="0" smtClean="0"/>
              <a:t>K-NN CLASSIFICATION</a:t>
            </a:r>
          </a:p>
          <a:p>
            <a:pPr marL="0" indent="0">
              <a:buNone/>
            </a:pPr>
            <a:r>
              <a:rPr lang="en-US" dirty="0" smtClean="0"/>
              <a:t>In classification new data points get classified to a particular class .Classifiers try to predict a category.</a:t>
            </a:r>
          </a:p>
          <a:p>
            <a:endParaRPr lang="en-US" dirty="0" smtClean="0"/>
          </a:p>
          <a:p>
            <a:r>
              <a:rPr lang="en-US" dirty="0" smtClean="0"/>
              <a:t>K-NN REGRESSION</a:t>
            </a:r>
          </a:p>
          <a:p>
            <a:pPr marL="0" indent="0">
              <a:buNone/>
            </a:pPr>
            <a:r>
              <a:rPr lang="en-US" dirty="0" smtClean="0"/>
              <a:t>In case of regression new data gets labeled based on the average value of k nearest neighbors.</a:t>
            </a:r>
            <a:endParaRPr lang="en-US" dirty="0"/>
          </a:p>
          <a:p>
            <a:pPr marL="0" indent="0">
              <a:buNone/>
            </a:pPr>
            <a:r>
              <a:rPr lang="en-US" dirty="0" smtClean="0"/>
              <a:t>Tries to predict the real number</a:t>
            </a:r>
            <a:endParaRPr lang="en-US" dirty="0"/>
          </a:p>
        </p:txBody>
      </p:sp>
    </p:spTree>
    <p:extLst>
      <p:ext uri="{BB962C8B-B14F-4D97-AF65-F5344CB8AC3E}">
        <p14:creationId xmlns:p14="http://schemas.microsoft.com/office/powerpoint/2010/main" val="2862264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K-NN CLASSIFICATION</a:t>
            </a:r>
            <a:endParaRPr lang="en-US" b="1" dirty="0"/>
          </a:p>
        </p:txBody>
      </p:sp>
      <p:sp>
        <p:nvSpPr>
          <p:cNvPr id="4" name="Content Placeholder 3"/>
          <p:cNvSpPr>
            <a:spLocks noGrp="1"/>
          </p:cNvSpPr>
          <p:nvPr>
            <p:ph sz="quarter" idx="1"/>
          </p:nvPr>
        </p:nvSpPr>
        <p:spPr/>
        <p:txBody>
          <a:bodyPr/>
          <a:lstStyle/>
          <a:p>
            <a:r>
              <a:rPr lang="en-US" dirty="0" smtClean="0"/>
              <a:t>Which color is it?</a:t>
            </a:r>
          </a:p>
          <a:p>
            <a:endParaRPr lang="en-US" dirty="0"/>
          </a:p>
        </p:txBody>
      </p:sp>
      <p:pic>
        <p:nvPicPr>
          <p:cNvPr id="7" name="Picture 3" descr="C:\Users\WhiteFalcon\Desktop\CLA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53114"/>
            <a:ext cx="5943600" cy="4171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819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K-NN CLASSIFICATION </a:t>
            </a:r>
            <a:endParaRPr lang="en-US" b="1" dirty="0"/>
          </a:p>
        </p:txBody>
      </p:sp>
      <p:sp>
        <p:nvSpPr>
          <p:cNvPr id="3" name="Content Placeholder 2"/>
          <p:cNvSpPr>
            <a:spLocks noGrp="1"/>
          </p:cNvSpPr>
          <p:nvPr>
            <p:ph sz="quarter" idx="1"/>
          </p:nvPr>
        </p:nvSpPr>
        <p:spPr/>
        <p:txBody>
          <a:bodyPr>
            <a:normAutofit/>
          </a:bodyPr>
          <a:lstStyle/>
          <a:p>
            <a:endParaRPr lang="en-US" dirty="0" smtClean="0"/>
          </a:p>
          <a:p>
            <a:r>
              <a:rPr lang="en-US" dirty="0" smtClean="0"/>
              <a:t>Illustrate Scatter</a:t>
            </a:r>
          </a:p>
          <a:p>
            <a:r>
              <a:rPr lang="en-US" dirty="0" err="1" smtClean="0"/>
              <a:t>Voronoi</a:t>
            </a:r>
            <a:r>
              <a:rPr lang="en-US" dirty="0" smtClean="0"/>
              <a:t> Tessellation</a:t>
            </a:r>
          </a:p>
          <a:p>
            <a:pPr lvl="1"/>
            <a:r>
              <a:rPr lang="en-US" dirty="0" smtClean="0"/>
              <a:t>Partitioned into regions for their classes</a:t>
            </a:r>
          </a:p>
          <a:p>
            <a:r>
              <a:rPr lang="en-US" dirty="0" smtClean="0"/>
              <a:t>Decision Boundary</a:t>
            </a:r>
          </a:p>
          <a:p>
            <a:pPr marL="0" lvl="1" indent="0">
              <a:buNone/>
            </a:pPr>
            <a:r>
              <a:rPr lang="en-US" dirty="0"/>
              <a:t>	</a:t>
            </a:r>
            <a:r>
              <a:rPr lang="en-US" dirty="0" smtClean="0"/>
              <a:t>Boundary That separates one classification from 	another</a:t>
            </a:r>
          </a:p>
          <a:p>
            <a:r>
              <a:rPr lang="en-US" dirty="0" smtClean="0"/>
              <a:t>Isolated</a:t>
            </a:r>
          </a:p>
          <a:p>
            <a:pPr lvl="1"/>
            <a:r>
              <a:rPr lang="en-US" dirty="0" smtClean="0"/>
              <a:t>One Variable among different ones</a:t>
            </a:r>
          </a:p>
          <a:p>
            <a:pPr lvl="1"/>
            <a:r>
              <a:rPr lang="en-US" dirty="0" smtClean="0"/>
              <a:t>Solution(increase k)</a:t>
            </a:r>
          </a:p>
          <a:p>
            <a:pPr marL="457200" lvl="1" indent="0">
              <a:buNone/>
            </a:pPr>
            <a:r>
              <a:rPr lang="en-US" dirty="0"/>
              <a:t>	</a:t>
            </a:r>
            <a:endParaRPr lang="en-US" dirty="0" smtClean="0"/>
          </a:p>
          <a:p>
            <a:pPr marL="457200" lvl="1" indent="0">
              <a:buNone/>
            </a:pPr>
            <a:endParaRPr lang="en-US" dirty="0" smtClean="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8180755"/>
              </p:ext>
            </p:extLst>
          </p:nvPr>
        </p:nvGraphicFramePr>
        <p:xfrm>
          <a:off x="522171" y="1575933"/>
          <a:ext cx="7337658" cy="5217742"/>
        </p:xfrm>
        <a:graphic>
          <a:graphicData uri="http://schemas.openxmlformats.org/drawingml/2006/table">
            <a:tbl>
              <a:tblPr firstRow="1" firstCol="1" bandRow="1">
                <a:tableStyleId>{5C22544A-7EE6-4342-B048-85BDC9FD1C3A}</a:tableStyleId>
              </a:tblPr>
              <a:tblGrid>
                <a:gridCol w="2445886"/>
                <a:gridCol w="2445886"/>
                <a:gridCol w="2445886"/>
              </a:tblGrid>
              <a:tr h="256507">
                <a:tc>
                  <a:txBody>
                    <a:bodyPr/>
                    <a:lstStyle/>
                    <a:p>
                      <a:pPr marL="0" marR="0" algn="ctr">
                        <a:lnSpc>
                          <a:spcPct val="107000"/>
                        </a:lnSpc>
                        <a:spcBef>
                          <a:spcPts val="1200"/>
                        </a:spcBef>
                        <a:spcAft>
                          <a:spcPts val="1200"/>
                        </a:spcAft>
                      </a:pPr>
                      <a:r>
                        <a:rPr lang="en-US" sz="1050" cap="all" dirty="0">
                          <a:solidFill>
                            <a:schemeClr val="bg1">
                              <a:lumMod val="95000"/>
                            </a:schemeClr>
                          </a:solidFill>
                          <a:effectLst/>
                        </a:rPr>
                        <a:t>HEIGHT (IN CMS)</a:t>
                      </a:r>
                      <a:endParaRPr lang="en-US" sz="1050" dirty="0">
                        <a:solidFill>
                          <a:schemeClr val="bg1">
                            <a:lumMod val="95000"/>
                          </a:schemeClr>
                        </a:solidFill>
                        <a:effectLst/>
                        <a:latin typeface="Calibri"/>
                        <a:ea typeface="Calibri"/>
                        <a:cs typeface="Times New Roman"/>
                      </a:endParaRPr>
                    </a:p>
                  </a:txBody>
                  <a:tcPr marL="56156" marR="56156" marT="56156" marB="56156" anchor="ctr"/>
                </a:tc>
                <a:tc>
                  <a:txBody>
                    <a:bodyPr/>
                    <a:lstStyle/>
                    <a:p>
                      <a:pPr marL="0" marR="0" algn="ctr">
                        <a:lnSpc>
                          <a:spcPct val="107000"/>
                        </a:lnSpc>
                        <a:spcBef>
                          <a:spcPts val="1200"/>
                        </a:spcBef>
                        <a:spcAft>
                          <a:spcPts val="1200"/>
                        </a:spcAft>
                      </a:pPr>
                      <a:r>
                        <a:rPr lang="en-US" sz="1050" cap="all" dirty="0">
                          <a:effectLst/>
                        </a:rPr>
                        <a:t>WEIGHT (IN KGS)</a:t>
                      </a:r>
                      <a:endParaRPr lang="en-US" sz="1050" dirty="0">
                        <a:effectLst/>
                        <a:latin typeface="Calibri"/>
                        <a:ea typeface="Calibri"/>
                        <a:cs typeface="Times New Roman"/>
                      </a:endParaRPr>
                    </a:p>
                  </a:txBody>
                  <a:tcPr marL="56156" marR="56156" marT="56156" marB="56156" anchor="ctr"/>
                </a:tc>
                <a:tc>
                  <a:txBody>
                    <a:bodyPr/>
                    <a:lstStyle/>
                    <a:p>
                      <a:pPr marL="0" marR="0" algn="ctr">
                        <a:lnSpc>
                          <a:spcPct val="107000"/>
                        </a:lnSpc>
                        <a:spcBef>
                          <a:spcPts val="1200"/>
                        </a:spcBef>
                        <a:spcAft>
                          <a:spcPts val="1200"/>
                        </a:spcAft>
                      </a:pPr>
                      <a:r>
                        <a:rPr lang="en-US" sz="1050" cap="all">
                          <a:effectLst/>
                        </a:rPr>
                        <a:t>T SHIRT SIZE</a:t>
                      </a:r>
                      <a:endParaRPr lang="en-US" sz="1050">
                        <a:effectLst/>
                        <a:latin typeface="Calibri"/>
                        <a:ea typeface="Calibri"/>
                        <a:cs typeface="Times New Roman"/>
                      </a:endParaRPr>
                    </a:p>
                  </a:txBody>
                  <a:tcPr marL="56156" marR="56156" marT="56156" marB="56156" anchor="ctr"/>
                </a:tc>
              </a:tr>
              <a:tr h="256507">
                <a:tc>
                  <a:txBody>
                    <a:bodyPr/>
                    <a:lstStyle/>
                    <a:p>
                      <a:pPr marL="0" marR="0">
                        <a:lnSpc>
                          <a:spcPct val="107000"/>
                        </a:lnSpc>
                        <a:spcBef>
                          <a:spcPts val="1200"/>
                        </a:spcBef>
                        <a:spcAft>
                          <a:spcPts val="1200"/>
                        </a:spcAft>
                      </a:pPr>
                      <a:r>
                        <a:rPr lang="en-US" sz="1050" dirty="0">
                          <a:solidFill>
                            <a:schemeClr val="bg1">
                              <a:lumMod val="95000"/>
                            </a:schemeClr>
                          </a:solidFill>
                          <a:effectLst/>
                        </a:rPr>
                        <a:t>158</a:t>
                      </a:r>
                      <a:endParaRPr lang="en-US" sz="1050" dirty="0">
                        <a:solidFill>
                          <a:schemeClr val="bg1">
                            <a:lumMod val="95000"/>
                          </a:schemeClr>
                        </a:solidFill>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dirty="0">
                          <a:effectLst/>
                        </a:rPr>
                        <a:t>58</a:t>
                      </a:r>
                      <a:endParaRPr lang="en-US" sz="1050" dirty="0">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a:effectLst/>
                        </a:rPr>
                        <a:t>M</a:t>
                      </a:r>
                      <a:endParaRPr lang="en-US" sz="1050">
                        <a:effectLst/>
                        <a:latin typeface="Calibri"/>
                        <a:ea typeface="Calibri"/>
                        <a:cs typeface="Times New Roman"/>
                      </a:endParaRPr>
                    </a:p>
                  </a:txBody>
                  <a:tcPr marL="56156" marR="56156" marT="56156" marB="56156" anchor="ctr"/>
                </a:tc>
              </a:tr>
              <a:tr h="256507">
                <a:tc>
                  <a:txBody>
                    <a:bodyPr/>
                    <a:lstStyle/>
                    <a:p>
                      <a:pPr marL="0" marR="0">
                        <a:lnSpc>
                          <a:spcPct val="107000"/>
                        </a:lnSpc>
                        <a:spcBef>
                          <a:spcPts val="1200"/>
                        </a:spcBef>
                        <a:spcAft>
                          <a:spcPts val="1200"/>
                        </a:spcAft>
                      </a:pPr>
                      <a:r>
                        <a:rPr lang="en-US" sz="1050" dirty="0">
                          <a:solidFill>
                            <a:schemeClr val="bg1">
                              <a:lumMod val="95000"/>
                            </a:schemeClr>
                          </a:solidFill>
                          <a:effectLst/>
                        </a:rPr>
                        <a:t>158</a:t>
                      </a:r>
                      <a:endParaRPr lang="en-US" sz="1050" dirty="0">
                        <a:solidFill>
                          <a:schemeClr val="bg1">
                            <a:lumMod val="95000"/>
                          </a:schemeClr>
                        </a:solidFill>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dirty="0">
                          <a:effectLst/>
                        </a:rPr>
                        <a:t>59</a:t>
                      </a:r>
                      <a:endParaRPr lang="en-US" sz="1050" dirty="0">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dirty="0">
                          <a:effectLst/>
                        </a:rPr>
                        <a:t>M</a:t>
                      </a:r>
                      <a:endParaRPr lang="en-US" sz="1050" dirty="0">
                        <a:effectLst/>
                        <a:latin typeface="Calibri"/>
                        <a:ea typeface="Calibri"/>
                        <a:cs typeface="Times New Roman"/>
                      </a:endParaRPr>
                    </a:p>
                  </a:txBody>
                  <a:tcPr marL="56156" marR="56156" marT="56156" marB="56156" anchor="ctr"/>
                </a:tc>
              </a:tr>
              <a:tr h="256507">
                <a:tc>
                  <a:txBody>
                    <a:bodyPr/>
                    <a:lstStyle/>
                    <a:p>
                      <a:pPr marL="0" marR="0">
                        <a:lnSpc>
                          <a:spcPct val="107000"/>
                        </a:lnSpc>
                        <a:spcBef>
                          <a:spcPts val="1200"/>
                        </a:spcBef>
                        <a:spcAft>
                          <a:spcPts val="1200"/>
                        </a:spcAft>
                      </a:pPr>
                      <a:r>
                        <a:rPr lang="en-US" sz="1050" dirty="0">
                          <a:solidFill>
                            <a:schemeClr val="bg1">
                              <a:lumMod val="95000"/>
                            </a:schemeClr>
                          </a:solidFill>
                          <a:effectLst/>
                        </a:rPr>
                        <a:t>158</a:t>
                      </a:r>
                      <a:endParaRPr lang="en-US" sz="1050" dirty="0">
                        <a:solidFill>
                          <a:schemeClr val="bg1">
                            <a:lumMod val="95000"/>
                          </a:schemeClr>
                        </a:solidFill>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dirty="0">
                          <a:effectLst/>
                        </a:rPr>
                        <a:t>63</a:t>
                      </a:r>
                      <a:endParaRPr lang="en-US" sz="1050" dirty="0">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a:effectLst/>
                        </a:rPr>
                        <a:t>M</a:t>
                      </a:r>
                      <a:endParaRPr lang="en-US" sz="1050">
                        <a:effectLst/>
                        <a:latin typeface="Calibri"/>
                        <a:ea typeface="Calibri"/>
                        <a:cs typeface="Times New Roman"/>
                      </a:endParaRPr>
                    </a:p>
                  </a:txBody>
                  <a:tcPr marL="56156" marR="56156" marT="56156" marB="56156" anchor="ctr"/>
                </a:tc>
              </a:tr>
              <a:tr h="256507">
                <a:tc>
                  <a:txBody>
                    <a:bodyPr/>
                    <a:lstStyle/>
                    <a:p>
                      <a:pPr marL="0" marR="0">
                        <a:lnSpc>
                          <a:spcPct val="107000"/>
                        </a:lnSpc>
                        <a:spcBef>
                          <a:spcPts val="1200"/>
                        </a:spcBef>
                        <a:spcAft>
                          <a:spcPts val="1200"/>
                        </a:spcAft>
                      </a:pPr>
                      <a:r>
                        <a:rPr lang="en-US" sz="1050" dirty="0">
                          <a:solidFill>
                            <a:schemeClr val="bg1">
                              <a:lumMod val="95000"/>
                            </a:schemeClr>
                          </a:solidFill>
                          <a:effectLst/>
                        </a:rPr>
                        <a:t>160</a:t>
                      </a:r>
                      <a:endParaRPr lang="en-US" sz="1050" dirty="0">
                        <a:solidFill>
                          <a:schemeClr val="bg1">
                            <a:lumMod val="95000"/>
                          </a:schemeClr>
                        </a:solidFill>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dirty="0">
                          <a:effectLst/>
                        </a:rPr>
                        <a:t>59</a:t>
                      </a:r>
                      <a:endParaRPr lang="en-US" sz="1050" dirty="0">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dirty="0">
                          <a:effectLst/>
                        </a:rPr>
                        <a:t>M</a:t>
                      </a:r>
                      <a:endParaRPr lang="en-US" sz="1050" dirty="0">
                        <a:effectLst/>
                        <a:latin typeface="Calibri"/>
                        <a:ea typeface="Calibri"/>
                        <a:cs typeface="Times New Roman"/>
                      </a:endParaRPr>
                    </a:p>
                  </a:txBody>
                  <a:tcPr marL="56156" marR="56156" marT="56156" marB="56156" anchor="ctr"/>
                </a:tc>
              </a:tr>
              <a:tr h="256507">
                <a:tc>
                  <a:txBody>
                    <a:bodyPr/>
                    <a:lstStyle/>
                    <a:p>
                      <a:pPr marL="0" marR="0">
                        <a:lnSpc>
                          <a:spcPct val="107000"/>
                        </a:lnSpc>
                        <a:spcBef>
                          <a:spcPts val="1200"/>
                        </a:spcBef>
                        <a:spcAft>
                          <a:spcPts val="1200"/>
                        </a:spcAft>
                      </a:pPr>
                      <a:r>
                        <a:rPr lang="en-US" sz="1050" dirty="0">
                          <a:solidFill>
                            <a:schemeClr val="bg1">
                              <a:lumMod val="95000"/>
                            </a:schemeClr>
                          </a:solidFill>
                          <a:effectLst/>
                        </a:rPr>
                        <a:t>160</a:t>
                      </a:r>
                      <a:endParaRPr lang="en-US" sz="1050" dirty="0">
                        <a:solidFill>
                          <a:schemeClr val="bg1">
                            <a:lumMod val="95000"/>
                          </a:schemeClr>
                        </a:solidFill>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dirty="0">
                          <a:effectLst/>
                        </a:rPr>
                        <a:t>60</a:t>
                      </a:r>
                      <a:endParaRPr lang="en-US" sz="1050" dirty="0">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a:effectLst/>
                        </a:rPr>
                        <a:t>M</a:t>
                      </a:r>
                      <a:endParaRPr lang="en-US" sz="1050">
                        <a:effectLst/>
                        <a:latin typeface="Calibri"/>
                        <a:ea typeface="Calibri"/>
                        <a:cs typeface="Times New Roman"/>
                      </a:endParaRPr>
                    </a:p>
                  </a:txBody>
                  <a:tcPr marL="56156" marR="56156" marT="56156" marB="56156" anchor="ctr"/>
                </a:tc>
              </a:tr>
              <a:tr h="256507">
                <a:tc>
                  <a:txBody>
                    <a:bodyPr/>
                    <a:lstStyle/>
                    <a:p>
                      <a:pPr marL="0" marR="0">
                        <a:lnSpc>
                          <a:spcPct val="107000"/>
                        </a:lnSpc>
                        <a:spcBef>
                          <a:spcPts val="1200"/>
                        </a:spcBef>
                        <a:spcAft>
                          <a:spcPts val="1200"/>
                        </a:spcAft>
                      </a:pPr>
                      <a:r>
                        <a:rPr lang="en-US" sz="1050" dirty="0">
                          <a:solidFill>
                            <a:schemeClr val="bg1">
                              <a:lumMod val="95000"/>
                            </a:schemeClr>
                          </a:solidFill>
                          <a:effectLst/>
                        </a:rPr>
                        <a:t>163</a:t>
                      </a:r>
                      <a:endParaRPr lang="en-US" sz="1050" dirty="0">
                        <a:solidFill>
                          <a:schemeClr val="bg1">
                            <a:lumMod val="95000"/>
                          </a:schemeClr>
                        </a:solidFill>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a:effectLst/>
                        </a:rPr>
                        <a:t>60</a:t>
                      </a:r>
                      <a:endParaRPr lang="en-US" sz="1050">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a:effectLst/>
                        </a:rPr>
                        <a:t>M</a:t>
                      </a:r>
                      <a:endParaRPr lang="en-US" sz="1050">
                        <a:effectLst/>
                        <a:latin typeface="Calibri"/>
                        <a:ea typeface="Calibri"/>
                        <a:cs typeface="Times New Roman"/>
                      </a:endParaRPr>
                    </a:p>
                  </a:txBody>
                  <a:tcPr marL="56156" marR="56156" marT="56156" marB="56156" anchor="ctr"/>
                </a:tc>
              </a:tr>
              <a:tr h="256507">
                <a:tc>
                  <a:txBody>
                    <a:bodyPr/>
                    <a:lstStyle/>
                    <a:p>
                      <a:pPr marL="0" marR="0">
                        <a:lnSpc>
                          <a:spcPct val="107000"/>
                        </a:lnSpc>
                        <a:spcBef>
                          <a:spcPts val="1200"/>
                        </a:spcBef>
                        <a:spcAft>
                          <a:spcPts val="1200"/>
                        </a:spcAft>
                      </a:pPr>
                      <a:r>
                        <a:rPr lang="en-US" sz="1050" dirty="0">
                          <a:solidFill>
                            <a:schemeClr val="bg1">
                              <a:lumMod val="95000"/>
                            </a:schemeClr>
                          </a:solidFill>
                          <a:effectLst/>
                        </a:rPr>
                        <a:t>163</a:t>
                      </a:r>
                      <a:endParaRPr lang="en-US" sz="1050" dirty="0">
                        <a:solidFill>
                          <a:schemeClr val="bg1">
                            <a:lumMod val="95000"/>
                          </a:schemeClr>
                        </a:solidFill>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a:effectLst/>
                        </a:rPr>
                        <a:t>61</a:t>
                      </a:r>
                      <a:endParaRPr lang="en-US" sz="1050">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a:effectLst/>
                        </a:rPr>
                        <a:t>M</a:t>
                      </a:r>
                      <a:endParaRPr lang="en-US" sz="1050">
                        <a:effectLst/>
                        <a:latin typeface="Calibri"/>
                        <a:ea typeface="Calibri"/>
                        <a:cs typeface="Times New Roman"/>
                      </a:endParaRPr>
                    </a:p>
                  </a:txBody>
                  <a:tcPr marL="56156" marR="56156" marT="56156" marB="56156" anchor="ctr"/>
                </a:tc>
              </a:tr>
              <a:tr h="256507">
                <a:tc>
                  <a:txBody>
                    <a:bodyPr/>
                    <a:lstStyle/>
                    <a:p>
                      <a:pPr marL="0" marR="0">
                        <a:lnSpc>
                          <a:spcPct val="107000"/>
                        </a:lnSpc>
                        <a:spcBef>
                          <a:spcPts val="1200"/>
                        </a:spcBef>
                        <a:spcAft>
                          <a:spcPts val="1200"/>
                        </a:spcAft>
                      </a:pPr>
                      <a:r>
                        <a:rPr lang="en-US" sz="1050" dirty="0">
                          <a:solidFill>
                            <a:schemeClr val="bg1">
                              <a:lumMod val="95000"/>
                            </a:schemeClr>
                          </a:solidFill>
                          <a:effectLst/>
                        </a:rPr>
                        <a:t>160</a:t>
                      </a:r>
                      <a:endParaRPr lang="en-US" sz="1050" dirty="0">
                        <a:solidFill>
                          <a:schemeClr val="bg1">
                            <a:lumMod val="95000"/>
                          </a:schemeClr>
                        </a:solidFill>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a:effectLst/>
                        </a:rPr>
                        <a:t>64</a:t>
                      </a:r>
                      <a:endParaRPr lang="en-US" sz="1050">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a:effectLst/>
                        </a:rPr>
                        <a:t>L</a:t>
                      </a:r>
                      <a:endParaRPr lang="en-US" sz="1050">
                        <a:effectLst/>
                        <a:latin typeface="Calibri"/>
                        <a:ea typeface="Calibri"/>
                        <a:cs typeface="Times New Roman"/>
                      </a:endParaRPr>
                    </a:p>
                  </a:txBody>
                  <a:tcPr marL="56156" marR="56156" marT="56156" marB="56156" anchor="ctr"/>
                </a:tc>
              </a:tr>
              <a:tr h="256507">
                <a:tc>
                  <a:txBody>
                    <a:bodyPr/>
                    <a:lstStyle/>
                    <a:p>
                      <a:pPr marL="0" marR="0">
                        <a:lnSpc>
                          <a:spcPct val="107000"/>
                        </a:lnSpc>
                        <a:spcBef>
                          <a:spcPts val="1200"/>
                        </a:spcBef>
                        <a:spcAft>
                          <a:spcPts val="1200"/>
                        </a:spcAft>
                      </a:pPr>
                      <a:r>
                        <a:rPr lang="en-US" sz="1050" dirty="0">
                          <a:solidFill>
                            <a:schemeClr val="bg1">
                              <a:lumMod val="95000"/>
                            </a:schemeClr>
                          </a:solidFill>
                          <a:effectLst/>
                        </a:rPr>
                        <a:t>163</a:t>
                      </a:r>
                      <a:endParaRPr lang="en-US" sz="1050" dirty="0">
                        <a:solidFill>
                          <a:schemeClr val="bg1">
                            <a:lumMod val="95000"/>
                          </a:schemeClr>
                        </a:solidFill>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dirty="0">
                          <a:effectLst/>
                        </a:rPr>
                        <a:t>64</a:t>
                      </a:r>
                      <a:endParaRPr lang="en-US" sz="1050" dirty="0">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a:effectLst/>
                        </a:rPr>
                        <a:t>L</a:t>
                      </a:r>
                      <a:endParaRPr lang="en-US" sz="1050">
                        <a:effectLst/>
                        <a:latin typeface="Calibri"/>
                        <a:ea typeface="Calibri"/>
                        <a:cs typeface="Times New Roman"/>
                      </a:endParaRPr>
                    </a:p>
                  </a:txBody>
                  <a:tcPr marL="56156" marR="56156" marT="56156" marB="56156" anchor="ctr"/>
                </a:tc>
              </a:tr>
              <a:tr h="256507">
                <a:tc>
                  <a:txBody>
                    <a:bodyPr/>
                    <a:lstStyle/>
                    <a:p>
                      <a:pPr marL="0" marR="0">
                        <a:lnSpc>
                          <a:spcPct val="107000"/>
                        </a:lnSpc>
                        <a:spcBef>
                          <a:spcPts val="1200"/>
                        </a:spcBef>
                        <a:spcAft>
                          <a:spcPts val="1200"/>
                        </a:spcAft>
                      </a:pPr>
                      <a:r>
                        <a:rPr lang="en-US" sz="1050" dirty="0">
                          <a:solidFill>
                            <a:schemeClr val="bg1">
                              <a:lumMod val="95000"/>
                            </a:schemeClr>
                          </a:solidFill>
                          <a:effectLst/>
                        </a:rPr>
                        <a:t>165</a:t>
                      </a:r>
                      <a:endParaRPr lang="en-US" sz="1050" dirty="0">
                        <a:solidFill>
                          <a:schemeClr val="bg1">
                            <a:lumMod val="95000"/>
                          </a:schemeClr>
                        </a:solidFill>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dirty="0">
                          <a:effectLst/>
                        </a:rPr>
                        <a:t>61</a:t>
                      </a:r>
                      <a:endParaRPr lang="en-US" sz="1050" dirty="0">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a:effectLst/>
                        </a:rPr>
                        <a:t>L</a:t>
                      </a:r>
                      <a:endParaRPr lang="en-US" sz="1050">
                        <a:effectLst/>
                        <a:latin typeface="Calibri"/>
                        <a:ea typeface="Calibri"/>
                        <a:cs typeface="Times New Roman"/>
                      </a:endParaRPr>
                    </a:p>
                  </a:txBody>
                  <a:tcPr marL="56156" marR="56156" marT="56156" marB="56156" anchor="ctr"/>
                </a:tc>
              </a:tr>
              <a:tr h="256507">
                <a:tc>
                  <a:txBody>
                    <a:bodyPr/>
                    <a:lstStyle/>
                    <a:p>
                      <a:pPr marL="0" marR="0">
                        <a:lnSpc>
                          <a:spcPct val="107000"/>
                        </a:lnSpc>
                        <a:spcBef>
                          <a:spcPts val="1200"/>
                        </a:spcBef>
                        <a:spcAft>
                          <a:spcPts val="1200"/>
                        </a:spcAft>
                      </a:pPr>
                      <a:r>
                        <a:rPr lang="en-US" sz="1050" dirty="0">
                          <a:solidFill>
                            <a:schemeClr val="bg1">
                              <a:lumMod val="95000"/>
                            </a:schemeClr>
                          </a:solidFill>
                          <a:effectLst/>
                        </a:rPr>
                        <a:t>165</a:t>
                      </a:r>
                      <a:endParaRPr lang="en-US" sz="1050" dirty="0">
                        <a:solidFill>
                          <a:schemeClr val="bg1">
                            <a:lumMod val="95000"/>
                          </a:schemeClr>
                        </a:solidFill>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dirty="0">
                          <a:effectLst/>
                        </a:rPr>
                        <a:t>62</a:t>
                      </a:r>
                      <a:endParaRPr lang="en-US" sz="1050" dirty="0">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a:effectLst/>
                        </a:rPr>
                        <a:t>L</a:t>
                      </a:r>
                      <a:endParaRPr lang="en-US" sz="1050">
                        <a:effectLst/>
                        <a:latin typeface="Calibri"/>
                        <a:ea typeface="Calibri"/>
                        <a:cs typeface="Times New Roman"/>
                      </a:endParaRPr>
                    </a:p>
                  </a:txBody>
                  <a:tcPr marL="56156" marR="56156" marT="56156" marB="56156" anchor="ctr"/>
                </a:tc>
              </a:tr>
              <a:tr h="256507">
                <a:tc>
                  <a:txBody>
                    <a:bodyPr/>
                    <a:lstStyle/>
                    <a:p>
                      <a:pPr marL="0" marR="0">
                        <a:lnSpc>
                          <a:spcPct val="107000"/>
                        </a:lnSpc>
                        <a:spcBef>
                          <a:spcPts val="1200"/>
                        </a:spcBef>
                        <a:spcAft>
                          <a:spcPts val="1200"/>
                        </a:spcAft>
                      </a:pPr>
                      <a:r>
                        <a:rPr lang="en-US" sz="1050" dirty="0">
                          <a:solidFill>
                            <a:schemeClr val="bg1">
                              <a:lumMod val="95000"/>
                            </a:schemeClr>
                          </a:solidFill>
                          <a:effectLst/>
                        </a:rPr>
                        <a:t>165</a:t>
                      </a:r>
                      <a:endParaRPr lang="en-US" sz="1050" dirty="0">
                        <a:solidFill>
                          <a:schemeClr val="bg1">
                            <a:lumMod val="95000"/>
                          </a:schemeClr>
                        </a:solidFill>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a:effectLst/>
                        </a:rPr>
                        <a:t>65</a:t>
                      </a:r>
                      <a:endParaRPr lang="en-US" sz="1050">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a:effectLst/>
                        </a:rPr>
                        <a:t>L</a:t>
                      </a:r>
                      <a:endParaRPr lang="en-US" sz="1050">
                        <a:effectLst/>
                        <a:latin typeface="Calibri"/>
                        <a:ea typeface="Calibri"/>
                        <a:cs typeface="Times New Roman"/>
                      </a:endParaRPr>
                    </a:p>
                  </a:txBody>
                  <a:tcPr marL="56156" marR="56156" marT="56156" marB="56156" anchor="ctr"/>
                </a:tc>
              </a:tr>
              <a:tr h="256507">
                <a:tc>
                  <a:txBody>
                    <a:bodyPr/>
                    <a:lstStyle/>
                    <a:p>
                      <a:pPr marL="0" marR="0">
                        <a:lnSpc>
                          <a:spcPct val="107000"/>
                        </a:lnSpc>
                        <a:spcBef>
                          <a:spcPts val="1200"/>
                        </a:spcBef>
                        <a:spcAft>
                          <a:spcPts val="1200"/>
                        </a:spcAft>
                      </a:pPr>
                      <a:r>
                        <a:rPr lang="en-US" sz="1050" dirty="0">
                          <a:solidFill>
                            <a:schemeClr val="bg1">
                              <a:lumMod val="95000"/>
                            </a:schemeClr>
                          </a:solidFill>
                          <a:effectLst/>
                        </a:rPr>
                        <a:t>168</a:t>
                      </a:r>
                      <a:endParaRPr lang="en-US" sz="1050" dirty="0">
                        <a:solidFill>
                          <a:schemeClr val="bg1">
                            <a:lumMod val="95000"/>
                          </a:schemeClr>
                        </a:solidFill>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dirty="0">
                          <a:effectLst/>
                        </a:rPr>
                        <a:t>62</a:t>
                      </a:r>
                      <a:endParaRPr lang="en-US" sz="1050" dirty="0">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a:effectLst/>
                        </a:rPr>
                        <a:t>L</a:t>
                      </a:r>
                      <a:endParaRPr lang="en-US" sz="1050">
                        <a:effectLst/>
                        <a:latin typeface="Calibri"/>
                        <a:ea typeface="Calibri"/>
                        <a:cs typeface="Times New Roman"/>
                      </a:endParaRPr>
                    </a:p>
                  </a:txBody>
                  <a:tcPr marL="56156" marR="56156" marT="56156" marB="56156" anchor="ctr"/>
                </a:tc>
              </a:tr>
              <a:tr h="256507">
                <a:tc>
                  <a:txBody>
                    <a:bodyPr/>
                    <a:lstStyle/>
                    <a:p>
                      <a:pPr marL="0" marR="0">
                        <a:lnSpc>
                          <a:spcPct val="107000"/>
                        </a:lnSpc>
                        <a:spcBef>
                          <a:spcPts val="1200"/>
                        </a:spcBef>
                        <a:spcAft>
                          <a:spcPts val="1200"/>
                        </a:spcAft>
                      </a:pPr>
                      <a:r>
                        <a:rPr lang="en-US" sz="1050" dirty="0">
                          <a:solidFill>
                            <a:schemeClr val="bg1">
                              <a:lumMod val="95000"/>
                            </a:schemeClr>
                          </a:solidFill>
                          <a:effectLst/>
                        </a:rPr>
                        <a:t>168</a:t>
                      </a:r>
                      <a:endParaRPr lang="en-US" sz="1050" dirty="0">
                        <a:solidFill>
                          <a:schemeClr val="bg1">
                            <a:lumMod val="95000"/>
                          </a:schemeClr>
                        </a:solidFill>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dirty="0">
                          <a:effectLst/>
                        </a:rPr>
                        <a:t>63</a:t>
                      </a:r>
                      <a:endParaRPr lang="en-US" sz="1050" dirty="0">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dirty="0">
                          <a:effectLst/>
                        </a:rPr>
                        <a:t>L</a:t>
                      </a:r>
                      <a:endParaRPr lang="en-US" sz="1050" dirty="0">
                        <a:effectLst/>
                        <a:latin typeface="Calibri"/>
                        <a:ea typeface="Calibri"/>
                        <a:cs typeface="Times New Roman"/>
                      </a:endParaRPr>
                    </a:p>
                  </a:txBody>
                  <a:tcPr marL="56156" marR="56156" marT="56156" marB="56156" anchor="ctr"/>
                </a:tc>
              </a:tr>
              <a:tr h="256507">
                <a:tc>
                  <a:txBody>
                    <a:bodyPr/>
                    <a:lstStyle/>
                    <a:p>
                      <a:pPr marL="0" marR="0">
                        <a:lnSpc>
                          <a:spcPct val="107000"/>
                        </a:lnSpc>
                        <a:spcBef>
                          <a:spcPts val="1200"/>
                        </a:spcBef>
                        <a:spcAft>
                          <a:spcPts val="1200"/>
                        </a:spcAft>
                      </a:pPr>
                      <a:r>
                        <a:rPr lang="en-US" sz="1050" dirty="0">
                          <a:solidFill>
                            <a:schemeClr val="bg1">
                              <a:lumMod val="95000"/>
                            </a:schemeClr>
                          </a:solidFill>
                          <a:effectLst/>
                        </a:rPr>
                        <a:t>168</a:t>
                      </a:r>
                      <a:endParaRPr lang="en-US" sz="1050" dirty="0">
                        <a:solidFill>
                          <a:schemeClr val="bg1">
                            <a:lumMod val="95000"/>
                          </a:schemeClr>
                        </a:solidFill>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dirty="0">
                          <a:effectLst/>
                        </a:rPr>
                        <a:t>66</a:t>
                      </a:r>
                      <a:endParaRPr lang="en-US" sz="1050" dirty="0">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dirty="0">
                          <a:effectLst/>
                        </a:rPr>
                        <a:t>L</a:t>
                      </a:r>
                      <a:endParaRPr lang="en-US" sz="1050" dirty="0">
                        <a:effectLst/>
                        <a:latin typeface="Calibri"/>
                        <a:ea typeface="Calibri"/>
                        <a:cs typeface="Times New Roman"/>
                      </a:endParaRPr>
                    </a:p>
                  </a:txBody>
                  <a:tcPr marL="56156" marR="56156" marT="56156" marB="56156" anchor="ctr"/>
                </a:tc>
              </a:tr>
              <a:tr h="256507">
                <a:tc>
                  <a:txBody>
                    <a:bodyPr/>
                    <a:lstStyle/>
                    <a:p>
                      <a:pPr marL="0" marR="0">
                        <a:lnSpc>
                          <a:spcPct val="107000"/>
                        </a:lnSpc>
                        <a:spcBef>
                          <a:spcPts val="1200"/>
                        </a:spcBef>
                        <a:spcAft>
                          <a:spcPts val="1200"/>
                        </a:spcAft>
                      </a:pPr>
                      <a:r>
                        <a:rPr lang="en-US" sz="1050" dirty="0">
                          <a:solidFill>
                            <a:schemeClr val="bg1">
                              <a:lumMod val="95000"/>
                            </a:schemeClr>
                          </a:solidFill>
                          <a:effectLst/>
                        </a:rPr>
                        <a:t>170</a:t>
                      </a:r>
                      <a:endParaRPr lang="en-US" sz="1050" dirty="0">
                        <a:solidFill>
                          <a:schemeClr val="bg1">
                            <a:lumMod val="95000"/>
                          </a:schemeClr>
                        </a:solidFill>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dirty="0">
                          <a:effectLst/>
                        </a:rPr>
                        <a:t>63</a:t>
                      </a:r>
                      <a:endParaRPr lang="en-US" sz="1050" dirty="0">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a:effectLst/>
                        </a:rPr>
                        <a:t>L</a:t>
                      </a:r>
                      <a:endParaRPr lang="en-US" sz="1050">
                        <a:effectLst/>
                        <a:latin typeface="Calibri"/>
                        <a:ea typeface="Calibri"/>
                        <a:cs typeface="Times New Roman"/>
                      </a:endParaRPr>
                    </a:p>
                  </a:txBody>
                  <a:tcPr marL="56156" marR="56156" marT="56156" marB="56156" anchor="ctr"/>
                </a:tc>
              </a:tr>
              <a:tr h="256507">
                <a:tc>
                  <a:txBody>
                    <a:bodyPr/>
                    <a:lstStyle/>
                    <a:p>
                      <a:pPr marL="0" marR="0">
                        <a:lnSpc>
                          <a:spcPct val="107000"/>
                        </a:lnSpc>
                        <a:spcBef>
                          <a:spcPts val="1200"/>
                        </a:spcBef>
                        <a:spcAft>
                          <a:spcPts val="1200"/>
                        </a:spcAft>
                      </a:pPr>
                      <a:r>
                        <a:rPr lang="en-US" sz="1050" dirty="0">
                          <a:solidFill>
                            <a:schemeClr val="bg1">
                              <a:lumMod val="95000"/>
                            </a:schemeClr>
                          </a:solidFill>
                          <a:effectLst/>
                        </a:rPr>
                        <a:t>170</a:t>
                      </a:r>
                      <a:endParaRPr lang="en-US" sz="1050" dirty="0">
                        <a:solidFill>
                          <a:schemeClr val="bg1">
                            <a:lumMod val="95000"/>
                          </a:schemeClr>
                        </a:solidFill>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dirty="0">
                          <a:effectLst/>
                        </a:rPr>
                        <a:t>64</a:t>
                      </a:r>
                      <a:endParaRPr lang="en-US" sz="1050" dirty="0">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dirty="0">
                          <a:effectLst/>
                        </a:rPr>
                        <a:t>L</a:t>
                      </a:r>
                      <a:endParaRPr lang="en-US" sz="1050" dirty="0">
                        <a:effectLst/>
                        <a:latin typeface="Calibri"/>
                        <a:ea typeface="Calibri"/>
                        <a:cs typeface="Times New Roman"/>
                      </a:endParaRPr>
                    </a:p>
                  </a:txBody>
                  <a:tcPr marL="56156" marR="56156" marT="56156" marB="56156" anchor="ctr"/>
                </a:tc>
              </a:tr>
              <a:tr h="256507">
                <a:tc>
                  <a:txBody>
                    <a:bodyPr/>
                    <a:lstStyle/>
                    <a:p>
                      <a:pPr marL="0" marR="0">
                        <a:lnSpc>
                          <a:spcPct val="107000"/>
                        </a:lnSpc>
                        <a:spcBef>
                          <a:spcPts val="1200"/>
                        </a:spcBef>
                        <a:spcAft>
                          <a:spcPts val="1200"/>
                        </a:spcAft>
                      </a:pPr>
                      <a:r>
                        <a:rPr lang="en-US" sz="1050" dirty="0">
                          <a:solidFill>
                            <a:schemeClr val="bg1">
                              <a:lumMod val="95000"/>
                            </a:schemeClr>
                          </a:solidFill>
                          <a:effectLst/>
                        </a:rPr>
                        <a:t>170</a:t>
                      </a:r>
                      <a:endParaRPr lang="en-US" sz="1050" dirty="0">
                        <a:solidFill>
                          <a:schemeClr val="bg1">
                            <a:lumMod val="95000"/>
                          </a:schemeClr>
                        </a:solidFill>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dirty="0">
                          <a:effectLst/>
                        </a:rPr>
                        <a:t>68</a:t>
                      </a:r>
                      <a:endParaRPr lang="en-US" sz="1050" dirty="0">
                        <a:effectLst/>
                        <a:latin typeface="Calibri"/>
                        <a:ea typeface="Calibri"/>
                        <a:cs typeface="Times New Roman"/>
                      </a:endParaRPr>
                    </a:p>
                  </a:txBody>
                  <a:tcPr marL="56156" marR="56156" marT="56156" marB="56156" anchor="ctr"/>
                </a:tc>
                <a:tc>
                  <a:txBody>
                    <a:bodyPr/>
                    <a:lstStyle/>
                    <a:p>
                      <a:pPr marL="0" marR="0">
                        <a:lnSpc>
                          <a:spcPct val="107000"/>
                        </a:lnSpc>
                        <a:spcBef>
                          <a:spcPts val="1200"/>
                        </a:spcBef>
                        <a:spcAft>
                          <a:spcPts val="1200"/>
                        </a:spcAft>
                      </a:pPr>
                      <a:r>
                        <a:rPr lang="en-US" sz="1050" dirty="0">
                          <a:effectLst/>
                        </a:rPr>
                        <a:t>L</a:t>
                      </a:r>
                      <a:endParaRPr lang="en-US" sz="1050" dirty="0">
                        <a:effectLst/>
                        <a:latin typeface="Calibri"/>
                        <a:ea typeface="Calibri"/>
                        <a:cs typeface="Times New Roman"/>
                      </a:endParaRPr>
                    </a:p>
                  </a:txBody>
                  <a:tcPr marL="56156" marR="56156" marT="56156" marB="56156" anchor="ctr"/>
                </a:tc>
              </a:tr>
            </a:tbl>
          </a:graphicData>
        </a:graphic>
      </p:graphicFrame>
      <p:sp>
        <p:nvSpPr>
          <p:cNvPr id="5" name="Rectangle 1"/>
          <p:cNvSpPr>
            <a:spLocks noChangeArrowheads="1"/>
          </p:cNvSpPr>
          <p:nvPr/>
        </p:nvSpPr>
        <p:spPr bwMode="auto">
          <a:xfrm>
            <a:off x="522288" y="1689572"/>
            <a:ext cx="21672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66211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K-NN CLASSIFICATION </a:t>
            </a:r>
          </a:p>
        </p:txBody>
      </p:sp>
      <p:sp>
        <p:nvSpPr>
          <p:cNvPr id="3" name="Content Placeholder 2"/>
          <p:cNvSpPr>
            <a:spLocks noGrp="1"/>
          </p:cNvSpPr>
          <p:nvPr>
            <p:ph sz="quarter" idx="1"/>
          </p:nvPr>
        </p:nvSpPr>
        <p:spPr/>
        <p:txBody>
          <a:bodyPr/>
          <a:lstStyle/>
          <a:p>
            <a:r>
              <a:rPr lang="en-US" sz="1800" b="1" dirty="0" smtClean="0"/>
              <a:t>Step1:</a:t>
            </a:r>
            <a:r>
              <a:rPr lang="en-US" sz="1800" b="1" dirty="0"/>
              <a:t>Calculate Similarity based on distance function</a:t>
            </a:r>
            <a:endParaRPr lang="en-US" sz="1800" b="1" dirty="0" smtClean="0"/>
          </a:p>
          <a:p>
            <a:pPr marL="0" indent="0">
              <a:buNone/>
            </a:pPr>
            <a:endParaRPr lang="en-US" b="1" dirty="0" smtClean="0"/>
          </a:p>
          <a:p>
            <a:r>
              <a:rPr lang="en-US" dirty="0" smtClean="0"/>
              <a:t>There </a:t>
            </a:r>
            <a:r>
              <a:rPr lang="en-US" dirty="0"/>
              <a:t>are many distance functions but Euclidean is the most commonly </a:t>
            </a:r>
            <a:r>
              <a:rPr lang="en-US" dirty="0" smtClean="0"/>
              <a:t>used. Another example is </a:t>
            </a:r>
            <a:r>
              <a:rPr lang="en-US" dirty="0"/>
              <a:t>Manhattan </a:t>
            </a:r>
            <a:r>
              <a:rPr lang="en-US" dirty="0" smtClean="0"/>
              <a:t>distance function.</a:t>
            </a:r>
          </a:p>
          <a:p>
            <a:endParaRPr lang="en-US" dirty="0"/>
          </a:p>
          <a:p>
            <a:endParaRPr lang="en-US" dirty="0"/>
          </a:p>
        </p:txBody>
      </p:sp>
      <p:pic>
        <p:nvPicPr>
          <p:cNvPr id="7" name="Picture 6" descr="https://i1.wp.com/2.bp.blogspot.com/-VSgHTe470Po/WjhZimqmDgI/AAAAAAAAGiA/j60crf319gM5QVkqMxyCkIPNA78sQkj-ACLcBGAs/s1600/distance.PNG?resize=206%2C178&amp;ssl=1">
            <a:hlinkClick r:id="rId2" tgtFrame="&quot;_blank&quo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733800"/>
            <a:ext cx="3352800" cy="1627505"/>
          </a:xfrm>
          <a:prstGeom prst="rect">
            <a:avLst/>
          </a:prstGeom>
          <a:noFill/>
          <a:ln>
            <a:noFill/>
          </a:ln>
        </p:spPr>
      </p:pic>
    </p:spTree>
    <p:extLst>
      <p:ext uri="{BB962C8B-B14F-4D97-AF65-F5344CB8AC3E}">
        <p14:creationId xmlns:p14="http://schemas.microsoft.com/office/powerpoint/2010/main" val="31164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CLASSIFICATION </a:t>
            </a:r>
          </a:p>
        </p:txBody>
      </p:sp>
      <p:sp>
        <p:nvSpPr>
          <p:cNvPr id="3" name="Content Placeholder 2"/>
          <p:cNvSpPr>
            <a:spLocks noGrp="1"/>
          </p:cNvSpPr>
          <p:nvPr>
            <p:ph sz="quarter" idx="1"/>
          </p:nvPr>
        </p:nvSpPr>
        <p:spPr/>
        <p:txBody>
          <a:bodyPr/>
          <a:lstStyle/>
          <a:p>
            <a:r>
              <a:rPr lang="en-US" b="1" dirty="0"/>
              <a:t>New customer named </a:t>
            </a:r>
            <a:r>
              <a:rPr lang="en-US" b="1" dirty="0" smtClean="0"/>
              <a:t>‘</a:t>
            </a:r>
            <a:r>
              <a:rPr lang="en-US" b="1" dirty="0" err="1" smtClean="0"/>
              <a:t>Karius</a:t>
            </a:r>
            <a:r>
              <a:rPr lang="en-US" b="1" dirty="0" smtClean="0"/>
              <a:t>’ </a:t>
            </a:r>
            <a:r>
              <a:rPr lang="en-US" b="1" dirty="0"/>
              <a:t>has height 161cm and weight 61kg.</a:t>
            </a:r>
            <a:endParaRPr lang="en-US" dirty="0"/>
          </a:p>
          <a:p>
            <a:r>
              <a:rPr lang="en-US" dirty="0" smtClean="0"/>
              <a:t>=</a:t>
            </a:r>
            <a:r>
              <a:rPr lang="en-US" dirty="0"/>
              <a:t>SQRT((161-158)^2+(61-58)^2)</a:t>
            </a:r>
          </a:p>
          <a:p>
            <a:r>
              <a:rPr lang="en-US" dirty="0"/>
              <a:t>=</a:t>
            </a:r>
            <a:r>
              <a:rPr lang="en-US" dirty="0" smtClean="0"/>
              <a:t>4.2</a:t>
            </a:r>
          </a:p>
          <a:p>
            <a:r>
              <a:rPr lang="en-US" b="1" dirty="0" smtClean="0"/>
              <a:t>Step </a:t>
            </a:r>
            <a:r>
              <a:rPr lang="en-US" b="1" dirty="0"/>
              <a:t>2 : Find K-Nearest Neighbors</a:t>
            </a:r>
            <a:endParaRPr lang="en-US" dirty="0"/>
          </a:p>
          <a:p>
            <a:endParaRPr lang="en-US" dirty="0"/>
          </a:p>
          <a:p>
            <a:pPr marL="0" indent="0">
              <a:buNone/>
            </a:pPr>
            <a:endParaRPr lang="en-US" b="1" dirty="0" smtClean="0"/>
          </a:p>
        </p:txBody>
      </p:sp>
    </p:spTree>
    <p:extLst>
      <p:ext uri="{BB962C8B-B14F-4D97-AF65-F5344CB8AC3E}">
        <p14:creationId xmlns:p14="http://schemas.microsoft.com/office/powerpoint/2010/main" val="880472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CLASSIFICATION </a:t>
            </a:r>
          </a:p>
        </p:txBody>
      </p:sp>
      <p:pic>
        <p:nvPicPr>
          <p:cNvPr id="4" name="Content Placeholder 3" descr="C:\Users\alexnsaba\Desktop\nad coursework\knn.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286000" y="1524000"/>
            <a:ext cx="4038599" cy="5105400"/>
          </a:xfrm>
          <a:prstGeom prst="rect">
            <a:avLst/>
          </a:prstGeom>
          <a:noFill/>
          <a:ln>
            <a:noFill/>
          </a:ln>
        </p:spPr>
      </p:pic>
    </p:spTree>
    <p:extLst>
      <p:ext uri="{BB962C8B-B14F-4D97-AF65-F5344CB8AC3E}">
        <p14:creationId xmlns:p14="http://schemas.microsoft.com/office/powerpoint/2010/main" val="1970711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K-NN REGRESSION</a:t>
            </a:r>
            <a:endParaRPr lang="en-US" b="1" dirty="0"/>
          </a:p>
        </p:txBody>
      </p:sp>
      <p:sp>
        <p:nvSpPr>
          <p:cNvPr id="3" name="Content Placeholder 2"/>
          <p:cNvSpPr>
            <a:spLocks noGrp="1"/>
          </p:cNvSpPr>
          <p:nvPr>
            <p:ph sz="quarter" idx="1"/>
          </p:nvPr>
        </p:nvSpPr>
        <p:spPr/>
        <p:txBody>
          <a:bodyPr/>
          <a:lstStyle/>
          <a:p>
            <a:r>
              <a:rPr lang="en-US" dirty="0" smtClean="0"/>
              <a:t>Get the mean</a:t>
            </a:r>
          </a:p>
          <a:p>
            <a:pPr marL="3657600" lvl="8" indent="0">
              <a:buNone/>
            </a:pPr>
            <a:r>
              <a:rPr lang="en-US" dirty="0" smtClean="0"/>
              <a:t>		For X=4;</a:t>
            </a:r>
          </a:p>
          <a:p>
            <a:pPr marL="3657600" lvl="8" indent="0">
              <a:buNone/>
            </a:pPr>
            <a:r>
              <a:rPr lang="en-US" dirty="0"/>
              <a:t>	</a:t>
            </a:r>
            <a:r>
              <a:rPr lang="en-US" dirty="0" smtClean="0"/>
              <a:t>	k=1</a:t>
            </a:r>
          </a:p>
          <a:p>
            <a:pPr marL="3657600" lvl="8" indent="0">
              <a:buNone/>
            </a:pPr>
            <a:r>
              <a:rPr lang="en-US" dirty="0"/>
              <a:t>	</a:t>
            </a:r>
            <a:r>
              <a:rPr lang="en-US" dirty="0" smtClean="0"/>
              <a:t>	k=2</a:t>
            </a:r>
          </a:p>
          <a:p>
            <a:pPr marL="3657600" lvl="8" indent="0">
              <a:buNone/>
            </a:pPr>
            <a:r>
              <a:rPr lang="en-US" dirty="0"/>
              <a:t>	</a:t>
            </a:r>
            <a:r>
              <a:rPr lang="en-US" dirty="0" smtClean="0"/>
              <a:t>	k=3</a:t>
            </a:r>
          </a:p>
          <a:p>
            <a:pPr marL="3657600" lvl="8" indent="0">
              <a:buNone/>
            </a:pPr>
            <a:r>
              <a:rPr lang="en-US" dirty="0"/>
              <a:t>	 </a:t>
            </a:r>
            <a:r>
              <a:rPr lang="en-US" dirty="0" smtClean="0"/>
              <a:t> What about for X =0</a:t>
            </a:r>
            <a:endParaRPr lang="en-US" dirty="0"/>
          </a:p>
        </p:txBody>
      </p:sp>
      <p:pic>
        <p:nvPicPr>
          <p:cNvPr id="2050" name="Picture 2" descr="C:\Users\WhiteFalcon\Desktop\regres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53654"/>
            <a:ext cx="4368800" cy="3994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1969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1677</TotalTime>
  <Words>405</Words>
  <Application>Microsoft Office PowerPoint</Application>
  <PresentationFormat>On-screen Show (4:3)</PresentationFormat>
  <Paragraphs>139</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K-NEAREST NEIGHBORS (KNN) </vt:lpstr>
      <vt:lpstr>WHAT IS K-NN?</vt:lpstr>
      <vt:lpstr> HOW DOES KNN WORK? </vt:lpstr>
      <vt:lpstr>K-NN CLASSIFICATION</vt:lpstr>
      <vt:lpstr>K-NN CLASSIFICATION </vt:lpstr>
      <vt:lpstr>K-NN CLASSIFICATION </vt:lpstr>
      <vt:lpstr>K-NN CLASSIFICATION </vt:lpstr>
      <vt:lpstr>K-NN CLASSIFICATION </vt:lpstr>
      <vt:lpstr>K-NN REGRESSION</vt:lpstr>
      <vt:lpstr>REQUIREMENT FOR THE K-NN ALGORITHM</vt:lpstr>
      <vt:lpstr>Applications of k-nn</vt:lpstr>
      <vt:lpstr>Advantages of k-nn</vt:lpstr>
      <vt:lpstr>Disadvantages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NEAREST NEIGHBORS (KNN)</dc:title>
  <dc:creator>WhiteFalcon</dc:creator>
  <cp:lastModifiedBy>user</cp:lastModifiedBy>
  <cp:revision>63</cp:revision>
  <dcterms:created xsi:type="dcterms:W3CDTF">2018-06-01T10:12:58Z</dcterms:created>
  <dcterms:modified xsi:type="dcterms:W3CDTF">2018-06-07T16:46:25Z</dcterms:modified>
</cp:coreProperties>
</file>