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74" r:id="rId11"/>
    <p:sldId id="263" r:id="rId12"/>
    <p:sldId id="268" r:id="rId13"/>
    <p:sldId id="270" r:id="rId14"/>
    <p:sldId id="271" r:id="rId15"/>
    <p:sldId id="272" r:id="rId16"/>
    <p:sldId id="269" r:id="rId17"/>
    <p:sldId id="275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27D2-48BA-4ED4-BF9B-7131B951931F}" type="datetimeFigureOut">
              <a:rPr lang="en-US" smtClean="0"/>
              <a:t>05/02/14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17C4-DAA8-4174-B7DB-62290CAE93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For internal use only"/>
          <p:cNvSpPr txBox="1"/>
          <p:nvPr userDrawn="1"/>
        </p:nvSpPr>
        <p:spPr>
          <a:xfrm>
            <a:off x="0" y="6520180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mtClean="0"/>
              <a:t>For internal use only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Protocols/rfc2616/rfc2616-sec1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REST &amp; </a:t>
            </a:r>
            <a:r>
              <a:rPr lang="en-US" b="1" dirty="0" err="1" smtClean="0"/>
              <a:t>LiveStreaming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Alexey</a:t>
            </a:r>
            <a:r>
              <a:rPr lang="en-US" dirty="0" smtClean="0"/>
              <a:t> </a:t>
            </a:r>
            <a:r>
              <a:rPr lang="en-US" dirty="0" err="1" smtClean="0"/>
              <a:t>Ogarkov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Antipatterns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Tunneling everything through GET</a:t>
            </a:r>
          </a:p>
          <a:p>
            <a:r>
              <a:rPr lang="en-US" dirty="0"/>
              <a:t>Tunneling everything through POST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/</a:t>
            </a:r>
            <a:r>
              <a:rPr lang="en-US" dirty="0" err="1"/>
              <a:t>api?method</a:t>
            </a:r>
            <a:r>
              <a:rPr lang="en-US" dirty="0"/>
              <a:t>=</a:t>
            </a:r>
            <a:r>
              <a:rPr lang="en-US" dirty="0" err="1"/>
              <a:t>addCustomer&amp;name</a:t>
            </a:r>
            <a:r>
              <a:rPr lang="en-US" dirty="0"/>
              <a:t>=Test</a:t>
            </a:r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/</a:t>
            </a:r>
            <a:r>
              <a:rPr lang="en-US" dirty="0" err="1"/>
              <a:t>api?method</a:t>
            </a:r>
            <a:r>
              <a:rPr lang="en-US" dirty="0"/>
              <a:t>=</a:t>
            </a:r>
            <a:r>
              <a:rPr lang="en-US" dirty="0" err="1"/>
              <a:t>deleteCustomer&amp;id</a:t>
            </a:r>
            <a:r>
              <a:rPr lang="en-US" dirty="0"/>
              <a:t>=42</a:t>
            </a:r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/</a:t>
            </a:r>
            <a:r>
              <a:rPr lang="en-US" dirty="0" err="1"/>
              <a:t>api?method</a:t>
            </a:r>
            <a:r>
              <a:rPr lang="en-US" dirty="0"/>
              <a:t>=</a:t>
            </a:r>
            <a:r>
              <a:rPr lang="en-US" dirty="0" err="1"/>
              <a:t>getCustomerName&amp;id</a:t>
            </a:r>
            <a:r>
              <a:rPr lang="en-US" dirty="0"/>
              <a:t>=42</a:t>
            </a:r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/</a:t>
            </a:r>
            <a:r>
              <a:rPr lang="en-US" dirty="0" err="1"/>
              <a:t>api?method</a:t>
            </a:r>
            <a:r>
              <a:rPr lang="en-US" dirty="0"/>
              <a:t>=</a:t>
            </a:r>
            <a:r>
              <a:rPr lang="en-US" dirty="0" err="1"/>
              <a:t>findCustomers&amp;name</a:t>
            </a:r>
            <a:r>
              <a:rPr lang="en-US" dirty="0"/>
              <a:t>=Test*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95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JAXB</a:t>
            </a:r>
          </a:p>
          <a:p>
            <a:r>
              <a:rPr lang="en-US" dirty="0" smtClean="0"/>
              <a:t>JAX-RS implementations (</a:t>
            </a:r>
            <a:r>
              <a:rPr lang="en-US" dirty="0" err="1" smtClean="0"/>
              <a:t>Resteasy</a:t>
            </a:r>
            <a:r>
              <a:rPr lang="en-US" dirty="0" smtClean="0"/>
              <a:t> &amp; Jersey are good)</a:t>
            </a:r>
          </a:p>
          <a:p>
            <a:r>
              <a:rPr lang="en-US" dirty="0" smtClean="0"/>
              <a:t>It`s also easy to build REST API with Spring</a:t>
            </a:r>
          </a:p>
          <a:p>
            <a:r>
              <a:rPr lang="en-US" dirty="0" smtClean="0"/>
              <a:t>Swagger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Long-polling</a:t>
            </a:r>
          </a:p>
          <a:p>
            <a:r>
              <a:rPr lang="en-US" dirty="0" smtClean="0"/>
              <a:t>Server sent events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AJAX polling</a:t>
            </a:r>
            <a:endParaRPr lang="en-US" dirty="0"/>
          </a:p>
        </p:txBody>
      </p:sp>
      <p:pic>
        <p:nvPicPr>
          <p:cNvPr id="18434" name="Picture 2" descr="AJAX Poll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703901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polling</a:t>
            </a:r>
            <a:endParaRPr lang="en-US" dirty="0"/>
          </a:p>
        </p:txBody>
      </p:sp>
      <p:pic>
        <p:nvPicPr>
          <p:cNvPr id="19458" name="Picture 2" descr="AJAX Long-Poll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703902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Forever </a:t>
            </a:r>
            <a:r>
              <a:rPr lang="en-US" b="1" dirty="0" err="1" smtClean="0"/>
              <a:t>iframe</a:t>
            </a:r>
            <a:endParaRPr lang="en-US" dirty="0"/>
          </a:p>
        </p:txBody>
      </p:sp>
      <p:pic>
        <p:nvPicPr>
          <p:cNvPr id="20482" name="Picture 2" descr="HTML5 S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568746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1026" name="Picture 2" descr="HTML5 WebSocke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974214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Combined with JAX-RS annotations</a:t>
            </a:r>
          </a:p>
          <a:p>
            <a:r>
              <a:rPr lang="en-US" dirty="0" smtClean="0"/>
              <a:t>Comet and </a:t>
            </a:r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plugin</a:t>
            </a:r>
          </a:p>
          <a:p>
            <a:r>
              <a:rPr lang="en-US" dirty="0" smtClean="0"/>
              <a:t>Browser based fallback</a:t>
            </a:r>
          </a:p>
          <a:p>
            <a:r>
              <a:rPr lang="en-US" dirty="0" smtClean="0"/>
              <a:t>Clustering support</a:t>
            </a:r>
          </a:p>
          <a:p>
            <a:r>
              <a:rPr lang="en-US" dirty="0" smtClean="0"/>
              <a:t>Spring, GWT, </a:t>
            </a:r>
            <a:r>
              <a:rPr lang="en-US" dirty="0" err="1" smtClean="0"/>
              <a:t>Scala</a:t>
            </a:r>
            <a:r>
              <a:rPr lang="en-US" dirty="0" smtClean="0"/>
              <a:t>, JSF integrations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7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Terracota</a:t>
            </a:r>
            <a:r>
              <a:rPr lang="en-US" dirty="0" smtClean="0"/>
              <a:t>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Fallback for modern -&gt; old browsers (</a:t>
            </a:r>
            <a:r>
              <a:rPr lang="en-US" dirty="0" err="1" smtClean="0"/>
              <a:t>websockets</a:t>
            </a:r>
            <a:r>
              <a:rPr lang="en-US" dirty="0" smtClean="0"/>
              <a:t>, comet, long-poll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</a:p>
          <a:p>
            <a:r>
              <a:rPr lang="en-US" dirty="0" smtClean="0"/>
              <a:t>Cacheable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Resource based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use web standards where they </a:t>
            </a:r>
            <a:r>
              <a:rPr lang="en-US" i="1" dirty="0"/>
              <a:t>make sense</a:t>
            </a:r>
            <a:endParaRPr lang="en-US" dirty="0"/>
          </a:p>
          <a:p>
            <a:r>
              <a:rPr lang="en-US" dirty="0"/>
              <a:t>It should be friendly to the </a:t>
            </a:r>
            <a:r>
              <a:rPr lang="en-US" dirty="0" smtClean="0"/>
              <a:t>developer</a:t>
            </a:r>
            <a:endParaRPr lang="en-US" dirty="0"/>
          </a:p>
          <a:p>
            <a:r>
              <a:rPr lang="en-US" dirty="0"/>
              <a:t>It should be </a:t>
            </a:r>
            <a:r>
              <a:rPr lang="en-US" dirty="0" smtClean="0"/>
              <a:t>simple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/tickets - Retrieves a list of tickets</a:t>
            </a:r>
          </a:p>
          <a:p>
            <a:r>
              <a:rPr lang="en-US" dirty="0"/>
              <a:t>GET /tickets/12 - Retrieves a specific ticket</a:t>
            </a:r>
          </a:p>
          <a:p>
            <a:r>
              <a:rPr lang="en-US" dirty="0"/>
              <a:t>POST /tickets - Creates a new ticket</a:t>
            </a:r>
          </a:p>
          <a:p>
            <a:r>
              <a:rPr lang="en-US" dirty="0"/>
              <a:t>PUT /tickets/12 - Updates ticket #12</a:t>
            </a:r>
          </a:p>
          <a:p>
            <a:r>
              <a:rPr lang="en-US" dirty="0"/>
              <a:t>PATCH /tickets/12 - Partially updates ticket #12</a:t>
            </a:r>
          </a:p>
          <a:p>
            <a:r>
              <a:rPr lang="en-US" dirty="0"/>
              <a:t>DELETE /tickets/12 - Deletes ticket #12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GET /tickets/12/messages - Retrieves list of messages for ticket #12</a:t>
            </a:r>
          </a:p>
          <a:p>
            <a:r>
              <a:rPr lang="en-US" sz="2200" dirty="0"/>
              <a:t>GET /tickets/12/messages/5 - Retrieves message #5 for ticket #12</a:t>
            </a:r>
          </a:p>
          <a:p>
            <a:r>
              <a:rPr lang="en-US" sz="2200" dirty="0"/>
              <a:t>POST /tickets/12/messages - Creates a new message in ticket #12</a:t>
            </a:r>
          </a:p>
          <a:p>
            <a:r>
              <a:rPr lang="en-US" sz="2200" dirty="0"/>
              <a:t>PUT /tickets/12/messages/5 - Updates message #5 for ticket #12</a:t>
            </a:r>
          </a:p>
          <a:p>
            <a:r>
              <a:rPr lang="en-US" sz="2200" dirty="0"/>
              <a:t>PATCH /tickets/12/messages/5 - Partially updates message #5 for ticket #12</a:t>
            </a:r>
          </a:p>
          <a:p>
            <a:r>
              <a:rPr lang="en-US" sz="2200" dirty="0"/>
              <a:t>DELETE /tickets/12/messages/5 - Deletes message #5 for ticket #12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CRUD? That`s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your action look like field (e.g. /marked and use PUT to execute it and set it virtually </a:t>
            </a:r>
            <a:r>
              <a:rPr lang="en-US" smtClean="0"/>
              <a:t>to true)</a:t>
            </a:r>
            <a:endParaRPr lang="en-US" dirty="0" smtClean="0"/>
          </a:p>
          <a:p>
            <a:r>
              <a:rPr lang="en-US" dirty="0" smtClean="0"/>
              <a:t>It could look like </a:t>
            </a:r>
            <a:r>
              <a:rPr lang="en-US" dirty="0" err="1" smtClean="0"/>
              <a:t>subresource</a:t>
            </a:r>
            <a:r>
              <a:rPr lang="en-US" dirty="0" smtClean="0"/>
              <a:t> PUT /shows/:id/like</a:t>
            </a:r>
          </a:p>
          <a:p>
            <a:r>
              <a:rPr lang="en-US" dirty="0" smtClean="0"/>
              <a:t>Search …. oh… use just /search and forget about it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If search is related to Resource it could look like ‘</a:t>
            </a:r>
            <a:r>
              <a:rPr lang="en-US" dirty="0"/>
              <a:t>GET /</a:t>
            </a:r>
            <a:r>
              <a:rPr lang="en-US" dirty="0" err="1"/>
              <a:t>tickets?q</a:t>
            </a:r>
            <a:r>
              <a:rPr lang="en-US" dirty="0"/>
              <a:t>=</a:t>
            </a:r>
            <a:r>
              <a:rPr lang="en-US" dirty="0" err="1"/>
              <a:t>return&amp;state</a:t>
            </a:r>
            <a:r>
              <a:rPr lang="en-US" dirty="0"/>
              <a:t>=</a:t>
            </a:r>
            <a:r>
              <a:rPr lang="en-US" dirty="0" err="1"/>
              <a:t>open&amp;sort</a:t>
            </a:r>
            <a:r>
              <a:rPr lang="en-US" dirty="0"/>
              <a:t>=-</a:t>
            </a:r>
            <a:r>
              <a:rPr lang="en-US" dirty="0" err="1" smtClean="0"/>
              <a:t>priority,created_at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Create aliases for common queries 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i="1" dirty="0" smtClean="0"/>
              <a:t>GET </a:t>
            </a:r>
            <a:r>
              <a:rPr lang="en-US" i="1" dirty="0"/>
              <a:t>/</a:t>
            </a:r>
            <a:r>
              <a:rPr lang="en-US" i="1" dirty="0" smtClean="0"/>
              <a:t>tickets/</a:t>
            </a:r>
            <a:r>
              <a:rPr lang="en-US" i="1" dirty="0" err="1" smtClean="0"/>
              <a:t>recently_closed</a:t>
            </a:r>
            <a:r>
              <a:rPr lang="en-US" i="1" dirty="0" smtClean="0"/>
              <a:t>’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demo how </a:t>
            </a:r>
            <a:r>
              <a:rPr lang="en-US" dirty="0" smtClean="0"/>
              <a:t>it</a:t>
            </a:r>
            <a:r>
              <a:rPr lang="en-US" dirty="0"/>
              <a:t> </a:t>
            </a:r>
            <a:r>
              <a:rPr lang="en-US" dirty="0" smtClean="0"/>
              <a:t>could be solved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Produce data with different content types</a:t>
            </a:r>
          </a:p>
          <a:p>
            <a:r>
              <a:rPr lang="en-US" dirty="0" smtClean="0"/>
              <a:t>GZIP your responses</a:t>
            </a:r>
          </a:p>
          <a:p>
            <a:r>
              <a:rPr lang="en-US" dirty="0" smtClean="0"/>
              <a:t>Client caching (</a:t>
            </a:r>
            <a:r>
              <a:rPr lang="en-US" dirty="0" err="1" smtClean="0"/>
              <a:t>Etag</a:t>
            </a:r>
            <a:r>
              <a:rPr lang="en-US" dirty="0" smtClean="0"/>
              <a:t> and Last-Modified)</a:t>
            </a:r>
          </a:p>
          <a:p>
            <a:r>
              <a:rPr lang="en-US" dirty="0" smtClean="0"/>
              <a:t>Use HTTP Statuses </a:t>
            </a:r>
          </a:p>
          <a:p>
            <a:r>
              <a:rPr lang="en-US" dirty="0" smtClean="0"/>
              <a:t>Return errors like</a:t>
            </a:r>
            <a:br>
              <a:rPr lang="en-US" dirty="0" smtClean="0"/>
            </a:b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"code" : 1234, </a:t>
            </a:r>
            <a:br>
              <a:rPr lang="en-US" dirty="0" smtClean="0"/>
            </a:br>
            <a:r>
              <a:rPr lang="en-US" dirty="0" smtClean="0"/>
              <a:t>"message" : "Something bad happened :(",</a:t>
            </a:r>
            <a:br>
              <a:rPr lang="en-US" dirty="0" smtClean="0"/>
            </a:br>
            <a:r>
              <a:rPr lang="en-US" dirty="0" smtClean="0"/>
              <a:t>"description" : "More details about the error here" 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200 OK - Response to a successful GET, PUT, PATCH or DELETE. Can also be used for a POST that doesn't result in a creation.</a:t>
            </a:r>
          </a:p>
          <a:p>
            <a:r>
              <a:rPr lang="en-US" dirty="0"/>
              <a:t>201 Created - Response to a POST that results in a creation. Should be combined with a </a:t>
            </a:r>
            <a:r>
              <a:rPr lang="en-US" dirty="0">
                <a:hlinkClick r:id="rId2"/>
              </a:rPr>
              <a:t>Location header</a:t>
            </a:r>
            <a:r>
              <a:rPr lang="en-US" dirty="0"/>
              <a:t> pointing to the location of the new resource</a:t>
            </a:r>
          </a:p>
          <a:p>
            <a:r>
              <a:rPr lang="en-US" dirty="0"/>
              <a:t>204 No Content - Response to a successful request that won't be returning a body (like a DELETE request)</a:t>
            </a:r>
          </a:p>
          <a:p>
            <a:r>
              <a:rPr lang="en-US" dirty="0"/>
              <a:t>304 Not Modified - Used when HTTP caching headers are in play</a:t>
            </a:r>
          </a:p>
          <a:p>
            <a:r>
              <a:rPr lang="en-US" dirty="0"/>
              <a:t>400 Bad Request - The request is malformed, such as if the body does not parse</a:t>
            </a:r>
          </a:p>
          <a:p>
            <a:r>
              <a:rPr lang="en-US" dirty="0"/>
              <a:t>401 Unauthorized - When no or invalid authentication details are provided. Also useful to trigger an auth popup if the API is used from a browser</a:t>
            </a:r>
          </a:p>
          <a:p>
            <a:r>
              <a:rPr lang="en-US" dirty="0"/>
              <a:t>403 Forbidden - When authentication succeeded but authenticated user doesn't have access to the resource</a:t>
            </a:r>
          </a:p>
          <a:p>
            <a:r>
              <a:rPr lang="en-US" dirty="0"/>
              <a:t>404 Not Found - When a non-existent resource is requested</a:t>
            </a:r>
          </a:p>
          <a:p>
            <a:r>
              <a:rPr lang="en-US" dirty="0"/>
              <a:t>405 Method Not Allowed - When an HTTP method is being requested that isn't allowed for the authenticated user</a:t>
            </a:r>
          </a:p>
          <a:p>
            <a:r>
              <a:rPr lang="en-US" dirty="0"/>
              <a:t>410 Gone - Indicates that the resource at this end point is no longer available. Useful as a blanket response for old API versions</a:t>
            </a:r>
          </a:p>
          <a:p>
            <a:r>
              <a:rPr lang="en-US" dirty="0"/>
              <a:t>415 Unsupported Media Type - If incorrect content type was provided as part of the request</a:t>
            </a:r>
          </a:p>
          <a:p>
            <a:r>
              <a:rPr lang="en-US" dirty="0"/>
              <a:t>422 </a:t>
            </a:r>
            <a:r>
              <a:rPr lang="en-US" dirty="0" err="1"/>
              <a:t>Unprocessable</a:t>
            </a:r>
            <a:r>
              <a:rPr lang="en-US" dirty="0"/>
              <a:t> Entity - Used for validation errors</a:t>
            </a:r>
          </a:p>
          <a:p>
            <a:r>
              <a:rPr lang="en-US" dirty="0"/>
              <a:t>429 Too Many Requests - When a request is rejected due to rate limiting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9045</TotalTime>
  <Words>304</Words>
  <Application>Microsoft Macintosh PowerPoint</Application>
  <PresentationFormat>Экран (4:3)</PresentationFormat>
  <Paragraphs>83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Office Theme</vt:lpstr>
      <vt:lpstr>REST &amp; LiveStreaming</vt:lpstr>
      <vt:lpstr>REST</vt:lpstr>
      <vt:lpstr>Designing API</vt:lpstr>
      <vt:lpstr>Resources</vt:lpstr>
      <vt:lpstr>Relations</vt:lpstr>
      <vt:lpstr>CRUD? That`s it?</vt:lpstr>
      <vt:lpstr>Documentation</vt:lpstr>
      <vt:lpstr>In addition</vt:lpstr>
      <vt:lpstr>Http Statuses</vt:lpstr>
      <vt:lpstr>Antipatterns</vt:lpstr>
      <vt:lpstr>Java</vt:lpstr>
      <vt:lpstr>Live streaming</vt:lpstr>
      <vt:lpstr>Simple AJAX polling</vt:lpstr>
      <vt:lpstr>Long polling</vt:lpstr>
      <vt:lpstr>Forever iframe</vt:lpstr>
      <vt:lpstr>Websockets</vt:lpstr>
      <vt:lpstr>Atmosphere</vt:lpstr>
      <vt:lpstr>Terracota Messaging</vt:lpstr>
    </vt:vector>
  </TitlesOfParts>
  <Company>Deutsche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&amp; Nirvana</dc:title>
  <dc:creator>ogarale</dc:creator>
  <cp:keywords>For internal use only</cp:keywords>
  <cp:lastModifiedBy>Alexey Ogarkov</cp:lastModifiedBy>
  <cp:revision>7</cp:revision>
  <dcterms:created xsi:type="dcterms:W3CDTF">2013-12-10T14:36:02Z</dcterms:created>
  <dcterms:modified xsi:type="dcterms:W3CDTF">2014-02-10T21:27:36Z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7e7275ff-be1e-423a-9992-6269472acef5</vt:lpwstr>
  </property>
  <property fmtid="{D5CDD505-2E9C-101B-9397-08002B2CF9AE}" pid="3" name="db.comClassification">
    <vt:lpwstr>For internal use only</vt:lpwstr>
  </property>
  <property fmtid="{D5CDD505-2E9C-101B-9397-08002B2CF9AE}" pid="4" name="aliashDocumentMarking">
    <vt:lpwstr>For internal use only</vt:lpwstr>
  </property>
</Properties>
</file>