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59" r:id="rId5"/>
    <p:sldId id="267" r:id="rId6"/>
    <p:sldId id="270" r:id="rId7"/>
    <p:sldId id="273" r:id="rId8"/>
    <p:sldId id="282" r:id="rId9"/>
    <p:sldId id="283" r:id="rId10"/>
    <p:sldId id="268" r:id="rId11"/>
    <p:sldId id="262" r:id="rId12"/>
    <p:sldId id="272" r:id="rId13"/>
    <p:sldId id="285" r:id="rId14"/>
    <p:sldId id="284" r:id="rId15"/>
    <p:sldId id="261" r:id="rId16"/>
    <p:sldId id="281" r:id="rId17"/>
    <p:sldId id="271" r:id="rId18"/>
    <p:sldId id="266" r:id="rId19"/>
    <p:sldId id="286" r:id="rId20"/>
    <p:sldId id="28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670DC-4E7E-48E5-83C9-88538E1558BD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ECAA-EAFE-4405-8F5D-4B9624A7DD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ECAA-EAFE-4405-8F5D-4B9624A7DDB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 bright="-5000"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7D0-8321-4634-9011-D3CCA22A3649}" type="datetimeFigureOut">
              <a:rPr lang="pt-BR" smtClean="0"/>
              <a:pPr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390E-926B-4FFE-A588-55488F2E11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Teste  e Qualidade de Software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200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Caso de estudo utilizando </a:t>
            </a:r>
            <a:r>
              <a:rPr lang="pt-BR" dirty="0" err="1" smtClean="0">
                <a:solidFill>
                  <a:schemeClr val="bg1"/>
                </a:solidFill>
              </a:rPr>
              <a:t>JsMeter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5429264"/>
            <a:ext cx="7572428" cy="1752600"/>
          </a:xfrm>
        </p:spPr>
        <p:txBody>
          <a:bodyPr>
            <a:normAutofit/>
          </a:bodyPr>
          <a:lstStyle/>
          <a:p>
            <a:pPr algn="r"/>
            <a:r>
              <a:rPr lang="pt-BR" sz="2400" dirty="0" smtClean="0">
                <a:solidFill>
                  <a:schemeClr val="bg1"/>
                </a:solidFill>
              </a:rPr>
              <a:t>Aluno: Alex Oliveira da Silva</a:t>
            </a:r>
          </a:p>
          <a:p>
            <a:pPr algn="r"/>
            <a:r>
              <a:rPr lang="pt-BR" sz="2400" dirty="0" smtClean="0">
                <a:solidFill>
                  <a:schemeClr val="bg1"/>
                </a:solidFill>
              </a:rPr>
              <a:t>Matrícula: 20161148060005</a:t>
            </a:r>
          </a:p>
          <a:p>
            <a:pPr algn="r"/>
            <a:r>
              <a:rPr lang="pt-BR" sz="2400" dirty="0" smtClean="0">
                <a:solidFill>
                  <a:schemeClr val="bg1"/>
                </a:solidFill>
              </a:rPr>
              <a:t>Professor: Marcelo Varela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57162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Detalhes </a:t>
            </a:r>
            <a:r>
              <a:rPr lang="pt-BR" dirty="0" smtClean="0">
                <a:solidFill>
                  <a:schemeClr val="bg1"/>
                </a:solidFill>
              </a:rPr>
              <a:t>I5 </a:t>
            </a:r>
            <a:r>
              <a:rPr lang="pt-BR" dirty="0" smtClean="0">
                <a:solidFill>
                  <a:schemeClr val="bg1"/>
                </a:solidFill>
              </a:rPr>
              <a:t>utilizando </a:t>
            </a:r>
            <a:r>
              <a:rPr lang="pt-BR" dirty="0" smtClean="0">
                <a:solidFill>
                  <a:schemeClr val="bg1"/>
                </a:solidFill>
              </a:rPr>
              <a:t>as funções </a:t>
            </a:r>
            <a:r>
              <a:rPr lang="pt-BR" dirty="0" err="1" smtClean="0">
                <a:solidFill>
                  <a:schemeClr val="bg1"/>
                </a:solidFill>
              </a:rPr>
              <a:t>Math</a:t>
            </a:r>
            <a:r>
              <a:rPr lang="pt-BR" dirty="0" smtClean="0">
                <a:solidFill>
                  <a:schemeClr val="bg1"/>
                </a:solidFill>
              </a:rPr>
              <a:t>.POW/</a:t>
            </a:r>
            <a:r>
              <a:rPr lang="pt-BR" dirty="0" err="1" smtClean="0">
                <a:solidFill>
                  <a:schemeClr val="bg1"/>
                </a:solidFill>
              </a:rPr>
              <a:t>Math</a:t>
            </a:r>
            <a:r>
              <a:rPr lang="pt-BR" dirty="0" smtClean="0">
                <a:solidFill>
                  <a:schemeClr val="bg1"/>
                </a:solidFill>
              </a:rPr>
              <a:t>.SQRT e </a:t>
            </a:r>
            <a:r>
              <a:rPr lang="pt-BR" dirty="0" err="1" smtClean="0">
                <a:solidFill>
                  <a:schemeClr val="bg1"/>
                </a:solidFill>
              </a:rPr>
              <a:t>Math</a:t>
            </a:r>
            <a:r>
              <a:rPr lang="pt-BR" dirty="0" smtClean="0">
                <a:solidFill>
                  <a:schemeClr val="bg1"/>
                </a:solidFill>
              </a:rPr>
              <a:t>.ABS: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Imagem 6" descr="Utilizando funções MATH.POW-MATH.SQRT e MATH.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643050"/>
            <a:ext cx="666750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Resultados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>
            <a:normAutofit fontScale="92500" lnSpcReduction="10000"/>
          </a:bodyPr>
          <a:lstStyle/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Mediante os dados analisados, levantamos as hipóteses</a:t>
            </a:r>
            <a:r>
              <a:rPr lang="pt-BR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dirty="0" smtClean="0">
              <a:solidFill>
                <a:schemeClr val="bg1"/>
              </a:solidFill>
            </a:endParaRP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Não existe diferença real em tempo de execução entre as duas implementações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lvl="1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OU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Os dados podem não terem sido suficientes para obter respostas mais conclusivas.</a:t>
            </a:r>
          </a:p>
          <a:p>
            <a:pPr lvl="1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OU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A Metodologia para avaliar diferenças consideráveis entre softwares/código de simples implementação, não fora adequada.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Execução do Módulo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1° Função: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2° Função:</a:t>
            </a: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28802"/>
            <a:ext cx="5638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3576643"/>
            <a:ext cx="56292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m 12" descr="SISTEMA MATH.ABS(X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539697"/>
            <a:ext cx="5596131" cy="15325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Resultados Secundários: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Já que a alteração no software não obteve diferenças reais, e se mudarmos o Hardware?</a:t>
            </a:r>
            <a:r>
              <a:rPr lang="pt-BR" dirty="0" smtClean="0">
                <a:solidFill>
                  <a:schemeClr val="bg1"/>
                </a:solidFill>
              </a:rPr>
              <a:t>	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57162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Detalhes utilizando </a:t>
            </a:r>
            <a:r>
              <a:rPr lang="pt-BR" dirty="0" smtClean="0">
                <a:solidFill>
                  <a:schemeClr val="bg1"/>
                </a:solidFill>
              </a:rPr>
              <a:t>as funções </a:t>
            </a:r>
            <a:r>
              <a:rPr lang="pt-BR" dirty="0" err="1" smtClean="0">
                <a:solidFill>
                  <a:schemeClr val="bg1"/>
                </a:solidFill>
              </a:rPr>
              <a:t>Math</a:t>
            </a:r>
            <a:r>
              <a:rPr lang="pt-BR" dirty="0" smtClean="0">
                <a:solidFill>
                  <a:schemeClr val="bg1"/>
                </a:solidFill>
              </a:rPr>
              <a:t>.POW e </a:t>
            </a:r>
            <a:r>
              <a:rPr lang="pt-BR" dirty="0" err="1" smtClean="0">
                <a:solidFill>
                  <a:schemeClr val="bg1"/>
                </a:solidFill>
              </a:rPr>
              <a:t>Math</a:t>
            </a:r>
            <a:r>
              <a:rPr lang="pt-BR" dirty="0" smtClean="0">
                <a:solidFill>
                  <a:schemeClr val="bg1"/>
                </a:solidFill>
              </a:rPr>
              <a:t>.SQRT: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 descr="Utilizando funções MATH.POW e MATH.SQRT todos os cenár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643080"/>
            <a:ext cx="666750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Detalhes </a:t>
            </a:r>
            <a:r>
              <a:rPr lang="pt-BR" dirty="0" smtClean="0">
                <a:solidFill>
                  <a:schemeClr val="bg1"/>
                </a:solidFill>
              </a:rPr>
              <a:t>utilizando </a:t>
            </a:r>
            <a:r>
              <a:rPr lang="pt-BR" dirty="0" smtClean="0">
                <a:solidFill>
                  <a:schemeClr val="bg1"/>
                </a:solidFill>
              </a:rPr>
              <a:t>a função </a:t>
            </a:r>
            <a:r>
              <a:rPr lang="pt-BR" dirty="0" err="1" smtClean="0">
                <a:solidFill>
                  <a:schemeClr val="bg1"/>
                </a:solidFill>
              </a:rPr>
              <a:t>Math</a:t>
            </a:r>
            <a:r>
              <a:rPr lang="pt-BR" dirty="0" smtClean="0">
                <a:solidFill>
                  <a:schemeClr val="bg1"/>
                </a:solidFill>
              </a:rPr>
              <a:t>.ABS: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Utilizando funções MATH.ABS todos os cenár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643050"/>
            <a:ext cx="666750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Software  </a:t>
            </a:r>
            <a:r>
              <a:rPr lang="pt-BR" sz="6600" dirty="0" smtClean="0">
                <a:solidFill>
                  <a:schemeClr val="accent2"/>
                </a:solidFill>
                <a:latin typeface="Chiller" pitchFamily="82" charset="0"/>
              </a:rPr>
              <a:t>VS</a:t>
            </a:r>
            <a:r>
              <a:rPr lang="pt-BR" dirty="0" smtClean="0">
                <a:solidFill>
                  <a:schemeClr val="bg1"/>
                </a:solidFill>
              </a:rPr>
              <a:t>  Hardware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1863"/>
            <a:ext cx="8229600" cy="5668971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sz="4400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Nós programamos um Software para um hardware específico?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Meu código é </a:t>
            </a:r>
            <a:r>
              <a:rPr lang="pt-BR" dirty="0" err="1" smtClean="0">
                <a:solidFill>
                  <a:schemeClr val="bg1"/>
                </a:solidFill>
              </a:rPr>
              <a:t>multi-plataforma</a:t>
            </a:r>
            <a:r>
              <a:rPr lang="pt-BR" dirty="0" smtClean="0">
                <a:solidFill>
                  <a:schemeClr val="bg1"/>
                </a:solidFill>
              </a:rPr>
              <a:t>, por que vou me preocupar com o hardware que irá executá-lo?</a:t>
            </a: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O cenário e os requisitos irão determinar o melhor (a qualidade é subjetiva) Hardware e Software para a aplicação.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Referências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Para verificar se forma triângulo: 	&lt;https://brasilescola.uol.com.br/matematica/triangu	lo.htm&gt;</a:t>
            </a:r>
          </a:p>
          <a:p>
            <a:pPr algn="just">
              <a:buNone/>
            </a:pPr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Para refatorar o código utilizando </a:t>
            </a:r>
            <a:r>
              <a:rPr lang="pt-BR" sz="2000" dirty="0" err="1" smtClean="0">
                <a:solidFill>
                  <a:schemeClr val="bg1"/>
                </a:solidFill>
              </a:rPr>
              <a:t>Math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r>
              <a:rPr lang="pt-BR" sz="2000" dirty="0" err="1" smtClean="0">
                <a:solidFill>
                  <a:schemeClr val="bg1"/>
                </a:solidFill>
              </a:rPr>
              <a:t>abs</a:t>
            </a:r>
            <a:r>
              <a:rPr lang="pt-BR" sz="2000" dirty="0" smtClean="0">
                <a:solidFill>
                  <a:schemeClr val="bg1"/>
                </a:solidFill>
              </a:rPr>
              <a:t>():  	&lt;https://</a:t>
            </a:r>
            <a:r>
              <a:rPr lang="pt-BR" sz="2000" dirty="0" smtClean="0">
                <a:solidFill>
                  <a:schemeClr val="bg1"/>
                </a:solidFill>
              </a:rPr>
              <a:t>developer.mozilla.org/pt-	BR/</a:t>
            </a:r>
            <a:r>
              <a:rPr lang="pt-BR" sz="2000" dirty="0" err="1" smtClean="0">
                <a:solidFill>
                  <a:schemeClr val="bg1"/>
                </a:solidFill>
              </a:rPr>
              <a:t>docs</a:t>
            </a:r>
            <a:r>
              <a:rPr lang="pt-BR" sz="2000" dirty="0" smtClean="0">
                <a:solidFill>
                  <a:schemeClr val="bg1"/>
                </a:solidFill>
              </a:rPr>
              <a:t>/Web/</a:t>
            </a:r>
            <a:r>
              <a:rPr lang="pt-BR" sz="2000" dirty="0" err="1" smtClean="0">
                <a:solidFill>
                  <a:schemeClr val="bg1"/>
                </a:solidFill>
              </a:rPr>
              <a:t>JavaScript</a:t>
            </a:r>
            <a:r>
              <a:rPr lang="pt-BR" sz="2000" dirty="0" smtClean="0">
                <a:solidFill>
                  <a:schemeClr val="bg1"/>
                </a:solidFill>
              </a:rPr>
              <a:t>/</a:t>
            </a:r>
            <a:r>
              <a:rPr lang="pt-BR" sz="2000" dirty="0" err="1" smtClean="0">
                <a:solidFill>
                  <a:schemeClr val="bg1"/>
                </a:solidFill>
              </a:rPr>
              <a:t>Reference</a:t>
            </a:r>
            <a:r>
              <a:rPr lang="pt-BR" sz="2000" dirty="0" smtClean="0">
                <a:solidFill>
                  <a:schemeClr val="bg1"/>
                </a:solidFill>
              </a:rPr>
              <a:t>/</a:t>
            </a:r>
            <a:r>
              <a:rPr lang="pt-BR" sz="2000" dirty="0" err="1" smtClean="0">
                <a:solidFill>
                  <a:schemeClr val="bg1"/>
                </a:solidFill>
              </a:rPr>
              <a:t>Global_Objects</a:t>
            </a:r>
            <a:r>
              <a:rPr lang="pt-BR" sz="2000" dirty="0" smtClean="0">
                <a:solidFill>
                  <a:schemeClr val="bg1"/>
                </a:solidFill>
              </a:rPr>
              <a:t>/	</a:t>
            </a:r>
            <a:r>
              <a:rPr lang="pt-BR" sz="2000" dirty="0" err="1" smtClean="0">
                <a:solidFill>
                  <a:schemeClr val="bg1"/>
                </a:solidFill>
              </a:rPr>
              <a:t>Math</a:t>
            </a:r>
            <a:r>
              <a:rPr lang="pt-BR" sz="2000" dirty="0" smtClean="0">
                <a:solidFill>
                  <a:schemeClr val="bg1"/>
                </a:solidFill>
              </a:rPr>
              <a:t>/</a:t>
            </a:r>
            <a:r>
              <a:rPr lang="pt-BR" sz="2000" dirty="0" err="1" smtClean="0">
                <a:solidFill>
                  <a:schemeClr val="bg1"/>
                </a:solidFill>
              </a:rPr>
              <a:t>abs</a:t>
            </a:r>
            <a:r>
              <a:rPr lang="pt-BR" sz="2000" dirty="0" smtClean="0">
                <a:solidFill>
                  <a:schemeClr val="bg1"/>
                </a:solidFill>
              </a:rPr>
              <a:t>&gt;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Para </a:t>
            </a:r>
            <a:r>
              <a:rPr lang="pt-BR" sz="2000" dirty="0" smtClean="0">
                <a:solidFill>
                  <a:schemeClr val="bg1"/>
                </a:solidFill>
              </a:rPr>
              <a:t>aferir </a:t>
            </a:r>
            <a:r>
              <a:rPr lang="pt-BR" sz="2000" dirty="0" smtClean="0">
                <a:solidFill>
                  <a:schemeClr val="bg1"/>
                </a:solidFill>
              </a:rPr>
              <a:t>os dados:</a:t>
            </a: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		&lt;https://www.npmjs.com/package/js-meter&gt;</a:t>
            </a:r>
          </a:p>
          <a:p>
            <a:pPr>
              <a:buNone/>
            </a:pPr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Para </a:t>
            </a:r>
            <a:r>
              <a:rPr lang="pt-BR" sz="2000" dirty="0" err="1" smtClean="0">
                <a:solidFill>
                  <a:schemeClr val="bg1"/>
                </a:solidFill>
              </a:rPr>
              <a:t>plotar</a:t>
            </a:r>
            <a:r>
              <a:rPr lang="pt-BR" sz="2000" dirty="0" smtClean="0">
                <a:solidFill>
                  <a:schemeClr val="bg1"/>
                </a:solidFill>
              </a:rPr>
              <a:t> os gráficos:</a:t>
            </a: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		</a:t>
            </a:r>
            <a:r>
              <a:rPr lang="pt-BR" sz="2000" dirty="0" smtClean="0">
                <a:solidFill>
                  <a:schemeClr val="bg1"/>
                </a:solidFill>
              </a:rPr>
              <a:t>&lt; https://plot.ly/javascript/getting-started/#</a:t>
            </a:r>
            <a:r>
              <a:rPr lang="pt-BR" sz="2000" dirty="0" smtClean="0">
                <a:solidFill>
                  <a:schemeClr val="bg1"/>
                </a:solidFill>
              </a:rPr>
              <a:t>start-plotting&gt;</a:t>
            </a:r>
            <a:endParaRPr lang="pt-BR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		&lt; https://plot.ly/javascript/line-charts/#</a:t>
            </a:r>
            <a:r>
              <a:rPr lang="pt-BR" sz="2000" dirty="0" smtClean="0">
                <a:solidFill>
                  <a:schemeClr val="bg1"/>
                </a:solidFill>
              </a:rPr>
              <a:t>styling-line-plot&gt;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Armazenamento em Nuvem!?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Screenshot_2019-05-23 Um Pequeno Passo no Instagram “A Cloud Constellation é uma startup que possui o projeto de criar um s[...]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8180411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Armazenamento em Nuvem!?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71538" y="3000372"/>
            <a:ext cx="7000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	A </a:t>
            </a:r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Cloud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Constellation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é uma startup que possui o projeto de criar um serviço de armazenamento em nuvem em que os dados vão ficar nos satélites no espaço. </a:t>
            </a:r>
            <a:endParaRPr lang="pt-BR" sz="2400" dirty="0" smtClean="0">
              <a:solidFill>
                <a:schemeClr val="bg1"/>
              </a:solidFill>
              <a:latin typeface="+mj-lt"/>
            </a:endParaRPr>
          </a:p>
          <a:p>
            <a:pPr algn="just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	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-5000"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2428892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	Teste de Software, caso de estudo utilizando ferramenta de teste </a:t>
            </a:r>
            <a:r>
              <a:rPr lang="pt-BR" dirty="0" err="1" smtClean="0">
                <a:solidFill>
                  <a:schemeClr val="bg1"/>
                </a:solidFill>
              </a:rPr>
              <a:t>JsMeter</a:t>
            </a:r>
            <a:r>
              <a:rPr lang="pt-BR" dirty="0" smtClean="0">
                <a:solidFill>
                  <a:schemeClr val="bg1"/>
                </a:solidFill>
              </a:rPr>
              <a:t>, com intuito de avaliar a diferença de desempenho de Software e de Hardware  utilizado.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Referências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Notícia sobre armazenamento em nuvem de um pequeno passo:triângulo</a:t>
            </a:r>
            <a:r>
              <a:rPr lang="pt-BR" sz="2000" dirty="0" smtClean="0">
                <a:solidFill>
                  <a:schemeClr val="bg1"/>
                </a:solidFill>
              </a:rPr>
              <a:t>: </a:t>
            </a:r>
            <a:r>
              <a:rPr lang="pt-BR" sz="2000" smtClean="0">
                <a:solidFill>
                  <a:schemeClr val="bg1"/>
                </a:solidFill>
              </a:rPr>
              <a:t>	</a:t>
            </a:r>
            <a:r>
              <a:rPr lang="pt-BR" sz="2000" smtClean="0">
                <a:solidFill>
                  <a:schemeClr val="bg1"/>
                </a:solidFill>
              </a:rPr>
              <a:t>&lt;&gt;.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Software  </a:t>
            </a:r>
            <a:r>
              <a:rPr lang="pt-BR" sz="6600" dirty="0" smtClean="0">
                <a:solidFill>
                  <a:schemeClr val="accent2"/>
                </a:solidFill>
                <a:latin typeface="Chiller" pitchFamily="82" charset="0"/>
              </a:rPr>
              <a:t>VS</a:t>
            </a:r>
            <a:r>
              <a:rPr lang="pt-BR" dirty="0" smtClean="0">
                <a:solidFill>
                  <a:schemeClr val="bg1"/>
                </a:solidFill>
              </a:rPr>
              <a:t>  Hardware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1863"/>
            <a:ext cx="8229600" cy="4525963"/>
          </a:xfrm>
        </p:spPr>
        <p:txBody>
          <a:bodyPr/>
          <a:lstStyle/>
          <a:p>
            <a:pPr>
              <a:buNone/>
            </a:pPr>
            <a:endParaRPr lang="pt-BR" sz="4400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Nós programamos um Software para um hardware específico?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Meu código é </a:t>
            </a:r>
            <a:r>
              <a:rPr lang="pt-BR" dirty="0" err="1" smtClean="0">
                <a:solidFill>
                  <a:schemeClr val="bg1"/>
                </a:solidFill>
              </a:rPr>
              <a:t>multi-plataforma</a:t>
            </a:r>
            <a:r>
              <a:rPr lang="pt-BR" dirty="0" smtClean="0">
                <a:solidFill>
                  <a:schemeClr val="bg1"/>
                </a:solidFill>
              </a:rPr>
              <a:t>, por que vou me preocupar com o hardware que irá executá-lo?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Forma triângulo?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</a:rPr>
              <a:t>Para a análise matemática podemos responder essa pergunta de diversas maneira, escolhemos a seguinte:</a:t>
            </a:r>
          </a:p>
          <a:p>
            <a:pPr algn="just"/>
            <a:endParaRPr lang="pt-BR" sz="4400" dirty="0" smtClean="0">
              <a:solidFill>
                <a:schemeClr val="bg1"/>
              </a:solidFill>
            </a:endParaRPr>
          </a:p>
          <a:p>
            <a:pPr algn="just"/>
            <a:r>
              <a:rPr lang="pt-BR" sz="2800" dirty="0" smtClean="0">
                <a:solidFill>
                  <a:schemeClr val="bg1"/>
                </a:solidFill>
              </a:rPr>
              <a:t>Utilizaremos para os testes duas funções, onde a primeira utiliza-se de 2 funções matemática (</a:t>
            </a:r>
            <a:r>
              <a:rPr lang="pt-BR" sz="2800" dirty="0" err="1" smtClean="0">
                <a:solidFill>
                  <a:schemeClr val="bg1"/>
                </a:solidFill>
              </a:rPr>
              <a:t>Math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  <a:r>
              <a:rPr lang="pt-BR" sz="2800" dirty="0" err="1" smtClean="0">
                <a:solidFill>
                  <a:schemeClr val="bg1"/>
                </a:solidFill>
              </a:rPr>
              <a:t>Pow</a:t>
            </a:r>
            <a:r>
              <a:rPr lang="pt-BR" sz="2800" dirty="0" smtClean="0">
                <a:solidFill>
                  <a:schemeClr val="bg1"/>
                </a:solidFill>
              </a:rPr>
              <a:t>(); e </a:t>
            </a:r>
            <a:r>
              <a:rPr lang="pt-BR" sz="2800" dirty="0" err="1" smtClean="0">
                <a:solidFill>
                  <a:schemeClr val="bg1"/>
                </a:solidFill>
              </a:rPr>
              <a:t>Math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  <a:r>
              <a:rPr lang="pt-BR" sz="2800" dirty="0" err="1" smtClean="0">
                <a:solidFill>
                  <a:schemeClr val="bg1"/>
                </a:solidFill>
              </a:rPr>
              <a:t>Sqrt</a:t>
            </a:r>
            <a:r>
              <a:rPr lang="pt-BR" sz="2800" dirty="0" smtClean="0">
                <a:solidFill>
                  <a:schemeClr val="bg1"/>
                </a:solidFill>
              </a:rPr>
              <a:t>();)  para encontrar o módulo de um número e a segunda utiliza apenas uma função (</a:t>
            </a:r>
            <a:r>
              <a:rPr lang="pt-BR" sz="2800" dirty="0" err="1" smtClean="0">
                <a:solidFill>
                  <a:schemeClr val="bg1"/>
                </a:solidFill>
              </a:rPr>
              <a:t>Math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  <a:r>
              <a:rPr lang="pt-BR" sz="2800" dirty="0" err="1" smtClean="0">
                <a:solidFill>
                  <a:schemeClr val="bg1"/>
                </a:solidFill>
              </a:rPr>
              <a:t>abs</a:t>
            </a:r>
            <a:r>
              <a:rPr lang="pt-BR" sz="2800" dirty="0" smtClean="0">
                <a:solidFill>
                  <a:schemeClr val="bg1"/>
                </a:solidFill>
              </a:rPr>
              <a:t>();). </a:t>
            </a:r>
          </a:p>
          <a:p>
            <a:pPr algn="just"/>
            <a:endParaRPr lang="pt-BR" sz="2800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353" y="1771641"/>
            <a:ext cx="7479467" cy="130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214950"/>
            <a:ext cx="75214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Código e </a:t>
            </a:r>
            <a:r>
              <a:rPr lang="pt-BR" dirty="0" err="1" smtClean="0">
                <a:solidFill>
                  <a:schemeClr val="bg1"/>
                </a:solidFill>
              </a:rPr>
              <a:t>Refatoração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pt-BR" sz="3000" dirty="0" smtClean="0">
                <a:solidFill>
                  <a:schemeClr val="bg1"/>
                </a:solidFill>
              </a:rPr>
              <a:t>1° Função:</a:t>
            </a:r>
          </a:p>
          <a:p>
            <a:pPr>
              <a:buNone/>
            </a:pPr>
            <a:endParaRPr lang="pt-BR" sz="3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sz="3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sz="3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sz="4400" dirty="0" smtClean="0">
              <a:solidFill>
                <a:schemeClr val="bg1"/>
              </a:solidFill>
            </a:endParaRPr>
          </a:p>
          <a:p>
            <a:r>
              <a:rPr lang="pt-BR" sz="3000" dirty="0" smtClean="0">
                <a:solidFill>
                  <a:schemeClr val="bg1"/>
                </a:solidFill>
              </a:rPr>
              <a:t>2° Função:</a:t>
            </a:r>
          </a:p>
          <a:p>
            <a:pPr algn="just">
              <a:buNone/>
            </a:pPr>
            <a:r>
              <a:rPr lang="pt-BR" sz="3000" dirty="0" smtClean="0">
                <a:solidFill>
                  <a:schemeClr val="bg1"/>
                </a:solidFill>
              </a:rPr>
              <a:t>		</a:t>
            </a:r>
          </a:p>
          <a:p>
            <a:endParaRPr lang="pt-BR" sz="3000" dirty="0">
              <a:solidFill>
                <a:schemeClr val="bg1"/>
              </a:solidFill>
            </a:endParaRPr>
          </a:p>
        </p:txBody>
      </p:sp>
      <p:pic>
        <p:nvPicPr>
          <p:cNvPr id="4" name="Imagem 3" descr="MODULO SQRT P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285860"/>
            <a:ext cx="7184615" cy="2438722"/>
          </a:xfrm>
          <a:prstGeom prst="rect">
            <a:avLst/>
          </a:prstGeom>
        </p:spPr>
      </p:pic>
      <p:pic>
        <p:nvPicPr>
          <p:cNvPr id="5" name="Imagem 4" descr="MODULO AB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4286256"/>
            <a:ext cx="7143800" cy="2425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JsMeter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4525963"/>
          </a:xfrm>
        </p:spPr>
        <p:txBody>
          <a:bodyPr/>
          <a:lstStyle/>
          <a:p>
            <a:endParaRPr lang="pt-BR" dirty="0" smtClean="0">
              <a:solidFill>
                <a:schemeClr val="bg1"/>
              </a:solidFill>
            </a:endParaRP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É uma ferramenta de medição de </a:t>
            </a:r>
            <a:r>
              <a:rPr lang="pt-BR" dirty="0" smtClean="0">
                <a:solidFill>
                  <a:srgbClr val="FF0000"/>
                </a:solidFill>
              </a:rPr>
              <a:t>desempenho de tempo</a:t>
            </a:r>
            <a:r>
              <a:rPr lang="pt-BR" dirty="0" smtClean="0">
                <a:solidFill>
                  <a:schemeClr val="bg1"/>
                </a:solidFill>
              </a:rPr>
              <a:t>, CPU, RAM e </a:t>
            </a:r>
            <a:r>
              <a:rPr lang="pt-BR" dirty="0" err="1" smtClean="0">
                <a:solidFill>
                  <a:schemeClr val="bg1"/>
                </a:solidFill>
              </a:rPr>
              <a:t>heap</a:t>
            </a:r>
            <a:r>
              <a:rPr lang="pt-BR" dirty="0" smtClean="0">
                <a:solidFill>
                  <a:schemeClr val="bg1"/>
                </a:solidFill>
              </a:rPr>
              <a:t>, em código </a:t>
            </a:r>
            <a:r>
              <a:rPr lang="pt-BR" dirty="0" err="1" smtClean="0">
                <a:solidFill>
                  <a:schemeClr val="bg1"/>
                </a:solidFill>
              </a:rPr>
              <a:t>javascript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u="sng" dirty="0" smtClean="0">
              <a:solidFill>
                <a:schemeClr val="bg1"/>
              </a:solidFill>
            </a:endParaRP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Executando as funções implementadas juntamente com o módulo </a:t>
            </a:r>
            <a:r>
              <a:rPr lang="pt-BR" dirty="0" err="1" smtClean="0">
                <a:solidFill>
                  <a:schemeClr val="bg1"/>
                </a:solidFill>
              </a:rPr>
              <a:t>JsMeter</a:t>
            </a:r>
            <a:r>
              <a:rPr lang="pt-BR" dirty="0" smtClean="0">
                <a:solidFill>
                  <a:schemeClr val="bg1"/>
                </a:solidFill>
              </a:rPr>
              <a:t>, podemos observar as variações abaixo: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JsMeter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TESTE JSME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428499"/>
            <a:ext cx="6886230" cy="4429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Hardware e Software utilizados: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Notebook:</a:t>
            </a:r>
          </a:p>
          <a:p>
            <a:pPr lvl="1"/>
            <a:r>
              <a:rPr lang="pt-BR" sz="2400" dirty="0" smtClean="0">
                <a:solidFill>
                  <a:schemeClr val="bg1"/>
                </a:solidFill>
              </a:rPr>
              <a:t>Processador Intel® Core™ i5 </a:t>
            </a:r>
            <a:r>
              <a:rPr lang="pt-BR" sz="2400" dirty="0" smtClean="0">
                <a:solidFill>
                  <a:schemeClr val="bg1"/>
                </a:solidFill>
              </a:rPr>
              <a:t>4200U, 2 núcleos 4 Threads, </a:t>
            </a:r>
            <a:r>
              <a:rPr lang="pt-BR" sz="2400" dirty="0" err="1" smtClean="0">
                <a:solidFill>
                  <a:schemeClr val="bg1"/>
                </a:solidFill>
              </a:rPr>
              <a:t>frequência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2,6GHz, </a:t>
            </a:r>
            <a:r>
              <a:rPr lang="pt-BR" sz="2400" dirty="0" smtClean="0">
                <a:solidFill>
                  <a:schemeClr val="bg1"/>
                </a:solidFill>
              </a:rPr>
              <a:t>arquitetura 64bit CPU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pt-BR" sz="2400" dirty="0" smtClean="0">
                <a:solidFill>
                  <a:schemeClr val="bg1"/>
                </a:solidFill>
              </a:rPr>
              <a:t>6GB de memória primária RAM.</a:t>
            </a:r>
          </a:p>
          <a:p>
            <a:pPr lvl="1"/>
            <a:r>
              <a:rPr lang="pt-BR" sz="2400" dirty="0" smtClean="0">
                <a:solidFill>
                  <a:schemeClr val="bg1"/>
                </a:solidFill>
              </a:rPr>
              <a:t>120GB de memória secundária SSD.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Raspberry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Pi</a:t>
            </a:r>
            <a:r>
              <a:rPr lang="pt-BR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pt-BR" sz="2400" dirty="0" smtClean="0">
                <a:solidFill>
                  <a:schemeClr val="bg1"/>
                </a:solidFill>
              </a:rPr>
              <a:t>Processador </a:t>
            </a:r>
            <a:r>
              <a:rPr lang="pt-BR" sz="2400" dirty="0" err="1" smtClean="0">
                <a:solidFill>
                  <a:schemeClr val="bg1"/>
                </a:solidFill>
              </a:rPr>
              <a:t>Broadcom</a:t>
            </a:r>
            <a:r>
              <a:rPr lang="pt-BR" sz="2400" dirty="0" smtClean="0">
                <a:solidFill>
                  <a:schemeClr val="bg1"/>
                </a:solidFill>
              </a:rPr>
              <a:t> BCM2837, 4 núcleos, freqüência 1.2GHz, arquitetura </a:t>
            </a:r>
            <a:r>
              <a:rPr lang="pt-BR" sz="2400" dirty="0" smtClean="0">
                <a:solidFill>
                  <a:schemeClr val="bg1"/>
                </a:solidFill>
              </a:rPr>
              <a:t>64bit </a:t>
            </a:r>
            <a:r>
              <a:rPr lang="pt-BR" sz="2400" dirty="0" smtClean="0">
                <a:solidFill>
                  <a:schemeClr val="bg1"/>
                </a:solidFill>
              </a:rPr>
              <a:t>CPU.</a:t>
            </a:r>
          </a:p>
          <a:p>
            <a:pPr lvl="1"/>
            <a:r>
              <a:rPr lang="pt-BR" sz="2400" dirty="0" smtClean="0">
                <a:solidFill>
                  <a:schemeClr val="bg1"/>
                </a:solidFill>
              </a:rPr>
              <a:t>1GB de memória primária RAM.</a:t>
            </a:r>
          </a:p>
          <a:p>
            <a:pPr lvl="1"/>
            <a:r>
              <a:rPr lang="pt-BR" sz="2400" dirty="0" smtClean="0">
                <a:solidFill>
                  <a:schemeClr val="bg1"/>
                </a:solidFill>
              </a:rPr>
              <a:t>16GB de memória secundária SD Card.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Hardware e Software utilizados: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Windows: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8.1 Pro, utilizado no I5.</a:t>
            </a:r>
          </a:p>
          <a:p>
            <a:pPr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Linux: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Xubuntu</a:t>
            </a:r>
            <a:r>
              <a:rPr lang="pt-BR" dirty="0" smtClean="0">
                <a:solidFill>
                  <a:schemeClr val="bg1"/>
                </a:solidFill>
              </a:rPr>
              <a:t> 14.04, utilizado no I5 (em máquina virtual).</a:t>
            </a:r>
          </a:p>
          <a:p>
            <a:pPr lvl="1"/>
            <a:r>
              <a:rPr lang="pt-BR" dirty="0" err="1" smtClean="0">
                <a:solidFill>
                  <a:schemeClr val="bg1"/>
                </a:solidFill>
              </a:rPr>
              <a:t>Debian</a:t>
            </a:r>
            <a:r>
              <a:rPr lang="pt-BR" dirty="0" smtClean="0">
                <a:solidFill>
                  <a:schemeClr val="bg1"/>
                </a:solidFill>
              </a:rPr>
              <a:t>, utilizado na RPI.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21509</TotalTime>
  <Words>437</Words>
  <Application>Microsoft Office PowerPoint</Application>
  <PresentationFormat>Apresentação na tela (4:3)</PresentationFormat>
  <Paragraphs>93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Teste  e Qualidade de Software   Caso de estudo utilizando JsMeter</vt:lpstr>
      <vt:lpstr> Teste de Software, caso de estudo utilizando ferramenta de teste JsMeter, com intuito de avaliar a diferença de desempenho de Software e de Hardware  utilizado.</vt:lpstr>
      <vt:lpstr>Software  VS  Hardware</vt:lpstr>
      <vt:lpstr>Forma triângulo?</vt:lpstr>
      <vt:lpstr>Código e Refatoração</vt:lpstr>
      <vt:lpstr>JsMeter</vt:lpstr>
      <vt:lpstr>JsMeter</vt:lpstr>
      <vt:lpstr>Hardware e Software utilizados:</vt:lpstr>
      <vt:lpstr>Hardware e Software utilizados:</vt:lpstr>
      <vt:lpstr>Detalhes I5 utilizando as funções Math.POW/Math.SQRT e Math.ABS: </vt:lpstr>
      <vt:lpstr>Resultados</vt:lpstr>
      <vt:lpstr>Execução do Módulo</vt:lpstr>
      <vt:lpstr>Resultados Secundários:</vt:lpstr>
      <vt:lpstr>Detalhes utilizando as funções Math.POW e Math.SQRT: </vt:lpstr>
      <vt:lpstr>Detalhes utilizando a função Math.ABS:</vt:lpstr>
      <vt:lpstr>Software  VS  Hardware</vt:lpstr>
      <vt:lpstr>Referências</vt:lpstr>
      <vt:lpstr>Armazenamento em Nuvem!?</vt:lpstr>
      <vt:lpstr>Armazenamento em Nuvem!?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Software, caso de estudo sobre ferramenta de teste JsMeter e teste de carga </dc:title>
  <dc:creator>Alex Oliveira da Silva</dc:creator>
  <cp:lastModifiedBy>Alex Oliveira da Silva</cp:lastModifiedBy>
  <cp:revision>133</cp:revision>
  <dcterms:created xsi:type="dcterms:W3CDTF">2019-05-04T15:13:20Z</dcterms:created>
  <dcterms:modified xsi:type="dcterms:W3CDTF">2019-06-09T16:40:37Z</dcterms:modified>
</cp:coreProperties>
</file>