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4"/>
  </p:notesMasterIdLst>
  <p:sldIdLst>
    <p:sldId id="256" r:id="rId2"/>
    <p:sldId id="259" r:id="rId3"/>
    <p:sldId id="260" r:id="rId4"/>
    <p:sldId id="275" r:id="rId5"/>
    <p:sldId id="277" r:id="rId6"/>
    <p:sldId id="276" r:id="rId7"/>
    <p:sldId id="278" r:id="rId8"/>
    <p:sldId id="280" r:id="rId9"/>
    <p:sldId id="281" r:id="rId10"/>
    <p:sldId id="279" r:id="rId11"/>
    <p:sldId id="282" r:id="rId12"/>
    <p:sldId id="297" r:id="rId13"/>
  </p:sldIdLst>
  <p:sldSz cx="18288000" cy="10287000"/>
  <p:notesSz cx="6858000" cy="9144000"/>
  <p:embeddedFontLst>
    <p:embeddedFont>
      <p:font typeface="Darker Grotesque" pitchFamily="2" charset="0"/>
      <p:regular r:id="rId15"/>
      <p:bold r:id="rId16"/>
    </p:embeddedFont>
    <p:embeddedFont>
      <p:font typeface="Gill Sans MT" panose="020B05020201040202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6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lis\Downloads\DASHBOARD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lis\Downloads\DASHBOAR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lis\AppData\Local\Microsoft\Windows\INetCache\IE\AJR3LGUV\DASHBOARD_WALTER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lis\Downloads\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lis\Downloads\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lis\Downloads\DASH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lis\Downloads\DASHBOAR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lis\Downloads\DASHBOAR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lis\Downloads\DASHBOAR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lis\Downloads\DASHBOAR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 (1).xlsx]PIVOT_TABLES_GAMES!PivotTable37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rgbClr val="BF5841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BF584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BF5841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BF5841"/>
              </a:solidFill>
            </a:ln>
            <a:effectLst/>
          </c:spPr>
        </c:marker>
        <c:dLbl>
          <c:idx val="0"/>
          <c:layout>
            <c:manualLayout>
              <c:x val="-2.363888888888889E-2"/>
              <c:y val="-6.7094998541848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BF5841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BF584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BF5841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BF5841"/>
              </a:solidFill>
            </a:ln>
            <a:effectLst/>
          </c:spPr>
        </c:marker>
        <c:dLbl>
          <c:idx val="0"/>
          <c:layout>
            <c:manualLayout>
              <c:x val="-2.363888888888889E-2"/>
              <c:y val="-6.70949985418489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BF5841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BF584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BF5841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BF5841"/>
              </a:solidFill>
            </a:ln>
            <a:effectLst/>
          </c:spPr>
        </c:marker>
        <c:dLbl>
          <c:idx val="0"/>
          <c:layout>
            <c:manualLayout>
              <c:x val="-3.7454043180305811E-2"/>
              <c:y val="-0.133322009983916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BF5841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BF584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BF5841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BF5841"/>
              </a:solidFill>
            </a:ln>
            <a:effectLst/>
          </c:spPr>
        </c:marker>
        <c:dLbl>
          <c:idx val="0"/>
          <c:layout>
            <c:manualLayout>
              <c:x val="-3.7454043180305811E-2"/>
              <c:y val="-0.133322009983916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BF5841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BF584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BF5841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BF5841"/>
              </a:solidFill>
            </a:ln>
            <a:effectLst/>
          </c:spPr>
        </c:marker>
        <c:dLbl>
          <c:idx val="0"/>
          <c:layout>
            <c:manualLayout>
              <c:x val="-3.7454043180305811E-2"/>
              <c:y val="-0.133322009983916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BF5841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BF584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BF5841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BF5841"/>
              </a:solidFill>
            </a:ln>
            <a:effectLst/>
          </c:spPr>
        </c:marker>
        <c:dLbl>
          <c:idx val="0"/>
          <c:layout>
            <c:manualLayout>
              <c:x val="-3.7454043180305811E-2"/>
              <c:y val="-0.133322009983916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PIVOT_TABLES_GAMES!$C$2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BF584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BF584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rgbClr val="BF584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1E2-450E-9916-E1B141F9E27B}"/>
              </c:ext>
            </c:extLst>
          </c:dPt>
          <c:dLbls>
            <c:dLbl>
              <c:idx val="1"/>
              <c:layout>
                <c:manualLayout>
                  <c:x val="-3.7454043180305811E-2"/>
                  <c:y val="-0.1333220099839163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E2-450E-9916-E1B141F9E2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EAEAEA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PIVOT_TABLES_GAMES!$B$3:$B$8</c:f>
              <c:strCache>
                <c:ptCount val="5"/>
                <c:pt idx="0">
                  <c:v>Half-Life: Alyx</c:v>
                </c:pt>
                <c:pt idx="1">
                  <c:v>Monster Hunter: World</c:v>
                </c:pt>
                <c:pt idx="2">
                  <c:v>Portal 2</c:v>
                </c:pt>
                <c:pt idx="3">
                  <c:v>Prey</c:v>
                </c:pt>
                <c:pt idx="4">
                  <c:v>The Witcher 3: Wild Hunt</c:v>
                </c:pt>
              </c:strCache>
            </c:strRef>
          </c:cat>
          <c:val>
            <c:numRef>
              <c:f>PIVOT_TABLES_GAMES!$C$3:$C$8</c:f>
              <c:numCache>
                <c:formatCode>0.00</c:formatCode>
                <c:ptCount val="5"/>
                <c:pt idx="0">
                  <c:v>9.5</c:v>
                </c:pt>
                <c:pt idx="1">
                  <c:v>8</c:v>
                </c:pt>
                <c:pt idx="2">
                  <c:v>8.3333333333333339</c:v>
                </c:pt>
                <c:pt idx="3">
                  <c:v>8.695652173913043</c:v>
                </c:pt>
                <c:pt idx="4">
                  <c:v>8.2666666666666675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E2-450E-9916-E1B141F9E27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49398032"/>
        <c:axId val="1049398992"/>
      </c:lineChart>
      <c:catAx>
        <c:axId val="104939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9398992"/>
        <c:crosses val="autoZero"/>
        <c:auto val="1"/>
        <c:lblAlgn val="ctr"/>
        <c:lblOffset val="100"/>
        <c:noMultiLvlLbl val="0"/>
      </c:catAx>
      <c:valAx>
        <c:axId val="1049398992"/>
        <c:scaling>
          <c:orientation val="minMax"/>
          <c:min val="7"/>
        </c:scaling>
        <c:delete val="1"/>
        <c:axPos val="l"/>
        <c:numFmt formatCode="0.00" sourceLinked="1"/>
        <c:majorTickMark val="out"/>
        <c:minorTickMark val="none"/>
        <c:tickLblPos val="nextTo"/>
        <c:crossAx val="104939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[DASHBOARD.xlsx]PIVOT_TABLES_STUDIOS!PivotTable47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7F388"/>
          </a:solidFill>
          <a:ln>
            <a:solidFill>
              <a:srgbClr val="07F38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7F388"/>
          </a:solidFill>
          <a:ln>
            <a:solidFill>
              <a:srgbClr val="07F38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7F388"/>
          </a:solidFill>
          <a:ln>
            <a:solidFill>
              <a:srgbClr val="07F38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7F388"/>
          </a:solidFill>
          <a:ln>
            <a:solidFill>
              <a:srgbClr val="07F38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648500051988558"/>
          <c:y val="0.14662292053741152"/>
          <c:w val="0.79106205224985426"/>
          <c:h val="0.774547592709933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PIVOT_TABLES_STUDIOS!$I$3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7F388"/>
            </a:solidFill>
            <a:ln>
              <a:solidFill>
                <a:srgbClr val="07F388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PIVOT_TABLES_STUDIOS!$H$4:$H$10</c:f>
              <c:strCache>
                <c:ptCount val="6"/>
                <c:pt idx="0">
                  <c:v>Action</c:v>
                </c:pt>
                <c:pt idx="1">
                  <c:v>Adventure</c:v>
                </c:pt>
                <c:pt idx="2">
                  <c:v>RPG</c:v>
                </c:pt>
                <c:pt idx="3">
                  <c:v>Simulation</c:v>
                </c:pt>
                <c:pt idx="4">
                  <c:v>Sports</c:v>
                </c:pt>
                <c:pt idx="5">
                  <c:v>Strategy</c:v>
                </c:pt>
              </c:strCache>
            </c:strRef>
          </c:cat>
          <c:val>
            <c:numRef>
              <c:f>PIVOT_TABLES_STUDIOS!$I$4:$I$10</c:f>
              <c:numCache>
                <c:formatCode>0.00</c:formatCode>
                <c:ptCount val="6"/>
                <c:pt idx="0">
                  <c:v>144.66990963855423</c:v>
                </c:pt>
                <c:pt idx="1">
                  <c:v>58.476000000000006</c:v>
                </c:pt>
                <c:pt idx="2">
                  <c:v>110.64666666666668</c:v>
                </c:pt>
                <c:pt idx="3">
                  <c:v>0</c:v>
                </c:pt>
                <c:pt idx="4">
                  <c:v>199</c:v>
                </c:pt>
                <c:pt idx="5">
                  <c:v>114.45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1-49D3-98B6-D7126C9A6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30430336"/>
        <c:axId val="1330431296"/>
      </c:barChart>
      <c:catAx>
        <c:axId val="1330430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431296"/>
        <c:crosses val="autoZero"/>
        <c:auto val="1"/>
        <c:lblAlgn val="ctr"/>
        <c:lblOffset val="100"/>
        <c:noMultiLvlLbl val="0"/>
      </c:catAx>
      <c:valAx>
        <c:axId val="1330431296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43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[DASHBOARD_WALTER(1).xlsx]PIVOT_TABLES_GAMES!PivotTable38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BF5841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BF584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BF5841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BF584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BF5841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BF584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BF5841"/>
            </a:solidFill>
            <a:round/>
          </a:ln>
          <a:effectLst/>
        </c:spPr>
        <c:marker>
          <c:symbol val="circle"/>
          <c:size val="5"/>
          <c:spPr>
            <a:solidFill>
              <a:srgbClr val="C00000"/>
            </a:solidFill>
            <a:ln w="9525">
              <a:solidFill>
                <a:srgbClr val="BF584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55297157622739E-2"/>
          <c:y val="0.12304250559284116"/>
          <c:w val="0.92894056847545214"/>
          <c:h val="0.42854198594303228"/>
        </c:manualLayout>
      </c:layout>
      <c:lineChart>
        <c:grouping val="standard"/>
        <c:varyColors val="0"/>
        <c:ser>
          <c:idx val="0"/>
          <c:order val="0"/>
          <c:tx>
            <c:strRef>
              <c:f>PIVOT_TABLES_GAMES!$F$2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BF584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BF584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EAEAEA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PIVOT_TABLES_GAMES!$E$3:$E$8</c:f>
              <c:strCache>
                <c:ptCount val="5"/>
                <c:pt idx="0">
                  <c:v>Call of Duty: Warzone</c:v>
                </c:pt>
                <c:pt idx="1">
                  <c:v>FIFA 21</c:v>
                </c:pt>
                <c:pt idx="2">
                  <c:v>Gwent: The Witcher Card Game</c:v>
                </c:pt>
                <c:pt idx="3">
                  <c:v>Just Cause 4</c:v>
                </c:pt>
                <c:pt idx="4">
                  <c:v>NBA 2K21</c:v>
                </c:pt>
              </c:strCache>
            </c:strRef>
          </c:cat>
          <c:val>
            <c:numRef>
              <c:f>PIVOT_TABLES_GAMES!$F$3:$F$8</c:f>
              <c:numCache>
                <c:formatCode>0.00</c:formatCode>
                <c:ptCount val="5"/>
                <c:pt idx="0">
                  <c:v>3.6666666666666665</c:v>
                </c:pt>
                <c:pt idx="1">
                  <c:v>3.35</c:v>
                </c:pt>
                <c:pt idx="2">
                  <c:v>2.6</c:v>
                </c:pt>
                <c:pt idx="3">
                  <c:v>3.9655172413793105</c:v>
                </c:pt>
                <c:pt idx="4">
                  <c:v>1.8235294117647058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5B-41DD-8F74-839BFB220B2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46135007"/>
        <c:axId val="1746133567"/>
      </c:lineChart>
      <c:catAx>
        <c:axId val="1746135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6133567"/>
        <c:crosses val="autoZero"/>
        <c:auto val="1"/>
        <c:lblAlgn val="ctr"/>
        <c:lblOffset val="100"/>
        <c:tickLblSkip val="1"/>
        <c:noMultiLvlLbl val="0"/>
      </c:catAx>
      <c:valAx>
        <c:axId val="1746133567"/>
        <c:scaling>
          <c:orientation val="minMax"/>
          <c:max val="6"/>
        </c:scaling>
        <c:delete val="1"/>
        <c:axPos val="l"/>
        <c:numFmt formatCode="0.00" sourceLinked="1"/>
        <c:majorTickMark val="none"/>
        <c:minorTickMark val="none"/>
        <c:tickLblPos val="nextTo"/>
        <c:crossAx val="1746135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[DASHBOARD.xlsx]PIVOT_TABLES_GAMES!PivotTable40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BF5841"/>
          </a:solidFill>
          <a:ln>
            <a:solidFill>
              <a:srgbClr val="BF584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F5841"/>
          </a:solidFill>
          <a:ln>
            <a:solidFill>
              <a:srgbClr val="BF584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BF5841"/>
          </a:solidFill>
          <a:ln>
            <a:solidFill>
              <a:srgbClr val="BF584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F5841"/>
          </a:solidFill>
          <a:ln>
            <a:solidFill>
              <a:srgbClr val="BF584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PIVOT_TABLES_GAMES!$L$3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BF5841"/>
            </a:solidFill>
            <a:ln>
              <a:solidFill>
                <a:srgbClr val="BF584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EAEAEA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PIVOT_TABLES_GAMES!$K$4:$K$11</c:f>
              <c:strCache>
                <c:ptCount val="7"/>
                <c:pt idx="0">
                  <c:v>Civilization VI</c:v>
                </c:pt>
                <c:pt idx="1">
                  <c:v>Counter-Strike: Global Offensive</c:v>
                </c:pt>
                <c:pt idx="2">
                  <c:v>Dota 2</c:v>
                </c:pt>
                <c:pt idx="3">
                  <c:v>Fallout 4</c:v>
                </c:pt>
                <c:pt idx="4">
                  <c:v>Grand Theft Auto V</c:v>
                </c:pt>
                <c:pt idx="5">
                  <c:v>The Elder Scrolls V: Skyrim</c:v>
                </c:pt>
                <c:pt idx="6">
                  <c:v>Watch Dogs 2</c:v>
                </c:pt>
              </c:strCache>
            </c:strRef>
          </c:cat>
          <c:val>
            <c:numRef>
              <c:f>PIVOT_TABLES_GAMES!$L$4:$L$11</c:f>
              <c:numCache>
                <c:formatCode>0.00</c:formatCode>
                <c:ptCount val="7"/>
                <c:pt idx="0">
                  <c:v>28497.1</c:v>
                </c:pt>
                <c:pt idx="1">
                  <c:v>32000.3</c:v>
                </c:pt>
                <c:pt idx="2">
                  <c:v>52609.4</c:v>
                </c:pt>
                <c:pt idx="3">
                  <c:v>16772.900000000001</c:v>
                </c:pt>
                <c:pt idx="4">
                  <c:v>19260.599999999999</c:v>
                </c:pt>
                <c:pt idx="5">
                  <c:v>14607.4</c:v>
                </c:pt>
                <c:pt idx="6">
                  <c:v>25023.7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3A-47E4-8AC4-814D16F891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48560224"/>
        <c:axId val="1048561664"/>
      </c:barChart>
      <c:catAx>
        <c:axId val="1048560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561664"/>
        <c:crosses val="autoZero"/>
        <c:auto val="1"/>
        <c:lblAlgn val="ctr"/>
        <c:lblOffset val="100"/>
        <c:noMultiLvlLbl val="0"/>
      </c:catAx>
      <c:valAx>
        <c:axId val="1048561664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104856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[DASHBOARD.xlsx]PIVOT_TABLES_GAMES!PivotTable41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BF584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F584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BF584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F584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3475653532666076E-2"/>
          <c:y val="0.14737026689459229"/>
          <c:w val="0.92194208651829324"/>
          <c:h val="0.354609021135475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PIVOT_TABLES_GAMES!$O$3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BF584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PIVOT_TABLES_GAMES!$N$4:$N$53</c:f>
              <c:strCache>
                <c:ptCount val="49"/>
                <c:pt idx="0">
                  <c:v>Apex Legends</c:v>
                </c:pt>
                <c:pt idx="1">
                  <c:v>Assassin's Creed Odyssey</c:v>
                </c:pt>
                <c:pt idx="2">
                  <c:v>Battlefield V</c:v>
                </c:pt>
                <c:pt idx="3">
                  <c:v>Borderlands 3</c:v>
                </c:pt>
                <c:pt idx="4">
                  <c:v>Bully: Scholarship Edition</c:v>
                </c:pt>
                <c:pt idx="5">
                  <c:v>Call of Duty: Warzone</c:v>
                </c:pt>
                <c:pt idx="6">
                  <c:v>Civilization VI</c:v>
                </c:pt>
                <c:pt idx="7">
                  <c:v>Counter-Strike: Global Offensive</c:v>
                </c:pt>
                <c:pt idx="8">
                  <c:v>Crash Bandicoot N. Sane Trilogy</c:v>
                </c:pt>
                <c:pt idx="9">
                  <c:v>Cyberpunk 2077</c:v>
                </c:pt>
                <c:pt idx="10">
                  <c:v>Deus Ex: Mankind Divided</c:v>
                </c:pt>
                <c:pt idx="11">
                  <c:v>Devil May Cry 5</c:v>
                </c:pt>
                <c:pt idx="12">
                  <c:v>Doom Eternal</c:v>
                </c:pt>
                <c:pt idx="13">
                  <c:v>Dota 2</c:v>
                </c:pt>
                <c:pt idx="14">
                  <c:v>Fallout 4</c:v>
                </c:pt>
                <c:pt idx="15">
                  <c:v>Far Cry 5</c:v>
                </c:pt>
                <c:pt idx="16">
                  <c:v>Final Fantasy XV</c:v>
                </c:pt>
                <c:pt idx="17">
                  <c:v>Grand Theft Auto V</c:v>
                </c:pt>
                <c:pt idx="18">
                  <c:v>Gwent: The Witcher Card Game</c:v>
                </c:pt>
                <c:pt idx="19">
                  <c:v>Half-Life: Alyx</c:v>
                </c:pt>
                <c:pt idx="20">
                  <c:v>Just Cause 4</c:v>
                </c:pt>
                <c:pt idx="21">
                  <c:v>L.A. Noire</c:v>
                </c:pt>
                <c:pt idx="22">
                  <c:v>Left 4 Dead 2</c:v>
                </c:pt>
                <c:pt idx="23">
                  <c:v>Life is Strange 2</c:v>
                </c:pt>
                <c:pt idx="24">
                  <c:v>Mafia III</c:v>
                </c:pt>
                <c:pt idx="25">
                  <c:v>Max Payne 3</c:v>
                </c:pt>
                <c:pt idx="26">
                  <c:v>Mega Man 11</c:v>
                </c:pt>
                <c:pt idx="27">
                  <c:v>Monster Hunter: World</c:v>
                </c:pt>
                <c:pt idx="28">
                  <c:v>NBA 2K21</c:v>
                </c:pt>
                <c:pt idx="29">
                  <c:v>Portal 2</c:v>
                </c:pt>
                <c:pt idx="30">
                  <c:v>Prey</c:v>
                </c:pt>
                <c:pt idx="31">
                  <c:v>Rainbow Six Siege</c:v>
                </c:pt>
                <c:pt idx="32">
                  <c:v>Red Dead Redemption 2</c:v>
                </c:pt>
                <c:pt idx="33">
                  <c:v>Resident Evil 2</c:v>
                </c:pt>
                <c:pt idx="34">
                  <c:v>Sekiro: Shadows Die Twice</c:v>
                </c:pt>
                <c:pt idx="35">
                  <c:v>Shadow of the Tomb Raider</c:v>
                </c:pt>
                <c:pt idx="36">
                  <c:v>Spyro Reignited Trilogy</c:v>
                </c:pt>
                <c:pt idx="37">
                  <c:v>Star Wars Jedi: Fallen Order</c:v>
                </c:pt>
                <c:pt idx="38">
                  <c:v>Street Fighter V</c:v>
                </c:pt>
                <c:pt idx="39">
                  <c:v>The Division 2</c:v>
                </c:pt>
                <c:pt idx="40">
                  <c:v>The Elder Scrolls V: Skyrim</c:v>
                </c:pt>
                <c:pt idx="41">
                  <c:v>The Sims 4</c:v>
                </c:pt>
                <c:pt idx="42">
                  <c:v>The Witcher 3: Wild Hunt</c:v>
                </c:pt>
                <c:pt idx="43">
                  <c:v>The Witcher Adventure Game</c:v>
                </c:pt>
                <c:pt idx="44">
                  <c:v>Thronebreaker: The Witcher Tales</c:v>
                </c:pt>
                <c:pt idx="45">
                  <c:v>Tony Hawk's Pro Skater 1 + 2</c:v>
                </c:pt>
                <c:pt idx="46">
                  <c:v>Watch Dogs 2</c:v>
                </c:pt>
                <c:pt idx="47">
                  <c:v>Wolfenstein II: The New Colossus</c:v>
                </c:pt>
                <c:pt idx="48">
                  <c:v>XCOM 2</c:v>
                </c:pt>
              </c:strCache>
            </c:strRef>
          </c:cat>
          <c:val>
            <c:numRef>
              <c:f>PIVOT_TABLES_GAMES!$O$4:$O$53</c:f>
              <c:numCache>
                <c:formatCode>General</c:formatCode>
                <c:ptCount val="49"/>
                <c:pt idx="0">
                  <c:v>10</c:v>
                </c:pt>
                <c:pt idx="1">
                  <c:v>10</c:v>
                </c:pt>
                <c:pt idx="2">
                  <c:v>3</c:v>
                </c:pt>
                <c:pt idx="3">
                  <c:v>10</c:v>
                </c:pt>
                <c:pt idx="4">
                  <c:v>10</c:v>
                </c:pt>
                <c:pt idx="5">
                  <c:v>3</c:v>
                </c:pt>
                <c:pt idx="6">
                  <c:v>8</c:v>
                </c:pt>
                <c:pt idx="7">
                  <c:v>8</c:v>
                </c:pt>
                <c:pt idx="8">
                  <c:v>10</c:v>
                </c:pt>
                <c:pt idx="9">
                  <c:v>10</c:v>
                </c:pt>
                <c:pt idx="10">
                  <c:v>4</c:v>
                </c:pt>
                <c:pt idx="11">
                  <c:v>10</c:v>
                </c:pt>
                <c:pt idx="12">
                  <c:v>10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</c:v>
                </c:pt>
                <c:pt idx="21">
                  <c:v>10</c:v>
                </c:pt>
                <c:pt idx="22">
                  <c:v>9</c:v>
                </c:pt>
                <c:pt idx="23">
                  <c:v>7</c:v>
                </c:pt>
                <c:pt idx="24">
                  <c:v>2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8</c:v>
                </c:pt>
                <c:pt idx="36">
                  <c:v>10</c:v>
                </c:pt>
                <c:pt idx="37">
                  <c:v>9</c:v>
                </c:pt>
                <c:pt idx="38">
                  <c:v>4</c:v>
                </c:pt>
                <c:pt idx="39">
                  <c:v>7</c:v>
                </c:pt>
                <c:pt idx="40">
                  <c:v>10</c:v>
                </c:pt>
                <c:pt idx="41">
                  <c:v>8</c:v>
                </c:pt>
                <c:pt idx="42">
                  <c:v>10</c:v>
                </c:pt>
                <c:pt idx="43">
                  <c:v>9</c:v>
                </c:pt>
                <c:pt idx="44">
                  <c:v>10</c:v>
                </c:pt>
                <c:pt idx="45">
                  <c:v>6</c:v>
                </c:pt>
                <c:pt idx="46">
                  <c:v>9</c:v>
                </c:pt>
                <c:pt idx="47">
                  <c:v>10</c:v>
                </c:pt>
                <c:pt idx="4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A-47AC-900B-DB6BBE814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6589455"/>
        <c:axId val="956589935"/>
      </c:barChart>
      <c:catAx>
        <c:axId val="9565894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589935"/>
        <c:crosses val="autoZero"/>
        <c:auto val="1"/>
        <c:lblAlgn val="ctr"/>
        <c:lblOffset val="100"/>
        <c:noMultiLvlLbl val="0"/>
      </c:catAx>
      <c:valAx>
        <c:axId val="956589935"/>
        <c:scaling>
          <c:orientation val="minMax"/>
          <c:max val="1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589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[DASHBOARD.xlsx]PIVOT_TABLES_GAMES!PivotTable42</c:name>
    <c:fmtId val="-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PIVOT_TABLES_GAMES!$R$3</c:f>
              <c:strCache>
                <c:ptCount val="1"/>
                <c:pt idx="0">
                  <c:v>Total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1-BB46-4D75-BBF5-8E9BA99281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3-BB46-4D75-BBF5-8E9BA99281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5-BB46-4D75-BBF5-8E9BA99281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7-BB46-4D75-BBF5-8E9BA992815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9-BB46-4D75-BBF5-8E9BA992815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B-BB46-4D75-BBF5-8E9BA99281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PIVOT_TABLES_GAMES!$Q$4:$Q$10</c:f>
              <c:strCache>
                <c:ptCount val="6"/>
                <c:pt idx="0">
                  <c:v>Action</c:v>
                </c:pt>
                <c:pt idx="1">
                  <c:v>Adventure</c:v>
                </c:pt>
                <c:pt idx="2">
                  <c:v>RPG</c:v>
                </c:pt>
                <c:pt idx="3">
                  <c:v>Simulation</c:v>
                </c:pt>
                <c:pt idx="4">
                  <c:v>Sports</c:v>
                </c:pt>
                <c:pt idx="5">
                  <c:v>Strategy</c:v>
                </c:pt>
              </c:strCache>
            </c:strRef>
          </c:cat>
          <c:val>
            <c:numRef>
              <c:f>PIVOT_TABLES_GAMES!$R$4:$R$10</c:f>
              <c:numCache>
                <c:formatCode>0.00</c:formatCode>
                <c:ptCount val="6"/>
                <c:pt idx="0">
                  <c:v>4.5996987951807222</c:v>
                </c:pt>
                <c:pt idx="1">
                  <c:v>4.97</c:v>
                </c:pt>
                <c:pt idx="2">
                  <c:v>5.0999999999999996</c:v>
                </c:pt>
                <c:pt idx="3">
                  <c:v>1</c:v>
                </c:pt>
                <c:pt idx="4">
                  <c:v>1.4</c:v>
                </c:pt>
                <c:pt idx="5">
                  <c:v>5.45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B46-4D75-BBF5-8E9BA992815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578997947785235"/>
          <c:y val="0.1875974797203869"/>
          <c:w val="0.19152311763489491"/>
          <c:h val="0.70000243808143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rgbClr val="EAEAEA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[DASHBOARD.xlsx]PIVOT_TABLES_GAMES!PivotTable2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BF5841"/>
          </a:solidFill>
          <a:ln>
            <a:solidFill>
              <a:srgbClr val="0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BF5841"/>
          </a:solidFill>
          <a:ln>
            <a:solidFill>
              <a:srgbClr val="0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BF5841"/>
          </a:solidFill>
          <a:ln>
            <a:solidFill>
              <a:srgbClr val="0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F5841"/>
          </a:solidFill>
          <a:ln>
            <a:solidFill>
              <a:srgbClr val="0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4493685340282608E-2"/>
          <c:y val="7.1334089294546765E-2"/>
          <c:w val="0.92454344046622439"/>
          <c:h val="0.45553697849519981"/>
        </c:manualLayout>
      </c:layout>
      <c:areaChart>
        <c:grouping val="standard"/>
        <c:varyColors val="0"/>
        <c:ser>
          <c:idx val="0"/>
          <c:order val="0"/>
          <c:tx>
            <c:strRef>
              <c:f>PIVOT_TABLES_GAMES!$U$3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BF5841"/>
            </a:solidFill>
            <a:ln>
              <a:solidFill>
                <a:srgbClr val="00000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c:spPr>
          <c:cat>
            <c:strRef>
              <c:f>PIVOT_TABLES_GAMES!$T$4:$T$53</c:f>
              <c:strCache>
                <c:ptCount val="49"/>
                <c:pt idx="0">
                  <c:v>Apex Legends</c:v>
                </c:pt>
                <c:pt idx="1">
                  <c:v>Assassin's Creed Odyssey</c:v>
                </c:pt>
                <c:pt idx="2">
                  <c:v>Battlefield V</c:v>
                </c:pt>
                <c:pt idx="3">
                  <c:v>Borderlands 3</c:v>
                </c:pt>
                <c:pt idx="4">
                  <c:v>Bully: Scholarship Edition</c:v>
                </c:pt>
                <c:pt idx="5">
                  <c:v>Call of Duty: Warzone</c:v>
                </c:pt>
                <c:pt idx="6">
                  <c:v>Counter-Strike: Global Offensive</c:v>
                </c:pt>
                <c:pt idx="7">
                  <c:v>Crash Bandicoot N. Sane Trilogy</c:v>
                </c:pt>
                <c:pt idx="8">
                  <c:v>Deus Ex: Mankind Divided</c:v>
                </c:pt>
                <c:pt idx="9">
                  <c:v>Devil May Cry 5</c:v>
                </c:pt>
                <c:pt idx="10">
                  <c:v>Doom Eternal</c:v>
                </c:pt>
                <c:pt idx="11">
                  <c:v>Dota 2</c:v>
                </c:pt>
                <c:pt idx="12">
                  <c:v>Far Cry 5</c:v>
                </c:pt>
                <c:pt idx="13">
                  <c:v>Grand Theft Auto V</c:v>
                </c:pt>
                <c:pt idx="14">
                  <c:v>Half-Life: Alyx</c:v>
                </c:pt>
                <c:pt idx="15">
                  <c:v>Just Cause 4</c:v>
                </c:pt>
                <c:pt idx="16">
                  <c:v>Left 4 Dead 2</c:v>
                </c:pt>
                <c:pt idx="17">
                  <c:v>Mafia III</c:v>
                </c:pt>
                <c:pt idx="18">
                  <c:v>Max Payne 3</c:v>
                </c:pt>
                <c:pt idx="19">
                  <c:v>Mega Man 11</c:v>
                </c:pt>
                <c:pt idx="20">
                  <c:v>Monster Hunter: World</c:v>
                </c:pt>
                <c:pt idx="21">
                  <c:v>Portal 2</c:v>
                </c:pt>
                <c:pt idx="22">
                  <c:v>Prey</c:v>
                </c:pt>
                <c:pt idx="23">
                  <c:v>Rainbow Six Siege</c:v>
                </c:pt>
                <c:pt idx="24">
                  <c:v>Red Dead Redemption 2</c:v>
                </c:pt>
                <c:pt idx="25">
                  <c:v>Resident Evil 2</c:v>
                </c:pt>
                <c:pt idx="26">
                  <c:v>Sekiro: Shadows Die Twice</c:v>
                </c:pt>
                <c:pt idx="27">
                  <c:v>Shadow of the Tomb Raider</c:v>
                </c:pt>
                <c:pt idx="28">
                  <c:v>Spyro Reignited Trilogy</c:v>
                </c:pt>
                <c:pt idx="29">
                  <c:v>Star Wars Jedi: Fallen Order</c:v>
                </c:pt>
                <c:pt idx="30">
                  <c:v>Street Fighter V</c:v>
                </c:pt>
                <c:pt idx="31">
                  <c:v>The Division 2</c:v>
                </c:pt>
                <c:pt idx="32">
                  <c:v>Watch Dogs 2</c:v>
                </c:pt>
                <c:pt idx="33">
                  <c:v>Wolfenstein II: The New Colossus</c:v>
                </c:pt>
                <c:pt idx="34">
                  <c:v>Civilization VI</c:v>
                </c:pt>
                <c:pt idx="35">
                  <c:v>Cyberpunk 2077</c:v>
                </c:pt>
                <c:pt idx="36">
                  <c:v>Fallout 4</c:v>
                </c:pt>
                <c:pt idx="37">
                  <c:v>Final Fantasy XV</c:v>
                </c:pt>
                <c:pt idx="38">
                  <c:v>Gwent: The Witcher Card Game</c:v>
                </c:pt>
                <c:pt idx="39">
                  <c:v>L.A. Noire</c:v>
                </c:pt>
                <c:pt idx="40">
                  <c:v>Life is Strange 2</c:v>
                </c:pt>
                <c:pt idx="41">
                  <c:v>NBA 2K21</c:v>
                </c:pt>
                <c:pt idx="42">
                  <c:v>The Elder Scrolls V: Skyrim</c:v>
                </c:pt>
                <c:pt idx="43">
                  <c:v>The Sims 4</c:v>
                </c:pt>
                <c:pt idx="44">
                  <c:v>The Witcher 3: Wild Hunt</c:v>
                </c:pt>
                <c:pt idx="45">
                  <c:v>The Witcher Adventure Game</c:v>
                </c:pt>
                <c:pt idx="46">
                  <c:v>Thronebreaker: The Witcher Tales</c:v>
                </c:pt>
                <c:pt idx="47">
                  <c:v>Tony Hawk's Pro Skater 1 + 2</c:v>
                </c:pt>
                <c:pt idx="48">
                  <c:v>XCOM 2</c:v>
                </c:pt>
              </c:strCache>
            </c:strRef>
          </c:cat>
          <c:val>
            <c:numRef>
              <c:f>PIVOT_TABLES_GAMES!$U$4:$U$53</c:f>
              <c:numCache>
                <c:formatCode>0.00</c:formatCode>
                <c:ptCount val="49"/>
                <c:pt idx="0">
                  <c:v>6.5397373645823276</c:v>
                </c:pt>
                <c:pt idx="1">
                  <c:v>4.375475580196869</c:v>
                </c:pt>
                <c:pt idx="2">
                  <c:v>3.5679959613773469</c:v>
                </c:pt>
                <c:pt idx="3">
                  <c:v>3.6351103606594131</c:v>
                </c:pt>
                <c:pt idx="4">
                  <c:v>3.4067238600160734</c:v>
                </c:pt>
                <c:pt idx="5">
                  <c:v>5.1453125182014476</c:v>
                </c:pt>
                <c:pt idx="6">
                  <c:v>7.7162102593271396</c:v>
                </c:pt>
                <c:pt idx="7">
                  <c:v>3.3272828556659482</c:v>
                </c:pt>
                <c:pt idx="8">
                  <c:v>4.0859948418436041</c:v>
                </c:pt>
                <c:pt idx="9">
                  <c:v>3.3437492924975962</c:v>
                </c:pt>
                <c:pt idx="10">
                  <c:v>4.2756799941459072</c:v>
                </c:pt>
                <c:pt idx="11">
                  <c:v>8.0339550059963258</c:v>
                </c:pt>
                <c:pt idx="12">
                  <c:v>3.8656427740228216</c:v>
                </c:pt>
                <c:pt idx="13">
                  <c:v>5.6114061819421313</c:v>
                </c:pt>
                <c:pt idx="14">
                  <c:v>4.235432682105551</c:v>
                </c:pt>
                <c:pt idx="15">
                  <c:v>2.824465402686223</c:v>
                </c:pt>
                <c:pt idx="16">
                  <c:v>5.418046112251468</c:v>
                </c:pt>
                <c:pt idx="17">
                  <c:v>3.7741668790031526</c:v>
                </c:pt>
                <c:pt idx="18">
                  <c:v>3.1958070511240333</c:v>
                </c:pt>
                <c:pt idx="19">
                  <c:v>3.8063948836199955</c:v>
                </c:pt>
                <c:pt idx="20">
                  <c:v>5.7167907796812312</c:v>
                </c:pt>
                <c:pt idx="21">
                  <c:v>5.290809297948412</c:v>
                </c:pt>
                <c:pt idx="22">
                  <c:v>4.5514677861155715</c:v>
                </c:pt>
                <c:pt idx="23">
                  <c:v>4.0508855390754297</c:v>
                </c:pt>
                <c:pt idx="24">
                  <c:v>4.0641936120603983</c:v>
                </c:pt>
                <c:pt idx="25">
                  <c:v>3.6087264451756331</c:v>
                </c:pt>
                <c:pt idx="26">
                  <c:v>3.4627245610322155</c:v>
                </c:pt>
                <c:pt idx="27">
                  <c:v>6.7690885987641805</c:v>
                </c:pt>
                <c:pt idx="28">
                  <c:v>3.622225150805837</c:v>
                </c:pt>
                <c:pt idx="29">
                  <c:v>3.6508620355802663</c:v>
                </c:pt>
                <c:pt idx="30">
                  <c:v>3.4180347475377375</c:v>
                </c:pt>
                <c:pt idx="31">
                  <c:v>3.1430168849575146</c:v>
                </c:pt>
                <c:pt idx="32">
                  <c:v>2.9009523978325338</c:v>
                </c:pt>
                <c:pt idx="33">
                  <c:v>2.9838917054495817</c:v>
                </c:pt>
                <c:pt idx="34">
                  <c:v>5.3603252408709414</c:v>
                </c:pt>
                <c:pt idx="35">
                  <c:v>4.3021129970797762</c:v>
                </c:pt>
                <c:pt idx="36">
                  <c:v>6.0142286377095422</c:v>
                </c:pt>
                <c:pt idx="37">
                  <c:v>4.5098426371844536</c:v>
                </c:pt>
                <c:pt idx="38">
                  <c:v>6.6067805992149555</c:v>
                </c:pt>
                <c:pt idx="39">
                  <c:v>3.5735035985741432</c:v>
                </c:pt>
                <c:pt idx="40">
                  <c:v>3.5391224130746401</c:v>
                </c:pt>
                <c:pt idx="41">
                  <c:v>6.6243832358865733</c:v>
                </c:pt>
                <c:pt idx="42">
                  <c:v>4.0099800894800319</c:v>
                </c:pt>
                <c:pt idx="43">
                  <c:v>6.2867171763527407</c:v>
                </c:pt>
                <c:pt idx="44">
                  <c:v>4.8544187225523814</c:v>
                </c:pt>
                <c:pt idx="45">
                  <c:v>4.2172410017201827</c:v>
                </c:pt>
                <c:pt idx="46">
                  <c:v>4.5395348187687343</c:v>
                </c:pt>
                <c:pt idx="47">
                  <c:v>1.5546912100037504</c:v>
                </c:pt>
                <c:pt idx="48">
                  <c:v>5.0167189346877024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6C-4063-B407-65EAA29FD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6459135"/>
        <c:axId val="2066467775"/>
      </c:areaChart>
      <c:catAx>
        <c:axId val="20664591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467775"/>
        <c:crosses val="autoZero"/>
        <c:auto val="1"/>
        <c:lblAlgn val="ctr"/>
        <c:lblOffset val="100"/>
        <c:noMultiLvlLbl val="0"/>
      </c:catAx>
      <c:valAx>
        <c:axId val="206646777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4591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[DASHBOARD.xlsx]PIVOT_TABLES_STUDIOS!PivotTable46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4.3876458950275123E-2"/>
              <c:y val="-5.31923980591355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5.7116187058384699E-2"/>
              <c:y val="-4.61482227601186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3.5952089828746162E-2"/>
              <c:y val="5.59815306348153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3.6064045126983468E-2"/>
              <c:y val="5.58222738332227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4.3876458950275123E-2"/>
              <c:y val="-5.31923980591355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5.7116187058384699E-2"/>
              <c:y val="-4.61482227601186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3.5952089828746162E-2"/>
              <c:y val="5.59815306348153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3.6064045126983468E-2"/>
              <c:y val="5.58222738332227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4.3876458950275123E-2"/>
              <c:y val="-5.31923980591355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5.7116187058384699E-2"/>
              <c:y val="-4.61482227601186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3.5952089828746162E-2"/>
              <c:y val="5.59815306348153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3.6064045126983468E-2"/>
              <c:y val="5.58222738332227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4.3876458950275123E-2"/>
              <c:y val="-5.31923980591355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5.7116187058384699E-2"/>
              <c:y val="-4.61482227601186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3.5952089828746162E-2"/>
              <c:y val="5.59815306348153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3.6064045126983468E-2"/>
              <c:y val="5.58222738332227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4.3876458950275123E-2"/>
              <c:y val="-5.319239805913557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5.7116187058384699E-2"/>
              <c:y val="-4.61482227601186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3.5952089828746162E-2"/>
              <c:y val="5.59815306348153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rgbClr val="07F388"/>
            </a:solidFill>
            <a:round/>
          </a:ln>
          <a:effectLst/>
        </c:spPr>
        <c:marker>
          <c:symbol val="circle"/>
          <c:size val="5"/>
          <c:spPr>
            <a:solidFill>
              <a:srgbClr val="000000"/>
            </a:solidFill>
            <a:ln w="9525">
              <a:solidFill>
                <a:srgbClr val="07F388"/>
              </a:solidFill>
            </a:ln>
            <a:effectLst/>
          </c:spPr>
        </c:marker>
        <c:dLbl>
          <c:idx val="0"/>
          <c:layout>
            <c:manualLayout>
              <c:x val="-3.6064045126983468E-2"/>
              <c:y val="5.582227383322273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rgbClr val="EAEAE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0238429493141189E-2"/>
          <c:y val="0.15622321682375898"/>
          <c:w val="0.92072814257761559"/>
          <c:h val="0.59820629433555794"/>
        </c:manualLayout>
      </c:layout>
      <c:lineChart>
        <c:grouping val="standard"/>
        <c:varyColors val="0"/>
        <c:ser>
          <c:idx val="0"/>
          <c:order val="0"/>
          <c:tx>
            <c:strRef>
              <c:f>PIVOT_TABLES_STUDIOS!$F$2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07F38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0000"/>
              </a:solidFill>
              <a:ln w="9525">
                <a:solidFill>
                  <a:srgbClr val="07F388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rgbClr val="07F388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303-4707-B5A7-46A1FD3DD93A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rgbClr val="07F388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303-4707-B5A7-46A1FD3DD93A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rgbClr val="07F388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303-4707-B5A7-46A1FD3DD93A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rgbClr val="07F388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303-4707-B5A7-46A1FD3DD93A}"/>
              </c:ext>
            </c:extLst>
          </c:dPt>
          <c:dLbls>
            <c:dLbl>
              <c:idx val="0"/>
              <c:layout>
                <c:manualLayout>
                  <c:x val="-4.3876458950275123E-2"/>
                  <c:y val="-5.31923980591355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303-4707-B5A7-46A1FD3DD93A}"/>
                </c:ext>
              </c:extLst>
            </c:dLbl>
            <c:dLbl>
              <c:idx val="1"/>
              <c:layout>
                <c:manualLayout>
                  <c:x val="-5.7116187058384699E-2"/>
                  <c:y val="-4.61482227601186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03-4707-B5A7-46A1FD3DD93A}"/>
                </c:ext>
              </c:extLst>
            </c:dLbl>
            <c:dLbl>
              <c:idx val="5"/>
              <c:layout>
                <c:manualLayout>
                  <c:x val="-3.5952089828746162E-2"/>
                  <c:y val="5.598153063481530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303-4707-B5A7-46A1FD3DD93A}"/>
                </c:ext>
              </c:extLst>
            </c:dLbl>
            <c:dLbl>
              <c:idx val="7"/>
              <c:layout>
                <c:manualLayout>
                  <c:x val="-3.6064045126983468E-2"/>
                  <c:y val="5.58222738332227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03-4707-B5A7-46A1FD3DD9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EAEAEA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PIVOT_TABLES_STUDIOS!$E$3:$E$13</c:f>
              <c:strCache>
                <c:ptCount val="10"/>
                <c:pt idx="0">
                  <c:v>2K Games</c:v>
                </c:pt>
                <c:pt idx="1">
                  <c:v>Activision</c:v>
                </c:pt>
                <c:pt idx="2">
                  <c:v>Bethesda Softworks</c:v>
                </c:pt>
                <c:pt idx="3">
                  <c:v>Capcom</c:v>
                </c:pt>
                <c:pt idx="4">
                  <c:v>CD Projekt Red</c:v>
                </c:pt>
                <c:pt idx="5">
                  <c:v>Electronic Arts</c:v>
                </c:pt>
                <c:pt idx="6">
                  <c:v>Rockstar Games</c:v>
                </c:pt>
                <c:pt idx="7">
                  <c:v>Square Enix</c:v>
                </c:pt>
                <c:pt idx="8">
                  <c:v>Ubisoft</c:v>
                </c:pt>
                <c:pt idx="9">
                  <c:v>Valve</c:v>
                </c:pt>
              </c:strCache>
            </c:strRef>
          </c:cat>
          <c:val>
            <c:numRef>
              <c:f>PIVOT_TABLES_STUDIOS!$F$3:$F$13</c:f>
              <c:numCache>
                <c:formatCode>General</c:formatCode>
                <c:ptCount val="10"/>
                <c:pt idx="0">
                  <c:v>28</c:v>
                </c:pt>
                <c:pt idx="1">
                  <c:v>39</c:v>
                </c:pt>
                <c:pt idx="2">
                  <c:v>50</c:v>
                </c:pt>
                <c:pt idx="3">
                  <c:v>44</c:v>
                </c:pt>
                <c:pt idx="4">
                  <c:v>49</c:v>
                </c:pt>
                <c:pt idx="5">
                  <c:v>30</c:v>
                </c:pt>
                <c:pt idx="6">
                  <c:v>49</c:v>
                </c:pt>
                <c:pt idx="7">
                  <c:v>30</c:v>
                </c:pt>
                <c:pt idx="8">
                  <c:v>46</c:v>
                </c:pt>
                <c:pt idx="9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03-4707-B5A7-46A1FD3DD93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06646639"/>
        <c:axId val="306644239"/>
      </c:lineChart>
      <c:catAx>
        <c:axId val="30664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644239"/>
        <c:crosses val="autoZero"/>
        <c:auto val="1"/>
        <c:lblAlgn val="ctr"/>
        <c:lblOffset val="100"/>
        <c:noMultiLvlLbl val="0"/>
      </c:catAx>
      <c:valAx>
        <c:axId val="306644239"/>
        <c:scaling>
          <c:orientation val="minMax"/>
          <c:max val="55"/>
          <c:min val="20"/>
        </c:scaling>
        <c:delete val="1"/>
        <c:axPos val="l"/>
        <c:numFmt formatCode="General" sourceLinked="1"/>
        <c:majorTickMark val="none"/>
        <c:minorTickMark val="none"/>
        <c:tickLblPos val="nextTo"/>
        <c:crossAx val="306646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[DASHBOARD.xlsx]PIVOT_TABLES_STUDIOS!PivotTable1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7F388"/>
          </a:solidFill>
          <a:ln>
            <a:solidFill>
              <a:srgbClr val="07F388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7F388"/>
          </a:solidFill>
          <a:ln>
            <a:solidFill>
              <a:srgbClr val="07F388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7F388"/>
          </a:solidFill>
          <a:ln>
            <a:solidFill>
              <a:srgbClr val="07F388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7F388"/>
          </a:solidFill>
          <a:ln>
            <a:solidFill>
              <a:srgbClr val="07F388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485468103903017E-2"/>
          <c:y val="2.9160205187690861E-2"/>
          <c:w val="0.91160936261266456"/>
          <c:h val="0.83728965697469637"/>
        </c:manualLayout>
      </c:layout>
      <c:areaChart>
        <c:grouping val="standard"/>
        <c:varyColors val="0"/>
        <c:ser>
          <c:idx val="0"/>
          <c:order val="0"/>
          <c:tx>
            <c:strRef>
              <c:f>PIVOT_TABLES_STUDIOS!$L$3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7F388"/>
            </a:solidFill>
            <a:ln>
              <a:solidFill>
                <a:srgbClr val="07F388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c:spPr>
          <c:cat>
            <c:strRef>
              <c:f>PIVOT_TABLES_STUDIOS!$K$4:$K$14</c:f>
              <c:strCache>
                <c:ptCount val="10"/>
                <c:pt idx="0">
                  <c:v>2K Games</c:v>
                </c:pt>
                <c:pt idx="1">
                  <c:v>Activision</c:v>
                </c:pt>
                <c:pt idx="2">
                  <c:v>Bethesda Softworks</c:v>
                </c:pt>
                <c:pt idx="3">
                  <c:v>Capcom</c:v>
                </c:pt>
                <c:pt idx="4">
                  <c:v>CD Projekt Red</c:v>
                </c:pt>
                <c:pt idx="5">
                  <c:v>Electronic Arts</c:v>
                </c:pt>
                <c:pt idx="6">
                  <c:v>Rockstar Games</c:v>
                </c:pt>
                <c:pt idx="7">
                  <c:v>Square Enix</c:v>
                </c:pt>
                <c:pt idx="8">
                  <c:v>Ubisoft</c:v>
                </c:pt>
                <c:pt idx="9">
                  <c:v>Valve</c:v>
                </c:pt>
              </c:strCache>
            </c:strRef>
          </c:cat>
          <c:val>
            <c:numRef>
              <c:f>PIVOT_TABLES_STUDIOS!$L$4:$L$14</c:f>
              <c:numCache>
                <c:formatCode>0.00</c:formatCode>
                <c:ptCount val="10"/>
                <c:pt idx="0">
                  <c:v>4.8821409302215546</c:v>
                </c:pt>
                <c:pt idx="1">
                  <c:v>3.1419808216205083</c:v>
                </c:pt>
                <c:pt idx="2">
                  <c:v>4.3670496425801266</c:v>
                </c:pt>
                <c:pt idx="3">
                  <c:v>3.9787392297024398</c:v>
                </c:pt>
                <c:pt idx="4">
                  <c:v>4.9040176278672067</c:v>
                </c:pt>
                <c:pt idx="5">
                  <c:v>5.0113281344731702</c:v>
                </c:pt>
                <c:pt idx="6">
                  <c:v>3.9703268607433557</c:v>
                </c:pt>
                <c:pt idx="7">
                  <c:v>4.3457027787106197</c:v>
                </c:pt>
                <c:pt idx="8">
                  <c:v>3.6671946352170339</c:v>
                </c:pt>
                <c:pt idx="9">
                  <c:v>6.1536017849803546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B0-40B2-8B16-EDA04E5BA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9857920"/>
        <c:axId val="1259856960"/>
      </c:areaChart>
      <c:catAx>
        <c:axId val="1259857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856960"/>
        <c:crosses val="autoZero"/>
        <c:auto val="1"/>
        <c:lblAlgn val="ctr"/>
        <c:lblOffset val="100"/>
        <c:noMultiLvlLbl val="0"/>
      </c:catAx>
      <c:valAx>
        <c:axId val="1259856960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85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[DASHBOARD.xlsx]PIVOT_TABLES_STUDIOS!PivotTable45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7F388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7F388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7F388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7F388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8228214416331817E-2"/>
          <c:y val="0.2537707729460561"/>
          <c:w val="0.9303922091336001"/>
          <c:h val="0.628746229781701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PIVOT_TABLES_STUDIOS!$C$2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7F388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PIVOT_TABLES_STUDIOS!$B$3:$B$13</c:f>
              <c:strCache>
                <c:ptCount val="10"/>
                <c:pt idx="0">
                  <c:v>2K Games</c:v>
                </c:pt>
                <c:pt idx="1">
                  <c:v>Activision</c:v>
                </c:pt>
                <c:pt idx="2">
                  <c:v>Bethesda Softworks</c:v>
                </c:pt>
                <c:pt idx="3">
                  <c:v>Capcom</c:v>
                </c:pt>
                <c:pt idx="4">
                  <c:v>CD Projekt Red</c:v>
                </c:pt>
                <c:pt idx="5">
                  <c:v>Electronic Arts</c:v>
                </c:pt>
                <c:pt idx="6">
                  <c:v>Rockstar Games</c:v>
                </c:pt>
                <c:pt idx="7">
                  <c:v>Square Enix</c:v>
                </c:pt>
                <c:pt idx="8">
                  <c:v>Ubisoft</c:v>
                </c:pt>
                <c:pt idx="9">
                  <c:v>Valve</c:v>
                </c:pt>
              </c:strCache>
            </c:strRef>
          </c:cat>
          <c:val>
            <c:numRef>
              <c:f>PIVOT_TABLES_STUDIOS!$C$3:$C$13</c:f>
              <c:numCache>
                <c:formatCode>General</c:formatCode>
                <c:ptCount val="10"/>
                <c:pt idx="0">
                  <c:v>173</c:v>
                </c:pt>
                <c:pt idx="1">
                  <c:v>176</c:v>
                </c:pt>
                <c:pt idx="2">
                  <c:v>231</c:v>
                </c:pt>
                <c:pt idx="3">
                  <c:v>247</c:v>
                </c:pt>
                <c:pt idx="4">
                  <c:v>285.5</c:v>
                </c:pt>
                <c:pt idx="5">
                  <c:v>164</c:v>
                </c:pt>
                <c:pt idx="6">
                  <c:v>189</c:v>
                </c:pt>
                <c:pt idx="7">
                  <c:v>245</c:v>
                </c:pt>
                <c:pt idx="8">
                  <c:v>228.1</c:v>
                </c:pt>
                <c:pt idx="9">
                  <c:v>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F2-4039-888D-A0C6A490D3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59851200"/>
        <c:axId val="1259852640"/>
      </c:barChart>
      <c:catAx>
        <c:axId val="125985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852640"/>
        <c:crosses val="autoZero"/>
        <c:auto val="1"/>
        <c:lblAlgn val="ctr"/>
        <c:lblOffset val="100"/>
        <c:noMultiLvlLbl val="0"/>
      </c:catAx>
      <c:valAx>
        <c:axId val="1259852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EAEAE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85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0.04683</cdr:x>
      <cdr:y>0.00111</cdr:y>
    </cdr:from>
    <cdr:to>
      <cdr:x>0.27445</cdr:x>
      <cdr:y>0.70199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5DAFC5BE-864F-78BA-E408-3EB2EC507722}"/>
            </a:ext>
          </a:extLst>
        </cdr:cNvPr>
        <cdr:cNvSpPr txBox="1"/>
      </cdr:nvSpPr>
      <cdr:spPr>
        <a:xfrm xmlns:a="http://schemas.openxmlformats.org/drawingml/2006/main">
          <a:off x="188109" y="144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pt-BR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1658E949-DCA3-A9CE-5704-00EDE0BDB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>
            <a:extLst>
              <a:ext uri="{FF2B5EF4-FFF2-40B4-BE49-F238E27FC236}">
                <a16:creationId xmlns:a16="http://schemas.microsoft.com/office/drawing/2014/main" id="{5F1E8602-4FEC-CFC8-762B-8C2148A910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>
            <a:extLst>
              <a:ext uri="{FF2B5EF4-FFF2-40B4-BE49-F238E27FC236}">
                <a16:creationId xmlns:a16="http://schemas.microsoft.com/office/drawing/2014/main" id="{C4208BDD-4118-C57F-8559-BFD3EF7405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235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ADF9F879-0467-29D8-3E81-16C2AC6C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>
            <a:extLst>
              <a:ext uri="{FF2B5EF4-FFF2-40B4-BE49-F238E27FC236}">
                <a16:creationId xmlns:a16="http://schemas.microsoft.com/office/drawing/2014/main" id="{2EB036C0-E6F2-1D0B-8E93-89FFDC55B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>
            <a:extLst>
              <a:ext uri="{FF2B5EF4-FFF2-40B4-BE49-F238E27FC236}">
                <a16:creationId xmlns:a16="http://schemas.microsoft.com/office/drawing/2014/main" id="{D646C4B9-B6CD-A67A-EB55-14219C31BC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2181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23E02365-1865-A91C-DFB9-5D239D0C3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>
            <a:extLst>
              <a:ext uri="{FF2B5EF4-FFF2-40B4-BE49-F238E27FC236}">
                <a16:creationId xmlns:a16="http://schemas.microsoft.com/office/drawing/2014/main" id="{434E5A0A-C08A-71C9-F1D7-84F3E9C777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>
            <a:extLst>
              <a:ext uri="{FF2B5EF4-FFF2-40B4-BE49-F238E27FC236}">
                <a16:creationId xmlns:a16="http://schemas.microsoft.com/office/drawing/2014/main" id="{ACB58896-5C5F-8B84-D631-1920A50350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820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2F59EE54-C9F0-5908-0A40-931B43B87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>
            <a:extLst>
              <a:ext uri="{FF2B5EF4-FFF2-40B4-BE49-F238E27FC236}">
                <a16:creationId xmlns:a16="http://schemas.microsoft.com/office/drawing/2014/main" id="{C2FD155E-22F7-D8D9-A1F0-176D648D66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>
            <a:extLst>
              <a:ext uri="{FF2B5EF4-FFF2-40B4-BE49-F238E27FC236}">
                <a16:creationId xmlns:a16="http://schemas.microsoft.com/office/drawing/2014/main" id="{5020F5F0-EED1-A286-5A3C-696655076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755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447DC69E-BFDB-DD20-9290-4E577853F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>
            <a:extLst>
              <a:ext uri="{FF2B5EF4-FFF2-40B4-BE49-F238E27FC236}">
                <a16:creationId xmlns:a16="http://schemas.microsoft.com/office/drawing/2014/main" id="{A47DBE8E-DC10-D065-F615-E88209ED46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>
            <a:extLst>
              <a:ext uri="{FF2B5EF4-FFF2-40B4-BE49-F238E27FC236}">
                <a16:creationId xmlns:a16="http://schemas.microsoft.com/office/drawing/2014/main" id="{E1877C8B-7D83-EDA5-006A-A22507F5E1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06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19CA163C-245C-0F6B-D560-78076CC56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>
            <a:extLst>
              <a:ext uri="{FF2B5EF4-FFF2-40B4-BE49-F238E27FC236}">
                <a16:creationId xmlns:a16="http://schemas.microsoft.com/office/drawing/2014/main" id="{213739B3-8626-9D68-318C-D8D0D1379D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>
            <a:extLst>
              <a:ext uri="{FF2B5EF4-FFF2-40B4-BE49-F238E27FC236}">
                <a16:creationId xmlns:a16="http://schemas.microsoft.com/office/drawing/2014/main" id="{5B81C765-9C0C-47C3-31AC-6CB613ED2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444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C8E90F2C-F2D4-9BAC-475A-7117A500E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>
            <a:extLst>
              <a:ext uri="{FF2B5EF4-FFF2-40B4-BE49-F238E27FC236}">
                <a16:creationId xmlns:a16="http://schemas.microsoft.com/office/drawing/2014/main" id="{3040AAE6-292D-5704-5EEE-B86380D028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>
            <a:extLst>
              <a:ext uri="{FF2B5EF4-FFF2-40B4-BE49-F238E27FC236}">
                <a16:creationId xmlns:a16="http://schemas.microsoft.com/office/drawing/2014/main" id="{917D09AE-5DA8-CDEF-FAAA-7BDF334759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078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70AF6B53-5250-FFDD-8F98-E8AAC7A48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>
            <a:extLst>
              <a:ext uri="{FF2B5EF4-FFF2-40B4-BE49-F238E27FC236}">
                <a16:creationId xmlns:a16="http://schemas.microsoft.com/office/drawing/2014/main" id="{4A7B7AC8-AF57-7803-4CCF-3C90A043A3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>
            <a:extLst>
              <a:ext uri="{FF2B5EF4-FFF2-40B4-BE49-F238E27FC236}">
                <a16:creationId xmlns:a16="http://schemas.microsoft.com/office/drawing/2014/main" id="{07211A88-8D13-44CB-D696-640FCA789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620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1C6993F3-DCF4-0F2D-2466-78A7A3683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>
            <a:extLst>
              <a:ext uri="{FF2B5EF4-FFF2-40B4-BE49-F238E27FC236}">
                <a16:creationId xmlns:a16="http://schemas.microsoft.com/office/drawing/2014/main" id="{DC924944-1883-6B04-58C5-0E105DD887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>
            <a:extLst>
              <a:ext uri="{FF2B5EF4-FFF2-40B4-BE49-F238E27FC236}">
                <a16:creationId xmlns:a16="http://schemas.microsoft.com/office/drawing/2014/main" id="{8A5342B4-98F0-7D80-8DD0-BE0AD4B788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57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2400300" y="3580116"/>
            <a:ext cx="13487400" cy="24688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57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2791" y="6528816"/>
            <a:ext cx="10202418" cy="185984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8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810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79668" y="1405890"/>
            <a:ext cx="1947912" cy="747522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6705" y="1405890"/>
            <a:ext cx="9297734" cy="747522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58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94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400300" y="3580116"/>
            <a:ext cx="13487400" cy="24688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57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2791" y="6528698"/>
            <a:ext cx="10202418" cy="1897623"/>
          </a:xfrm>
        </p:spPr>
        <p:txBody>
          <a:bodyPr anchor="t" anchorCtr="1">
            <a:normAutofit/>
          </a:bodyPr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8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2868" y="3957066"/>
            <a:ext cx="6407657" cy="46529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7473" y="3957066"/>
            <a:ext cx="6405371" cy="46529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68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154" y="3470150"/>
            <a:ext cx="6405372" cy="105613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850" b="0" cap="all" spc="15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154" y="4714875"/>
            <a:ext cx="6405372" cy="389516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07474" y="4714875"/>
            <a:ext cx="6380226" cy="389516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07474" y="3470150"/>
            <a:ext cx="6405372" cy="105613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850" b="0" cap="all" spc="15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551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738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7008" y="3365743"/>
            <a:ext cx="6729984" cy="171224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33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4120" y="1207008"/>
            <a:ext cx="7223760" cy="7872984"/>
          </a:xfrm>
        </p:spPr>
        <p:txBody>
          <a:bodyPr>
            <a:normAutofit/>
          </a:bodyPr>
          <a:lstStyle>
            <a:lvl1pPr>
              <a:defRPr sz="285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352" y="5324877"/>
            <a:ext cx="5692140" cy="329105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207009" y="9354312"/>
            <a:ext cx="7687196" cy="48006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715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91439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12785" y="3365742"/>
            <a:ext cx="6742497" cy="170196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33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3999" y="0"/>
            <a:ext cx="9153146" cy="10287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4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352" y="5324878"/>
            <a:ext cx="5692140" cy="329105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207009" y="9354312"/>
            <a:ext cx="7687196" cy="48006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08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346704" y="1447038"/>
            <a:ext cx="11594592" cy="17830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6704" y="3957067"/>
            <a:ext cx="11594592" cy="46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2144" y="9358224"/>
            <a:ext cx="4130619" cy="485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1" y="9354312"/>
            <a:ext cx="8851784" cy="4800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38383" y="9326880"/>
            <a:ext cx="548640" cy="54864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650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4200" kern="1200" cap="all" spc="3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0287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7145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969295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47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6025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24163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1783744" y="3607130"/>
            <a:ext cx="15475556" cy="354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b="1" dirty="0" err="1">
                <a:solidFill>
                  <a:srgbClr val="C2F970"/>
                </a:solidFill>
                <a:latin typeface="Darker Grotesque"/>
                <a:sym typeface="Darker Grotesque"/>
              </a:rPr>
              <a:t>Aprimoramento</a:t>
            </a:r>
            <a:r>
              <a:rPr lang="en-US" sz="14400" b="1" dirty="0">
                <a:solidFill>
                  <a:srgbClr val="C2F970"/>
                </a:solidFill>
                <a:latin typeface="Darker Grotesque"/>
                <a:sym typeface="Darker Grotesque"/>
              </a:rPr>
              <a:t> de </a:t>
            </a:r>
            <a:r>
              <a:rPr lang="en-US" sz="14400" b="1" dirty="0" err="1">
                <a:solidFill>
                  <a:srgbClr val="C2F970"/>
                </a:solidFill>
                <a:latin typeface="Darker Grotesque"/>
                <a:sym typeface="Darker Grotesque"/>
              </a:rPr>
              <a:t>Gráficos</a:t>
            </a:r>
            <a:endParaRPr lang="en-US" b="1" dirty="0">
              <a:latin typeface="Darker Grotesque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1783744" y="7353069"/>
            <a:ext cx="8053069" cy="62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1" dirty="0" err="1">
                <a:solidFill>
                  <a:srgbClr val="C2F970"/>
                </a:solidFill>
                <a:latin typeface="Darker Grotesque"/>
                <a:sym typeface="Darker Grotesque"/>
              </a:rPr>
              <a:t>Análise</a:t>
            </a:r>
            <a:r>
              <a:rPr lang="en-US" sz="5101" dirty="0">
                <a:solidFill>
                  <a:srgbClr val="C2F970"/>
                </a:solidFill>
                <a:latin typeface="Darker Grotesque"/>
                <a:sym typeface="Darker Grotesque"/>
              </a:rPr>
              <a:t> </a:t>
            </a:r>
            <a:r>
              <a:rPr lang="en-US" sz="5101" dirty="0" err="1">
                <a:solidFill>
                  <a:srgbClr val="C2F970"/>
                </a:solidFill>
                <a:latin typeface="Darker Grotesque"/>
                <a:sym typeface="Darker Grotesque"/>
              </a:rPr>
              <a:t>Exploratória</a:t>
            </a:r>
            <a:r>
              <a:rPr lang="en-US" sz="5101" dirty="0">
                <a:solidFill>
                  <a:srgbClr val="C2F970"/>
                </a:solidFill>
                <a:latin typeface="Darker Grotesque"/>
                <a:sym typeface="Darker Grotesque"/>
              </a:rPr>
              <a:t> de Dados</a:t>
            </a:r>
            <a:endParaRPr dirty="0">
              <a:latin typeface="Darker Grotesque"/>
            </a:endParaRPr>
          </a:p>
        </p:txBody>
      </p:sp>
      <p:cxnSp>
        <p:nvCxnSpPr>
          <p:cNvPr id="44" name="Google Shape;44;p7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7"/>
          <p:cNvSpPr txBox="1"/>
          <p:nvPr/>
        </p:nvSpPr>
        <p:spPr>
          <a:xfrm>
            <a:off x="0" y="9613181"/>
            <a:ext cx="987585" cy="36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01</a:t>
            </a:r>
            <a:endParaRPr/>
          </a:p>
        </p:txBody>
      </p:sp>
      <p:sp>
        <p:nvSpPr>
          <p:cNvPr id="48" name="Google Shape;48;p7"/>
          <p:cNvSpPr txBox="1"/>
          <p:nvPr/>
        </p:nvSpPr>
        <p:spPr>
          <a:xfrm rot="-5400000">
            <a:off x="-1127068" y="2006097"/>
            <a:ext cx="332744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>
              <a:solidFill>
                <a:srgbClr val="C2F970"/>
              </a:solidFill>
              <a:latin typeface="Darker Grotesque"/>
              <a:sym typeface="Darker Grotesque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1681A8EF-ECCD-B031-4CB6-81AD75E68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1">
            <a:extLst>
              <a:ext uri="{FF2B5EF4-FFF2-40B4-BE49-F238E27FC236}">
                <a16:creationId xmlns:a16="http://schemas.microsoft.com/office/drawing/2014/main" id="{E48FB1A3-C9CD-9070-0E4B-189F3CB677C8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1">
            <a:extLst>
              <a:ext uri="{FF2B5EF4-FFF2-40B4-BE49-F238E27FC236}">
                <a16:creationId xmlns:a16="http://schemas.microsoft.com/office/drawing/2014/main" id="{CA9E8BAA-A9BC-5C7E-80CC-5EABD2C5F794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1">
            <a:extLst>
              <a:ext uri="{FF2B5EF4-FFF2-40B4-BE49-F238E27FC236}">
                <a16:creationId xmlns:a16="http://schemas.microsoft.com/office/drawing/2014/main" id="{4B8ABF50-B225-A1D9-AD6B-4A8BFE76D025}"/>
              </a:ext>
            </a:extLst>
          </p:cNvPr>
          <p:cNvSpPr txBox="1"/>
          <p:nvPr/>
        </p:nvSpPr>
        <p:spPr>
          <a:xfrm>
            <a:off x="0" y="9613181"/>
            <a:ext cx="987585" cy="39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C2F970"/>
                </a:solidFill>
                <a:latin typeface="Darker Grotesque"/>
                <a:sym typeface="Darker Grotesque"/>
              </a:rPr>
              <a:t>10</a:t>
            </a:r>
            <a:endParaRPr dirty="0"/>
          </a:p>
        </p:txBody>
      </p:sp>
      <p:sp>
        <p:nvSpPr>
          <p:cNvPr id="3" name="Rectangle: Rounded Corners 34">
            <a:extLst>
              <a:ext uri="{FF2B5EF4-FFF2-40B4-BE49-F238E27FC236}">
                <a16:creationId xmlns:a16="http://schemas.microsoft.com/office/drawing/2014/main" id="{1138A988-C4A0-074C-954D-20B25022B63A}"/>
              </a:ext>
            </a:extLst>
          </p:cNvPr>
          <p:cNvSpPr/>
          <p:nvPr/>
        </p:nvSpPr>
        <p:spPr>
          <a:xfrm>
            <a:off x="1253491" y="2590639"/>
            <a:ext cx="8168711" cy="3726341"/>
          </a:xfrm>
          <a:prstGeom prst="roundRect">
            <a:avLst>
              <a:gd name="adj" fmla="val 4727"/>
            </a:avLst>
          </a:prstGeom>
          <a:solidFill>
            <a:srgbClr val="3C4C59"/>
          </a:solidFill>
          <a:ln>
            <a:noFill/>
          </a:ln>
          <a:effectLst>
            <a:outerShdw blurRad="38100" dist="635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algn="ctr">
              <a:lnSpc>
                <a:spcPct val="115000"/>
              </a:lnSpc>
            </a:pPr>
            <a:r>
              <a:rPr lang="en-US" sz="1050" b="1" kern="15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GAME STUDIO RANK (GAME RATE)</a:t>
            </a:r>
            <a:endParaRPr lang="en-US" sz="1100" kern="15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" name="Chart 33">
            <a:extLst>
              <a:ext uri="{FF2B5EF4-FFF2-40B4-BE49-F238E27FC236}">
                <a16:creationId xmlns:a16="http://schemas.microsoft.com/office/drawing/2014/main" id="{9D49F30E-8854-4167-A9B4-F058E5197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183684"/>
              </p:ext>
            </p:extLst>
          </p:nvPr>
        </p:nvGraphicFramePr>
        <p:xfrm>
          <a:off x="1402081" y="2834641"/>
          <a:ext cx="7806689" cy="3368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A54375F-CD45-7389-55F1-5907F347F3A0}"/>
              </a:ext>
            </a:extLst>
          </p:cNvPr>
          <p:cNvSpPr/>
          <p:nvPr/>
        </p:nvSpPr>
        <p:spPr>
          <a:xfrm>
            <a:off x="9570792" y="2171705"/>
            <a:ext cx="8615608" cy="4686296"/>
          </a:xfrm>
          <a:prstGeom prst="roundRect">
            <a:avLst>
              <a:gd name="adj" fmla="val 68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F81128-785D-0C3E-9B20-8B78CFB35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042" y="2362523"/>
            <a:ext cx="8453260" cy="43122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94620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68B3747C-1646-D9AB-64A4-81AA3049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1">
            <a:extLst>
              <a:ext uri="{FF2B5EF4-FFF2-40B4-BE49-F238E27FC236}">
                <a16:creationId xmlns:a16="http://schemas.microsoft.com/office/drawing/2014/main" id="{83DF2489-1708-3C9D-8EE4-F7ED0948DE20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1">
            <a:extLst>
              <a:ext uri="{FF2B5EF4-FFF2-40B4-BE49-F238E27FC236}">
                <a16:creationId xmlns:a16="http://schemas.microsoft.com/office/drawing/2014/main" id="{7E99E42E-538F-3400-A951-0CC95A843ABE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1">
            <a:extLst>
              <a:ext uri="{FF2B5EF4-FFF2-40B4-BE49-F238E27FC236}">
                <a16:creationId xmlns:a16="http://schemas.microsoft.com/office/drawing/2014/main" id="{A02285D5-36E3-AA37-FD4D-699C67AE5DF8}"/>
              </a:ext>
            </a:extLst>
          </p:cNvPr>
          <p:cNvSpPr txBox="1"/>
          <p:nvPr/>
        </p:nvSpPr>
        <p:spPr>
          <a:xfrm>
            <a:off x="0" y="9613181"/>
            <a:ext cx="987585" cy="39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C2F970"/>
                </a:solidFill>
                <a:latin typeface="Darker Grotesque"/>
                <a:sym typeface="Darker Grotesque"/>
              </a:rPr>
              <a:t>11</a:t>
            </a:r>
            <a:endParaRPr dirty="0"/>
          </a:p>
        </p:txBody>
      </p:sp>
      <p:sp>
        <p:nvSpPr>
          <p:cNvPr id="2" name="Rectangle: Rounded Corners 43">
            <a:extLst>
              <a:ext uri="{FF2B5EF4-FFF2-40B4-BE49-F238E27FC236}">
                <a16:creationId xmlns:a16="http://schemas.microsoft.com/office/drawing/2014/main" id="{53CDACDB-5AB3-748D-C380-A69A8616319F}"/>
              </a:ext>
            </a:extLst>
          </p:cNvPr>
          <p:cNvSpPr/>
          <p:nvPr/>
        </p:nvSpPr>
        <p:spPr>
          <a:xfrm>
            <a:off x="1367796" y="1470659"/>
            <a:ext cx="7776204" cy="6587491"/>
          </a:xfrm>
          <a:prstGeom prst="roundRect">
            <a:avLst>
              <a:gd name="adj" fmla="val 4727"/>
            </a:avLst>
          </a:prstGeom>
          <a:solidFill>
            <a:srgbClr val="3C4C59"/>
          </a:solidFill>
          <a:ln>
            <a:noFill/>
          </a:ln>
          <a:effectLst>
            <a:outerShdw blurRad="38100" dist="635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marR="0" algn="ctr">
              <a:lnSpc>
                <a:spcPct val="115000"/>
              </a:lnSpc>
            </a:pPr>
            <a:r>
              <a:rPr lang="en-US" sz="1050" b="1" kern="15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AVERAGE GAME PRICES PER CATEGORIES (PER GAME STUDIO)</a:t>
            </a:r>
            <a:endParaRPr lang="en-US" sz="1100" kern="15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3" name="Chart 42">
            <a:extLst>
              <a:ext uri="{FF2B5EF4-FFF2-40B4-BE49-F238E27FC236}">
                <a16:creationId xmlns:a16="http://schemas.microsoft.com/office/drawing/2014/main" id="{3B2CF412-0E59-450C-9154-7BF8AC9E49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858023"/>
              </p:ext>
            </p:extLst>
          </p:nvPr>
        </p:nvGraphicFramePr>
        <p:xfrm>
          <a:off x="1417325" y="2033877"/>
          <a:ext cx="7621395" cy="5833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E7AD2E0-644B-8473-0AD7-A833B210A103}"/>
              </a:ext>
            </a:extLst>
          </p:cNvPr>
          <p:cNvSpPr/>
          <p:nvPr/>
        </p:nvSpPr>
        <p:spPr>
          <a:xfrm>
            <a:off x="9502145" y="2510973"/>
            <a:ext cx="8620753" cy="4513939"/>
          </a:xfrm>
          <a:prstGeom prst="roundRect">
            <a:avLst>
              <a:gd name="adj" fmla="val 53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0" descr="A graph of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0896752A-FAA2-D302-EA84-61DC7CB47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574" y="2666682"/>
            <a:ext cx="8343892" cy="41954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176631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85EBEF04-4323-3DF2-06CA-416BF1AF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1">
            <a:extLst>
              <a:ext uri="{FF2B5EF4-FFF2-40B4-BE49-F238E27FC236}">
                <a16:creationId xmlns:a16="http://schemas.microsoft.com/office/drawing/2014/main" id="{5836CE17-B1F8-C780-BDFD-247DDF06B8FF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1">
            <a:extLst>
              <a:ext uri="{FF2B5EF4-FFF2-40B4-BE49-F238E27FC236}">
                <a16:creationId xmlns:a16="http://schemas.microsoft.com/office/drawing/2014/main" id="{41392D64-B09F-2751-629B-2ED446958110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1">
            <a:extLst>
              <a:ext uri="{FF2B5EF4-FFF2-40B4-BE49-F238E27FC236}">
                <a16:creationId xmlns:a16="http://schemas.microsoft.com/office/drawing/2014/main" id="{AABA81BF-D14B-C498-4691-E334E2EB4CB3}"/>
              </a:ext>
            </a:extLst>
          </p:cNvPr>
          <p:cNvSpPr txBox="1"/>
          <p:nvPr/>
        </p:nvSpPr>
        <p:spPr>
          <a:xfrm>
            <a:off x="0" y="9613181"/>
            <a:ext cx="98758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C2F970"/>
                </a:solidFill>
                <a:latin typeface="Darker Grotesque"/>
                <a:sym typeface="Darker Grotesque"/>
              </a:rPr>
              <a:t>12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A8FD89-305E-C419-F330-753D65C39087}"/>
              </a:ext>
            </a:extLst>
          </p:cNvPr>
          <p:cNvSpPr txBox="1"/>
          <p:nvPr/>
        </p:nvSpPr>
        <p:spPr>
          <a:xfrm>
            <a:off x="1764396" y="3863168"/>
            <a:ext cx="155139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kern="150" dirty="0">
                <a:solidFill>
                  <a:srgbClr val="92D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pt-BR" sz="4800" kern="150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pt-BR" sz="4800" kern="1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partir de tais visualizações reestruturadas e dos dados coletados, podemos inferir que a empresa “</a:t>
            </a:r>
            <a:r>
              <a:rPr lang="pt-BR" sz="4800" kern="15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Valve</a:t>
            </a:r>
            <a:r>
              <a:rPr lang="pt-BR" sz="4800" kern="1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 e seus jogos relacionados merecem destaque, pois aparecem, na maior parte dos gráficos, em posições elevadas. </a:t>
            </a:r>
            <a:endParaRPr lang="en-US" sz="4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BF3904-FF1B-D2B8-8C2C-57FBBB866CA1}"/>
              </a:ext>
            </a:extLst>
          </p:cNvPr>
          <p:cNvSpPr txBox="1"/>
          <p:nvPr/>
        </p:nvSpPr>
        <p:spPr>
          <a:xfrm>
            <a:off x="1891848" y="783771"/>
            <a:ext cx="151769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/>
              <a:t>Conclusão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87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0"/>
          <p:cNvSpPr txBox="1"/>
          <p:nvPr/>
        </p:nvSpPr>
        <p:spPr>
          <a:xfrm>
            <a:off x="0" y="9613181"/>
            <a:ext cx="98758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02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0"/>
          <p:cNvSpPr txBox="1"/>
          <p:nvPr/>
        </p:nvSpPr>
        <p:spPr>
          <a:xfrm rot="-5400000">
            <a:off x="-1127068" y="6898060"/>
            <a:ext cx="3327446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SLIDESCARNIVAL</a:t>
            </a:r>
            <a:endParaRPr/>
          </a:p>
        </p:txBody>
      </p:sp>
      <p:sp>
        <p:nvSpPr>
          <p:cNvPr id="80" name="Google Shape;80;p10"/>
          <p:cNvSpPr txBox="1"/>
          <p:nvPr/>
        </p:nvSpPr>
        <p:spPr>
          <a:xfrm rot="-5400000">
            <a:off x="-1127068" y="2106288"/>
            <a:ext cx="3327446" cy="230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08.12.2024</a:t>
            </a:r>
            <a:endParaRPr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FDACC9E-DD34-25EF-8A4D-EF0F08C1E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57" y="716663"/>
            <a:ext cx="16223480" cy="82510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1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1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1"/>
          <p:cNvSpPr txBox="1"/>
          <p:nvPr/>
        </p:nvSpPr>
        <p:spPr>
          <a:xfrm>
            <a:off x="0" y="9613181"/>
            <a:ext cx="98758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03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A6BE18E-0851-D972-ED34-C32F62AC2A03}"/>
              </a:ext>
            </a:extLst>
          </p:cNvPr>
          <p:cNvGrpSpPr/>
          <p:nvPr/>
        </p:nvGrpSpPr>
        <p:grpSpPr>
          <a:xfrm>
            <a:off x="1342746" y="648062"/>
            <a:ext cx="6284359" cy="8202018"/>
            <a:chOff x="1342746" y="648062"/>
            <a:chExt cx="6284359" cy="8202018"/>
          </a:xfrm>
        </p:grpSpPr>
        <p:sp>
          <p:nvSpPr>
            <p:cNvPr id="11" name="Rectangle: Rounded Corners 6">
              <a:extLst>
                <a:ext uri="{FF2B5EF4-FFF2-40B4-BE49-F238E27FC236}">
                  <a16:creationId xmlns:a16="http://schemas.microsoft.com/office/drawing/2014/main" id="{0314389E-2769-A5AD-F0CE-04691600EA26}"/>
                </a:ext>
              </a:extLst>
            </p:cNvPr>
            <p:cNvSpPr/>
            <p:nvPr/>
          </p:nvSpPr>
          <p:spPr>
            <a:xfrm>
              <a:off x="1440179" y="648062"/>
              <a:ext cx="6113853" cy="3504687"/>
            </a:xfrm>
            <a:prstGeom prst="roundRect">
              <a:avLst>
                <a:gd name="adj" fmla="val 10934"/>
              </a:avLst>
            </a:prstGeom>
            <a:solidFill>
              <a:srgbClr val="3C4C59"/>
            </a:solidFill>
            <a:ln>
              <a:noFill/>
            </a:ln>
            <a:effectLst>
              <a:outerShdw blurRad="38100" dist="63500" dir="2700000" algn="tl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algn="ctr">
                <a:lnSpc>
                  <a:spcPct val="115000"/>
                </a:lnSpc>
              </a:pPr>
              <a:r>
                <a:rPr lang="en-US" sz="1050" b="1" kern="15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HIGHEST RANKED GAMES</a:t>
              </a:r>
              <a:endParaRPr lang="en-US" sz="1100" kern="15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12" name="Chart 5">
              <a:extLst>
                <a:ext uri="{FF2B5EF4-FFF2-40B4-BE49-F238E27FC236}">
                  <a16:creationId xmlns:a16="http://schemas.microsoft.com/office/drawing/2014/main" id="{4CD85096-E345-4B72-B416-556B70603EF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4887279"/>
                </p:ext>
              </p:extLst>
            </p:nvPr>
          </p:nvGraphicFramePr>
          <p:xfrm>
            <a:off x="1524000" y="869042"/>
            <a:ext cx="5979884" cy="29336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Rectangle: Rounded Corners 11">
              <a:extLst>
                <a:ext uri="{FF2B5EF4-FFF2-40B4-BE49-F238E27FC236}">
                  <a16:creationId xmlns:a16="http://schemas.microsoft.com/office/drawing/2014/main" id="{4595DE61-3F0B-6E61-11B9-F34F4D374AF9}"/>
                </a:ext>
              </a:extLst>
            </p:cNvPr>
            <p:cNvSpPr/>
            <p:nvPr/>
          </p:nvSpPr>
          <p:spPr>
            <a:xfrm>
              <a:off x="1415821" y="4933490"/>
              <a:ext cx="6138211" cy="3544066"/>
            </a:xfrm>
            <a:prstGeom prst="roundRect">
              <a:avLst>
                <a:gd name="adj" fmla="val 10934"/>
              </a:avLst>
            </a:prstGeom>
            <a:solidFill>
              <a:srgbClr val="3C4C59"/>
            </a:solidFill>
            <a:ln>
              <a:noFill/>
            </a:ln>
            <a:effectLst>
              <a:outerShdw blurRad="38100" dist="63500" dir="2700000" algn="tl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/>
            <a:p>
              <a:pPr marL="0" marR="0" algn="ctr">
                <a:lnSpc>
                  <a:spcPct val="115000"/>
                </a:lnSpc>
              </a:pPr>
              <a:r>
                <a:rPr lang="en-US" sz="1050" b="1" kern="15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LOWEST RANKED GAMES</a:t>
              </a:r>
              <a:endParaRPr lang="en-US" sz="1100" kern="15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16" name="Chart 10">
              <a:extLst>
                <a:ext uri="{FF2B5EF4-FFF2-40B4-BE49-F238E27FC236}">
                  <a16:creationId xmlns:a16="http://schemas.microsoft.com/office/drawing/2014/main" id="{509C0E2A-47BB-4BFE-8825-719A61E6EC1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25340147"/>
                </p:ext>
              </p:extLst>
            </p:nvPr>
          </p:nvGraphicFramePr>
          <p:xfrm>
            <a:off x="1342746" y="5916381"/>
            <a:ext cx="6284359" cy="29336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26E46FB-6A0E-28A2-51D5-99D06703BB38}"/>
              </a:ext>
            </a:extLst>
          </p:cNvPr>
          <p:cNvSpPr/>
          <p:nvPr/>
        </p:nvSpPr>
        <p:spPr>
          <a:xfrm>
            <a:off x="8178805" y="2031999"/>
            <a:ext cx="9289118" cy="5438063"/>
          </a:xfrm>
          <a:prstGeom prst="roundRect">
            <a:avLst>
              <a:gd name="adj" fmla="val 6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EF4CF93-7EFE-93C0-9E7C-0A25E3D34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196" y="2159676"/>
            <a:ext cx="8777036" cy="508519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1A12F896-74A7-B454-77FD-110E359E7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1">
            <a:extLst>
              <a:ext uri="{FF2B5EF4-FFF2-40B4-BE49-F238E27FC236}">
                <a16:creationId xmlns:a16="http://schemas.microsoft.com/office/drawing/2014/main" id="{F2675C2E-DA0F-78C6-440C-4EEB1EE114E1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1">
            <a:extLst>
              <a:ext uri="{FF2B5EF4-FFF2-40B4-BE49-F238E27FC236}">
                <a16:creationId xmlns:a16="http://schemas.microsoft.com/office/drawing/2014/main" id="{0EA3A4FB-A389-749D-6E51-04F0E1ADEACA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1">
            <a:extLst>
              <a:ext uri="{FF2B5EF4-FFF2-40B4-BE49-F238E27FC236}">
                <a16:creationId xmlns:a16="http://schemas.microsoft.com/office/drawing/2014/main" id="{8EBF9963-5108-69BF-07A0-467BCBF295D7}"/>
              </a:ext>
            </a:extLst>
          </p:cNvPr>
          <p:cNvSpPr txBox="1"/>
          <p:nvPr/>
        </p:nvSpPr>
        <p:spPr>
          <a:xfrm>
            <a:off x="0" y="9613181"/>
            <a:ext cx="987585" cy="39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04</a:t>
            </a:r>
            <a:endParaRPr dirty="0"/>
          </a:p>
        </p:txBody>
      </p:sp>
      <p:sp>
        <p:nvSpPr>
          <p:cNvPr id="2" name="Rectangle: Rounded Corners 15">
            <a:extLst>
              <a:ext uri="{FF2B5EF4-FFF2-40B4-BE49-F238E27FC236}">
                <a16:creationId xmlns:a16="http://schemas.microsoft.com/office/drawing/2014/main" id="{0778A1D9-DCD7-3C24-B66A-C58AAF57E494}"/>
              </a:ext>
            </a:extLst>
          </p:cNvPr>
          <p:cNvSpPr/>
          <p:nvPr/>
        </p:nvSpPr>
        <p:spPr>
          <a:xfrm>
            <a:off x="1281898" y="505840"/>
            <a:ext cx="6860278" cy="7999143"/>
          </a:xfrm>
          <a:prstGeom prst="roundRect">
            <a:avLst>
              <a:gd name="adj" fmla="val 10934"/>
            </a:avLst>
          </a:prstGeom>
          <a:solidFill>
            <a:srgbClr val="3C4C59"/>
          </a:solidFill>
          <a:ln>
            <a:noFill/>
          </a:ln>
          <a:effectLst>
            <a:outerShdw blurRad="38100" dist="635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algn="ctr">
              <a:lnSpc>
                <a:spcPct val="115000"/>
              </a:lnSpc>
            </a:pPr>
            <a:r>
              <a:rPr lang="en-US" sz="1050" b="1" kern="15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MOST PLAYED GAMES (PER CATEGORY)</a:t>
            </a:r>
            <a:endParaRPr lang="en-US" sz="1100" kern="15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3" name="Chart 14">
            <a:extLst>
              <a:ext uri="{FF2B5EF4-FFF2-40B4-BE49-F238E27FC236}">
                <a16:creationId xmlns:a16="http://schemas.microsoft.com/office/drawing/2014/main" id="{6498E03B-573F-4EAE-ACF5-A970952A35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994066"/>
              </p:ext>
            </p:extLst>
          </p:nvPr>
        </p:nvGraphicFramePr>
        <p:xfrm>
          <a:off x="1327619" y="1155445"/>
          <a:ext cx="6785166" cy="721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92A20B-6649-59A7-5CEA-597C13E5B39E}"/>
              </a:ext>
            </a:extLst>
          </p:cNvPr>
          <p:cNvSpPr/>
          <p:nvPr/>
        </p:nvSpPr>
        <p:spPr>
          <a:xfrm>
            <a:off x="8187897" y="1752613"/>
            <a:ext cx="9998503" cy="5981685"/>
          </a:xfrm>
          <a:prstGeom prst="roundRect">
            <a:avLst>
              <a:gd name="adj" fmla="val 181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2" descr="A graph of a number of games&#10;&#10;Description automatically generated with medium confidence">
            <a:extLst>
              <a:ext uri="{FF2B5EF4-FFF2-40B4-BE49-F238E27FC236}">
                <a16:creationId xmlns:a16="http://schemas.microsoft.com/office/drawing/2014/main" id="{C28AC442-29B4-FE20-F1C3-30EEB44EC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423" y="2230564"/>
            <a:ext cx="9562292" cy="50600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173008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51BF16A9-E654-CAB7-46E3-24D1FA5F3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1">
            <a:extLst>
              <a:ext uri="{FF2B5EF4-FFF2-40B4-BE49-F238E27FC236}">
                <a16:creationId xmlns:a16="http://schemas.microsoft.com/office/drawing/2014/main" id="{0E550EC6-806B-4DE7-F890-098F0D518799}"/>
              </a:ext>
            </a:extLst>
          </p:cNvPr>
          <p:cNvCxnSpPr>
            <a:cxnSpLocks/>
          </p:cNvCxnSpPr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1">
            <a:extLst>
              <a:ext uri="{FF2B5EF4-FFF2-40B4-BE49-F238E27FC236}">
                <a16:creationId xmlns:a16="http://schemas.microsoft.com/office/drawing/2014/main" id="{3704D527-DAD0-E164-2AA8-B13E9DC3DB00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1">
            <a:extLst>
              <a:ext uri="{FF2B5EF4-FFF2-40B4-BE49-F238E27FC236}">
                <a16:creationId xmlns:a16="http://schemas.microsoft.com/office/drawing/2014/main" id="{68235BA5-535D-2F89-BA8B-2C3D9FFE7172}"/>
              </a:ext>
            </a:extLst>
          </p:cNvPr>
          <p:cNvSpPr txBox="1"/>
          <p:nvPr/>
        </p:nvSpPr>
        <p:spPr>
          <a:xfrm>
            <a:off x="0" y="9613181"/>
            <a:ext cx="987585" cy="36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05</a:t>
            </a:r>
            <a:endParaRPr/>
          </a:p>
        </p:txBody>
      </p:sp>
      <p:sp>
        <p:nvSpPr>
          <p:cNvPr id="6" name="Rectangle: Rounded Corners 25">
            <a:extLst>
              <a:ext uri="{FF2B5EF4-FFF2-40B4-BE49-F238E27FC236}">
                <a16:creationId xmlns:a16="http://schemas.microsoft.com/office/drawing/2014/main" id="{DFD790C4-CF5C-FEFB-7EF2-B7020CE41109}"/>
              </a:ext>
            </a:extLst>
          </p:cNvPr>
          <p:cNvSpPr/>
          <p:nvPr/>
        </p:nvSpPr>
        <p:spPr>
          <a:xfrm>
            <a:off x="1406513" y="509725"/>
            <a:ext cx="5967130" cy="3860241"/>
          </a:xfrm>
          <a:prstGeom prst="roundRect">
            <a:avLst>
              <a:gd name="adj" fmla="val 2771"/>
            </a:avLst>
          </a:prstGeom>
          <a:solidFill>
            <a:srgbClr val="3C4C59"/>
          </a:solidFill>
          <a:ln>
            <a:noFill/>
          </a:ln>
          <a:effectLst>
            <a:outerShdw blurRad="38100" dist="635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algn="ctr">
              <a:lnSpc>
                <a:spcPct val="115000"/>
              </a:lnSpc>
            </a:pPr>
            <a:r>
              <a:rPr lang="en-US" sz="1050" b="1" kern="15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MOST RECOMMENDED GAMES (PER CATEGORY)</a:t>
            </a:r>
            <a:endParaRPr lang="en-US" sz="1100" kern="15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7" name="Chart 24">
            <a:extLst>
              <a:ext uri="{FF2B5EF4-FFF2-40B4-BE49-F238E27FC236}">
                <a16:creationId xmlns:a16="http://schemas.microsoft.com/office/drawing/2014/main" id="{51E67548-B4A7-4981-B4D9-9ED52E1FE8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457344"/>
              </p:ext>
            </p:extLst>
          </p:nvPr>
        </p:nvGraphicFramePr>
        <p:xfrm>
          <a:off x="1444612" y="522281"/>
          <a:ext cx="5890235" cy="3621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Rounded Corners 27">
            <a:extLst>
              <a:ext uri="{FF2B5EF4-FFF2-40B4-BE49-F238E27FC236}">
                <a16:creationId xmlns:a16="http://schemas.microsoft.com/office/drawing/2014/main" id="{9DADB7BE-99BA-B27C-5CBA-FDCE98AB217C}"/>
              </a:ext>
            </a:extLst>
          </p:cNvPr>
          <p:cNvSpPr/>
          <p:nvPr/>
        </p:nvSpPr>
        <p:spPr>
          <a:xfrm>
            <a:off x="1405524" y="4632111"/>
            <a:ext cx="5929323" cy="3808356"/>
          </a:xfrm>
          <a:prstGeom prst="roundRect">
            <a:avLst>
              <a:gd name="adj" fmla="val 2771"/>
            </a:avLst>
          </a:prstGeom>
          <a:solidFill>
            <a:srgbClr val="3C4C59"/>
          </a:solidFill>
          <a:ln>
            <a:noFill/>
          </a:ln>
          <a:effectLst>
            <a:outerShdw blurRad="38100" dist="635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marL="0" marR="0" algn="ctr">
              <a:lnSpc>
                <a:spcPct val="115000"/>
              </a:lnSpc>
            </a:pPr>
            <a:r>
              <a:rPr lang="en-US" sz="1050" b="1" kern="15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CATEGORY RAKING (PERCENTAGE) </a:t>
            </a:r>
            <a:endParaRPr lang="en-US" sz="1100" kern="15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8" name="Chart 26">
            <a:extLst>
              <a:ext uri="{FF2B5EF4-FFF2-40B4-BE49-F238E27FC236}">
                <a16:creationId xmlns:a16="http://schemas.microsoft.com/office/drawing/2014/main" id="{2565BC2F-E800-45D0-B1FE-9BF5A61C49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218069"/>
              </p:ext>
            </p:extLst>
          </p:nvPr>
        </p:nvGraphicFramePr>
        <p:xfrm>
          <a:off x="1405524" y="4724846"/>
          <a:ext cx="5615613" cy="3622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6B5E02F-CE8E-591C-3E92-851F9ACEBF9E}"/>
              </a:ext>
            </a:extLst>
          </p:cNvPr>
          <p:cNvSpPr/>
          <p:nvPr/>
        </p:nvSpPr>
        <p:spPr>
          <a:xfrm>
            <a:off x="7513370" y="1645104"/>
            <a:ext cx="10747774" cy="6337283"/>
          </a:xfrm>
          <a:prstGeom prst="roundRect">
            <a:avLst>
              <a:gd name="adj" fmla="val 87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" descr="A graph of a graph with text&#10;&#10;Description automatically generated with medium confidence">
            <a:extLst>
              <a:ext uri="{FF2B5EF4-FFF2-40B4-BE49-F238E27FC236}">
                <a16:creationId xmlns:a16="http://schemas.microsoft.com/office/drawing/2014/main" id="{99D8B869-1B01-8319-6507-97A046092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505" y="1902881"/>
            <a:ext cx="10233504" cy="545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263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C48838A5-47FE-CC29-3707-F1869C72B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1">
            <a:extLst>
              <a:ext uri="{FF2B5EF4-FFF2-40B4-BE49-F238E27FC236}">
                <a16:creationId xmlns:a16="http://schemas.microsoft.com/office/drawing/2014/main" id="{8984BB97-D93A-8BA6-B407-FDDD2838474D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1">
            <a:extLst>
              <a:ext uri="{FF2B5EF4-FFF2-40B4-BE49-F238E27FC236}">
                <a16:creationId xmlns:a16="http://schemas.microsoft.com/office/drawing/2014/main" id="{163E64BA-4937-B76D-B8BE-F1E4C72B4B7F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1">
            <a:extLst>
              <a:ext uri="{FF2B5EF4-FFF2-40B4-BE49-F238E27FC236}">
                <a16:creationId xmlns:a16="http://schemas.microsoft.com/office/drawing/2014/main" id="{952E8ABC-D9DA-7342-68D0-3D8E20B783AE}"/>
              </a:ext>
            </a:extLst>
          </p:cNvPr>
          <p:cNvSpPr txBox="1"/>
          <p:nvPr/>
        </p:nvSpPr>
        <p:spPr>
          <a:xfrm>
            <a:off x="0" y="9613181"/>
            <a:ext cx="98758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06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: Rounded Corners 29">
            <a:extLst>
              <a:ext uri="{FF2B5EF4-FFF2-40B4-BE49-F238E27FC236}">
                <a16:creationId xmlns:a16="http://schemas.microsoft.com/office/drawing/2014/main" id="{AD79A3D4-1D4F-7818-B9EF-12D2CCAFB61F}"/>
              </a:ext>
            </a:extLst>
          </p:cNvPr>
          <p:cNvSpPr/>
          <p:nvPr/>
        </p:nvSpPr>
        <p:spPr>
          <a:xfrm>
            <a:off x="1349691" y="2153961"/>
            <a:ext cx="8861101" cy="4902158"/>
          </a:xfrm>
          <a:prstGeom prst="roundRect">
            <a:avLst>
              <a:gd name="adj" fmla="val 2771"/>
            </a:avLst>
          </a:prstGeom>
          <a:solidFill>
            <a:srgbClr val="3C4C59"/>
          </a:solidFill>
          <a:ln>
            <a:noFill/>
          </a:ln>
          <a:effectLst>
            <a:outerShdw blurRad="38100" dist="635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marL="0" marR="0" algn="ctr">
              <a:lnSpc>
                <a:spcPct val="115000"/>
              </a:lnSpc>
            </a:pPr>
            <a:r>
              <a:rPr lang="en-US" sz="1050" b="1" kern="15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AVERAGE GAME BENNEFIT (PER CATEGORY) (log(h/R$))</a:t>
            </a:r>
            <a:endParaRPr lang="en-US" sz="1100" kern="15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</a:pPr>
            <a:r>
              <a:rPr lang="en-US" sz="1050" b="1" kern="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100" kern="15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" name="Chart 28">
            <a:extLst>
              <a:ext uri="{FF2B5EF4-FFF2-40B4-BE49-F238E27FC236}">
                <a16:creationId xmlns:a16="http://schemas.microsoft.com/office/drawing/2014/main" id="{73A4BB1B-D1C5-46B0-A0B2-BC9B8AF0A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33668"/>
              </p:ext>
            </p:extLst>
          </p:nvPr>
        </p:nvGraphicFramePr>
        <p:xfrm>
          <a:off x="1368423" y="2389534"/>
          <a:ext cx="8815611" cy="4435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1C95F35-0B7A-C0AD-DFD7-3CC5477EBC37}"/>
              </a:ext>
            </a:extLst>
          </p:cNvPr>
          <p:cNvSpPr/>
          <p:nvPr/>
        </p:nvSpPr>
        <p:spPr>
          <a:xfrm>
            <a:off x="10350524" y="1778000"/>
            <a:ext cx="7734250" cy="5715000"/>
          </a:xfrm>
          <a:prstGeom prst="roundRect">
            <a:avLst>
              <a:gd name="adj" fmla="val 93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678DE1B-A013-F31C-D8D1-FA76422390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832" y="1976078"/>
            <a:ext cx="7398703" cy="5306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13739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87F372AB-B5A8-2956-CF4E-ADA7B048A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1">
            <a:extLst>
              <a:ext uri="{FF2B5EF4-FFF2-40B4-BE49-F238E27FC236}">
                <a16:creationId xmlns:a16="http://schemas.microsoft.com/office/drawing/2014/main" id="{4767AC62-7AA4-741F-CEB6-98BA93EE74A1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1">
            <a:extLst>
              <a:ext uri="{FF2B5EF4-FFF2-40B4-BE49-F238E27FC236}">
                <a16:creationId xmlns:a16="http://schemas.microsoft.com/office/drawing/2014/main" id="{BF5340A5-36B0-A91D-8047-71366A0A1718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1">
            <a:extLst>
              <a:ext uri="{FF2B5EF4-FFF2-40B4-BE49-F238E27FC236}">
                <a16:creationId xmlns:a16="http://schemas.microsoft.com/office/drawing/2014/main" id="{8DE791B3-F140-5559-E439-D08CFCF6245C}"/>
              </a:ext>
            </a:extLst>
          </p:cNvPr>
          <p:cNvSpPr txBox="1"/>
          <p:nvPr/>
        </p:nvSpPr>
        <p:spPr>
          <a:xfrm>
            <a:off x="0" y="9613181"/>
            <a:ext cx="987585" cy="39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</a:t>
            </a:r>
            <a:r>
              <a:rPr lang="en-US" sz="3200" dirty="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7</a:t>
            </a:r>
            <a:endParaRPr dirty="0"/>
          </a:p>
        </p:txBody>
      </p:sp>
      <p:pic>
        <p:nvPicPr>
          <p:cNvPr id="3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B157171E-B4FE-86AC-1FF9-8AFE2B332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83" y="590521"/>
            <a:ext cx="16223468" cy="82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29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87F600CA-A37E-CA7C-5CAD-476DCA710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1">
            <a:extLst>
              <a:ext uri="{FF2B5EF4-FFF2-40B4-BE49-F238E27FC236}">
                <a16:creationId xmlns:a16="http://schemas.microsoft.com/office/drawing/2014/main" id="{4EFE68BB-D9E3-8044-2051-DB71957969C0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1">
            <a:extLst>
              <a:ext uri="{FF2B5EF4-FFF2-40B4-BE49-F238E27FC236}">
                <a16:creationId xmlns:a16="http://schemas.microsoft.com/office/drawing/2014/main" id="{0415F734-0C84-DFBA-8CF5-82B25754DD8B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1">
            <a:extLst>
              <a:ext uri="{FF2B5EF4-FFF2-40B4-BE49-F238E27FC236}">
                <a16:creationId xmlns:a16="http://schemas.microsoft.com/office/drawing/2014/main" id="{3EF8E83B-A9A2-82AF-05D1-422057164D56}"/>
              </a:ext>
            </a:extLst>
          </p:cNvPr>
          <p:cNvSpPr txBox="1"/>
          <p:nvPr/>
        </p:nvSpPr>
        <p:spPr>
          <a:xfrm>
            <a:off x="0" y="9613181"/>
            <a:ext cx="98758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08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: Rounded Corners 37">
            <a:extLst>
              <a:ext uri="{FF2B5EF4-FFF2-40B4-BE49-F238E27FC236}">
                <a16:creationId xmlns:a16="http://schemas.microsoft.com/office/drawing/2014/main" id="{5F6979E8-3CB0-F1D6-E937-754B37703DC9}"/>
              </a:ext>
              <a:ext uri="{147F2762-F138-4A5C-976F-8EAC2B608ADB}">
                <a16:predDERef xmlns:a16="http://schemas.microsoft.com/office/drawing/2014/main" pred="{4C45D92B-E054-20E8-0379-ACF35EF7B5AC}"/>
              </a:ext>
            </a:extLst>
          </p:cNvPr>
          <p:cNvSpPr/>
          <p:nvPr/>
        </p:nvSpPr>
        <p:spPr>
          <a:xfrm>
            <a:off x="1615441" y="2072641"/>
            <a:ext cx="7147559" cy="5280658"/>
          </a:xfrm>
          <a:prstGeom prst="roundRect">
            <a:avLst>
              <a:gd name="adj" fmla="val 4727"/>
            </a:avLst>
          </a:prstGeom>
          <a:solidFill>
            <a:srgbClr val="3C4C59"/>
          </a:solidFill>
          <a:ln>
            <a:noFill/>
          </a:ln>
          <a:effectLst>
            <a:outerShdw blurRad="38100" dist="635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algn="ctr">
              <a:lnSpc>
                <a:spcPct val="115000"/>
              </a:lnSpc>
            </a:pPr>
            <a:r>
              <a:rPr lang="en-US" sz="1050" b="1" kern="150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MOST RECOMMENDED GAME STUDIOS (GAMERS RATE)</a:t>
            </a:r>
            <a:endParaRPr lang="en-US" sz="1100" kern="15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" name="Chart 36">
            <a:extLst>
              <a:ext uri="{FF2B5EF4-FFF2-40B4-BE49-F238E27FC236}">
                <a16:creationId xmlns:a16="http://schemas.microsoft.com/office/drawing/2014/main" id="{1238F6FF-74B4-4077-809C-C1ECF5E605A0}"/>
              </a:ext>
              <a:ext uri="{147F2762-F138-4A5C-976F-8EAC2B608ADB}">
                <a16:predDERef xmlns:a16="http://schemas.microsoft.com/office/drawing/2014/main" pred="{9D49F30E-8854-4167-A9B4-F058E5197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221878"/>
              </p:ext>
            </p:extLst>
          </p:nvPr>
        </p:nvGraphicFramePr>
        <p:xfrm>
          <a:off x="1676401" y="2154585"/>
          <a:ext cx="6974285" cy="5156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4A548A4-9DCD-9B3C-C5C4-5E0F5B46C601}"/>
              </a:ext>
            </a:extLst>
          </p:cNvPr>
          <p:cNvSpPr/>
          <p:nvPr/>
        </p:nvSpPr>
        <p:spPr>
          <a:xfrm>
            <a:off x="9029704" y="1981203"/>
            <a:ext cx="8940794" cy="5575297"/>
          </a:xfrm>
          <a:prstGeom prst="roundRect">
            <a:avLst>
              <a:gd name="adj" fmla="val 4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9951758-2B7F-46A1-ADD7-F390B747A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072641"/>
            <a:ext cx="8737140" cy="5394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36701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4E5783C0-B4D3-CC05-40FF-5CD31F295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1">
            <a:extLst>
              <a:ext uri="{FF2B5EF4-FFF2-40B4-BE49-F238E27FC236}">
                <a16:creationId xmlns:a16="http://schemas.microsoft.com/office/drawing/2014/main" id="{C4DFECF9-06AD-EE00-B813-911437195FD2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1">
            <a:extLst>
              <a:ext uri="{FF2B5EF4-FFF2-40B4-BE49-F238E27FC236}">
                <a16:creationId xmlns:a16="http://schemas.microsoft.com/office/drawing/2014/main" id="{CCF1CD3C-C5A8-BD06-2728-F58DDBD982C5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1">
            <a:extLst>
              <a:ext uri="{FF2B5EF4-FFF2-40B4-BE49-F238E27FC236}">
                <a16:creationId xmlns:a16="http://schemas.microsoft.com/office/drawing/2014/main" id="{F55FEB95-E240-28DA-7028-669FD0016365}"/>
              </a:ext>
            </a:extLst>
          </p:cNvPr>
          <p:cNvSpPr txBox="1"/>
          <p:nvPr/>
        </p:nvSpPr>
        <p:spPr>
          <a:xfrm>
            <a:off x="0" y="9613181"/>
            <a:ext cx="98758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09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Rectangle: Rounded Corners 41">
            <a:extLst>
              <a:ext uri="{FF2B5EF4-FFF2-40B4-BE49-F238E27FC236}">
                <a16:creationId xmlns:a16="http://schemas.microsoft.com/office/drawing/2014/main" id="{4C45D92B-E054-20E8-0379-ACF35EF7B5AC}"/>
              </a:ext>
            </a:extLst>
          </p:cNvPr>
          <p:cNvSpPr/>
          <p:nvPr/>
        </p:nvSpPr>
        <p:spPr>
          <a:xfrm>
            <a:off x="1402082" y="1722121"/>
            <a:ext cx="7924796" cy="6035019"/>
          </a:xfrm>
          <a:prstGeom prst="roundRect">
            <a:avLst>
              <a:gd name="adj" fmla="val 4727"/>
            </a:avLst>
          </a:prstGeom>
          <a:solidFill>
            <a:srgbClr val="3C4C59"/>
          </a:solidFill>
          <a:ln>
            <a:noFill/>
          </a:ln>
          <a:effectLst>
            <a:outerShdw blurRad="38100" dist="63500" dir="2700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algn="ctr">
              <a:lnSpc>
                <a:spcPct val="115000"/>
              </a:lnSpc>
            </a:pPr>
            <a:r>
              <a:rPr lang="en-US" sz="1100" b="1" kern="15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AVERAGE BENNEFIT OF STUIDO'S GAMES (PER CATEGORY)</a:t>
            </a:r>
            <a:endParaRPr lang="en-US" sz="1100" kern="15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</a:pPr>
            <a:r>
              <a:rPr lang="en-US" sz="1100" kern="15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graphicFrame>
        <p:nvGraphicFramePr>
          <p:cNvPr id="2" name="Chart 40">
            <a:extLst>
              <a:ext uri="{FF2B5EF4-FFF2-40B4-BE49-F238E27FC236}">
                <a16:creationId xmlns:a16="http://schemas.microsoft.com/office/drawing/2014/main" id="{AE2DD464-6F80-4DCA-B1FE-11D680506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885414"/>
              </p:ext>
            </p:extLst>
          </p:nvPr>
        </p:nvGraphicFramePr>
        <p:xfrm>
          <a:off x="1733710" y="2277030"/>
          <a:ext cx="7464939" cy="5248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4B2B2F7-6B12-30CE-2ED3-650D94C99FBC}"/>
              </a:ext>
            </a:extLst>
          </p:cNvPr>
          <p:cNvSpPr/>
          <p:nvPr/>
        </p:nvSpPr>
        <p:spPr>
          <a:xfrm>
            <a:off x="9530277" y="1511306"/>
            <a:ext cx="8527854" cy="6426192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692D69C0-8709-CA9E-7B66-612A99D02C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309" y="1722121"/>
            <a:ext cx="8145695" cy="60350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03424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511</TotalTime>
  <Words>142</Words>
  <Application>Microsoft Office PowerPoint</Application>
  <PresentationFormat>Personalizar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Darker Grotesque</vt:lpstr>
      <vt:lpstr>Pacote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BRUNO FERREIRA SALVI</cp:lastModifiedBy>
  <cp:revision>16</cp:revision>
  <dcterms:modified xsi:type="dcterms:W3CDTF">2024-11-17T21:51:31Z</dcterms:modified>
</cp:coreProperties>
</file>