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5" r:id="rId16"/>
    <p:sldId id="279" r:id="rId17"/>
    <p:sldId id="280" r:id="rId18"/>
    <p:sldId id="284" r:id="rId19"/>
    <p:sldId id="282" r:id="rId20"/>
    <p:sldId id="283" r:id="rId21"/>
    <p:sldId id="266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52" autoAdjust="0"/>
  </p:normalViewPr>
  <p:slideViewPr>
    <p:cSldViewPr snapToGrid="0" showGuides="1">
      <p:cViewPr varScale="1">
        <p:scale>
          <a:sx n="91" d="100"/>
          <a:sy n="91" d="100"/>
        </p:scale>
        <p:origin x="84" y="18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63134-B124-47F9-A1F1-3A08879C58C1}" type="datetime1">
              <a:rPr lang="it-IT" smtClean="0"/>
              <a:t>05/09/2022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A385-5963-4977-9C86-CDE59C865B44}" type="datetime1">
              <a:rPr lang="it-IT" noProof="0" smtClean="0"/>
              <a:pPr/>
              <a:t>05/09/2022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560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82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42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5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79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37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1293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031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89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07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1210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88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90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74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61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47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472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674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C9F7E-1785-4456-AFCA-6CA26A0C2D8C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D74A04-2EFA-4513-B0D2-F8EF514B9E3C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43F5FC-0B3A-4964-AF7B-2E22D8F50306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2DA243-C760-477D-BAA6-E91A45490751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3C2EB9-2D70-46F0-B103-E315BDEC080A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3A494-96A6-4C07-AA63-5DC081ACC6DC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9D20F-742A-463A-AAF8-67B5A4D141E3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118D66-AA7D-4E45-94D8-588B8CD685F3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D15513-EE58-4ECD-B2A3-3B5570A6D271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BC7A2-498A-4575-968B-C969A2055013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E0253-4776-4B3C-95AB-5DD3A9E66ECB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934476-5A5F-4EF8-B36E-5082D76A4075}" type="datetime1">
              <a:rPr lang="it-IT" noProof="0" smtClean="0"/>
              <a:t>05/09/2022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850925" y="-2692271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ISW2 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Pontis Alessandro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sp>
        <p:nvSpPr>
          <p:cNvPr id="5" name="Casella di testo 23">
            <a:extLst>
              <a:ext uri="{FF2B5EF4-FFF2-40B4-BE49-F238E27FC236}">
                <a16:creationId xmlns:a16="http://schemas.microsoft.com/office/drawing/2014/main" id="{35670E6F-1866-E010-FCBA-20AA6999570B}"/>
              </a:ext>
            </a:extLst>
          </p:cNvPr>
          <p:cNvSpPr txBox="1"/>
          <p:nvPr/>
        </p:nvSpPr>
        <p:spPr>
          <a:xfrm>
            <a:off x="733191" y="4320833"/>
            <a:ext cx="61214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APPLICATO ALL’INGEGNERIA DEL SOFTWARE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CALCOLO AFFECTED 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6BBBCB2E-F413-4381-8378-02FDC20EA4F6}"/>
                  </a:ext>
                </a:extLst>
              </p:cNvPr>
              <p:cNvSpPr/>
              <p:nvPr/>
            </p:nvSpPr>
            <p:spPr>
              <a:xfrm>
                <a:off x="733192" y="1450816"/>
                <a:ext cx="10620608" cy="4308872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Abbiamo due possibilità per il calcolo dell’</a:t>
                </a:r>
                <a:r>
                  <a:rPr lang="it-IT" sz="20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affected</a:t>
                </a: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it-IT" sz="20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version</a:t>
                </a:r>
                <a:endParaRPr lang="it-IT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rtl="0"/>
                <a:endParaRPr lang="it-IT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marL="342900" indent="-342900" rtl="0">
                  <a:buFont typeface="Arial" panose="020B0604020202020204" pitchFamily="34" charset="0"/>
                  <a:buChar char="•"/>
                </a:pP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AV è presente tra le informazioni ricavabili dal ticket, in questo modo sarà possibile risalire al valore di IV come la versione tale per cui la data di rilascio è inferiore a tutte le presenti nella lista degli AV</a:t>
                </a:r>
              </a:p>
              <a:p>
                <a:pPr marL="342900" indent="-342900" rtl="0">
                  <a:buFont typeface="Arial" panose="020B0604020202020204" pitchFamily="34" charset="0"/>
                  <a:buChar char="•"/>
                </a:pPr>
                <a:endParaRPr lang="it-IT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marL="342900" indent="-342900" rtl="0">
                  <a:buFont typeface="Arial" panose="020B0604020202020204" pitchFamily="34" charset="0"/>
                  <a:buChar char="•"/>
                </a:pP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AV non è presente e di conseguenza andiamo a stimare IV come segue: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Viene calcolato il valore di P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Associo P al ticket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Stimo il valore di IV per i ticket che non hanno AV. Considero il ticket con indice i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Viene calcolato P come media tra i ticket con AV ed indice compreso tra 0 e i-1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 il valore di P trovato, effettuo il calcolo di IV stimato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𝐼𝑉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𝐹𝑉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𝐹𝑉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𝑂𝑉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</m:oMath>
                  </m:oMathPara>
                </a14:m>
                <a:endParaRPr lang="it-IT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lvl="1"/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6.	A questo punto vado a considerare le AV come tutte le versioni che sono comprese tra IV e FV-1</a:t>
                </a:r>
              </a:p>
              <a:p>
                <a:pPr rtl="0"/>
                <a:endParaRPr lang="it-IT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6BBBCB2E-F413-4381-8378-02FDC20EA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92" y="1450816"/>
                <a:ext cx="10620608" cy="4308872"/>
              </a:xfrm>
              <a:prstGeom prst="rect">
                <a:avLst/>
              </a:prstGeom>
              <a:blipFill>
                <a:blip r:embed="rId3"/>
                <a:stretch>
                  <a:fillRect l="-1434" t="-1839" r="-1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10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9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METRICHE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0816"/>
            <a:ext cx="10620608" cy="430887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L’associazione tra le varie misurazioni effettuate avviene attraverso la coppia [Classe, Versione]. Le metriche sono le seguenti: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LOC ADDED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MAX LOC ADDED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AVG LOC ADDED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(media fatta sulle revisioni)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LOC TOUCHED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CHURN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AGE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AVG CHANGESET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MAX CHANGESET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BUGGYNESS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NUMERO ATTRIBUTI PRIVATI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NUMERO ATTRIBUTI PUBBLICI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11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2A5F26-6550-8F74-41A2-CE9A3529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216" y="4963106"/>
            <a:ext cx="2946583" cy="14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WALK FORWARD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0816"/>
            <a:ext cx="10620608" cy="246221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Data la dipendenza temporale dalle singole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verioni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del dataset è stata utilizzata la tecnica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walk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forward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per la validazione del dataset.</a:t>
            </a:r>
          </a:p>
          <a:p>
            <a:pPr rtl="0"/>
            <a:endParaRPr lang="it-IT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 tecnica consiste nell’eseguire n-1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run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dove ad ogni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run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h che il numero di release considerate come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training set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aumenta di un’unità.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 questo modo l’ultima iterazione corrisponderà alle versioni che vanno da 1 a n-1 per il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training set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 ka versione n come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testing set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12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0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SELECTION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0816"/>
            <a:ext cx="10620608" cy="338554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 tecnica di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selection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ci permette di ridurre il numero di attributi non correlati, cercando di migliorare la fase di training</a:t>
            </a:r>
          </a:p>
          <a:p>
            <a:pPr rtl="0"/>
            <a:endParaRPr lang="it-IT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L’idea di base è quella della creazione di un subset contenente gli attributi che sono più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scorrelati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tra loro ottenendo quindi un numero ridotto di colonne. Inoltre quello che abbiamo è che non ci aspettiamo un aumento della precisione ma di rimanere stabili ottenendo comunque un vantaggio a livello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computazionale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 selezione degli attributi avviene secondo la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backward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search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ovvero partendo da un set completo andando poi a rimuovere una alla volta le feature, andando a rimuoverle basandoci sul fatto che andiamo a migliorare l’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accuracy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13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7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SAMPLING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0816"/>
            <a:ext cx="10620608" cy="40010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è una tecnica che viene utilizzata nell’ambito in cui abbiamo </a:t>
            </a:r>
            <a:r>
              <a:rPr lang="it-IT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class </a:t>
            </a:r>
            <a:r>
              <a:rPr lang="it-IT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imbalance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ovvero quando si ha una popolazione di training sbilanciata. Quello che vogliamo fare quindi è pareggiare la classe minoritaria con quella maggioritaria.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 tecniche che possono essere applicabili sulle istanze di classe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buggy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non buggy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sono le seguenti: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vado a rimuovere le istanze della classe maggioritaria in modo da bilanciare con quella minoritaria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vado ad aggiungere un numero di istanze (ripetendo quelle di classe minoritaria) per andare a pareggiare il conto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SMOTE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è un raffinamento dell’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in quanto le classi minoritarie che vengono aggiunte non sono copiate ma vengono generate in modo sintetico andandoci a base sulle istanze della classe stessa.</a:t>
            </a:r>
            <a:endParaRPr lang="it-IT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14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2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CLASSIFICATORI E INDICATORI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0816"/>
            <a:ext cx="10620608" cy="15388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Ai fini dello studio, sono state considerate le seguenti scelte implementative: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Classificatori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RandomForest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NaiveBayes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IBK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selection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attiva, non attiva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Balancing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non attiva,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SMOTE</a:t>
            </a:r>
            <a:endParaRPr lang="it-IT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lvl="1"/>
            <a:endParaRPr lang="it-IT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15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EE36A6C-93D2-50B8-6195-A74AC903EAFB}"/>
              </a:ext>
            </a:extLst>
          </p:cNvPr>
          <p:cNvSpPr/>
          <p:nvPr/>
        </p:nvSpPr>
        <p:spPr>
          <a:xfrm>
            <a:off x="733192" y="3320613"/>
            <a:ext cx="10620608" cy="215443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quanto riguarda le metriche che andremo ad analizzare riguardanti i classificatori abbiamo: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Precision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Percentuale di classificazioni positive corrette che sono effettivamente positive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Recall: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Percentuale di elementi positivi del testing set che sono stati classificati positivi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ROC area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Area sotto la curva ROC che mette in relazione la variazione di recall 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precision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al variare di threshold su una stima.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Kappa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Quanto si è stati più accurati rispetto ad un classificatore dummy.</a:t>
            </a:r>
            <a:endParaRPr lang="it-IT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lvl="1"/>
            <a:endParaRPr lang="it-IT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6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RISULTATI BOOKKEEPER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16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9B8AED-0090-5B6A-6C52-C79EAAE8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3" y="803177"/>
            <a:ext cx="10315808" cy="578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CONSIDERAZIONI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17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4A5EC57-246C-F1DA-5DAB-6BC1F99D1FB6}"/>
              </a:ext>
            </a:extLst>
          </p:cNvPr>
          <p:cNvSpPr/>
          <p:nvPr/>
        </p:nvSpPr>
        <p:spPr>
          <a:xfrm>
            <a:off x="733192" y="1318022"/>
            <a:ext cx="10620608" cy="55399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Possiamo notare come l’impatto maggiore che ha l’utilizzo della tecnica di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selection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 ha per il classificatore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Naive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Bayes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il cui utilizzo aumenta la varianza di metriche quali Kappa, Recall e Precision area in modo considerevole, incrementando però la ROC area in alcune combinazioni.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quanto riguarda invece la tecnica di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possiamo notare come l’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vada a generare un livello di varianza più elevato in quasi tutte le grandezze, anche se maggiormente sulla recall, mentre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no sampling ottengo dei risultati comparabili, andando a migliorare (seppur di poco) il valore mediano.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 notare inoltre come la tecnica di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non abbia buoni risultati, questo è probabilmente causato dalla scarsità di dati relativi alla classe minoritaria. Per lo stesso motivo possiamo notare come si abbia una costanza nel valore di ROC e Kappa relativi alle implementazioni con feature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selection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SMOTE, questo dovuto all’impossibilità del tool di generare classi per numero troppo basso nella classe minoritaria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È possibile notare come in base ai risultati il miglior classificatore risulti essere, facendo delle considerazioni riguardanti anche la variabilità dei risultati,  NB senza feature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selection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con tecnica si sampling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57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RISULTATI OPENJPA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18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6E3B04-9788-1D94-922F-2B93F42A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6" y="980642"/>
            <a:ext cx="10620608" cy="58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CONSIDERAZIONI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0816"/>
            <a:ext cx="10620608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it-IT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19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6D1C3FF-30AC-C0BE-EB4F-E713FBD62DBA}"/>
              </a:ext>
            </a:extLst>
          </p:cNvPr>
          <p:cNvSpPr/>
          <p:nvPr/>
        </p:nvSpPr>
        <p:spPr>
          <a:xfrm>
            <a:off x="733192" y="1450816"/>
            <a:ext cx="10620608" cy="461664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Facendo un rapido confronto con il grafico di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Bookkeeper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salta all’occhio un aumento di varianza rispetto ai risultati di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accuracy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che abbiamo con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OpenJPA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essendo le metriche utilizzate le stesse, questo risultato è dovuto alla composizione delle singole istanze del dataset.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Possiamo notare come l’impatto maggiore che ha l’utilizzo della tecnica di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selection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 ha ancora una volta per il classificatore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Naive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Bayes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il cui utilizzo riduce la varianza di metriche quali Kappa, Precision e ROC area in modo considerevole, lasciando invariata la Recall.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quanto riguarda le tecniche di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abbiamo che per tutti i classificatori fatta eccezione di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Naive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Bayes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possiamo notare come l’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porti ad un miglioramento della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precision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ed in generale anche del valore Kappa. A differenza di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Bookkeeper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questo caso l’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sembra funzionare meglio probabilmente a causa del fatto che essendo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OpenJPA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sia un progetto più ampio e creato in precedenza.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 classificare migliore risulta essere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IBK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 feature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selection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45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620592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SINTESI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7214" y="1980517"/>
            <a:ext cx="4202799" cy="3496321"/>
            <a:chOff x="517216" y="1808197"/>
            <a:chExt cx="4202799" cy="3496321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08197"/>
              <a:ext cx="4201582" cy="246221"/>
              <a:chOff x="518433" y="1967274"/>
              <a:chExt cx="4201582" cy="246221"/>
            </a:xfrm>
          </p:grpSpPr>
          <p:sp>
            <p:nvSpPr>
              <p:cNvPr id="6" name="Rettangolo: Angoli arrotondati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0" y="196727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Introduzione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7216" y="2230839"/>
              <a:ext cx="4201581" cy="249228"/>
              <a:chOff x="517216" y="2172977"/>
              <a:chExt cx="4201581" cy="249228"/>
            </a:xfrm>
          </p:grpSpPr>
          <p:sp>
            <p:nvSpPr>
              <p:cNvPr id="9" name="Rettangolo: Angoli arrotondati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7216" y="217297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2602" y="217598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Progettazione </a:t>
                </a:r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4416806"/>
              <a:ext cx="4201581" cy="248656"/>
              <a:chOff x="518433" y="4155930"/>
              <a:chExt cx="4201581" cy="248656"/>
            </a:xfrm>
          </p:grpSpPr>
          <p:sp>
            <p:nvSpPr>
              <p:cNvPr id="11" name="Rettangolo: Angoli arrotondati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415593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19" y="415836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Walk</a:t>
                </a:r>
                <a:r>
                  <a:rPr lang="it-IT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it-IT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forward</a:t>
                </a:r>
                <a:r>
                  <a:rPr lang="it-IT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Feature </a:t>
                </a:r>
                <a:r>
                  <a:rPr lang="it-IT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selection</a:t>
                </a:r>
                <a:r>
                  <a:rPr lang="it-IT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Sampling </a:t>
                </a:r>
              </a:p>
            </p:txBody>
          </p: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50267"/>
              <a:ext cx="4200364" cy="254251"/>
              <a:chOff x="518433" y="4586378"/>
              <a:chExt cx="4200364" cy="254251"/>
            </a:xfrm>
          </p:grpSpPr>
          <p:sp>
            <p:nvSpPr>
              <p:cNvPr id="13" name="Rettangolo: Angoli arrotondati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2602" y="4586378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Risultati e discussioni finali</a:t>
                </a:r>
              </a:p>
            </p:txBody>
          </p:sp>
        </p:grp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7303734" y="-508000"/>
            <a:ext cx="8739666" cy="8346238"/>
            <a:chOff x="4597682" y="-439156"/>
            <a:chExt cx="7594320" cy="7252450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6" name="Figura a mano libera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7" name="Figura a mano libera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8" name="Figura a mano libera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9" name="Figura a mano libera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0" name="Figura a mano libera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igura a mano libera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54" name="Figura a mano libera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5" name="Figura a mano libera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6" name="Figura a mano libera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7" name="Figura a mano libera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8" name="Figura a mano libera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2</a:t>
            </a:r>
          </a:p>
        </p:txBody>
      </p:sp>
      <p:sp>
        <p:nvSpPr>
          <p:cNvPr id="5" name="Rettangolo: Angoli arrotondati 8">
            <a:extLst>
              <a:ext uri="{FF2B5EF4-FFF2-40B4-BE49-F238E27FC236}">
                <a16:creationId xmlns:a16="http://schemas.microsoft.com/office/drawing/2014/main" id="{DD532E99-63F5-031B-BB92-3667AD8214DD}"/>
              </a:ext>
            </a:extLst>
          </p:cNvPr>
          <p:cNvSpPr/>
          <p:nvPr/>
        </p:nvSpPr>
        <p:spPr>
          <a:xfrm>
            <a:off x="518433" y="2997861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25D3627-B3FB-BDB4-B276-3C0A51144116}"/>
              </a:ext>
            </a:extLst>
          </p:cNvPr>
          <p:cNvSpPr/>
          <p:nvPr/>
        </p:nvSpPr>
        <p:spPr>
          <a:xfrm>
            <a:off x="1183819" y="300086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Proportion</a:t>
            </a:r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7" name="Rettangolo: Angoli arrotondati 8">
            <a:extLst>
              <a:ext uri="{FF2B5EF4-FFF2-40B4-BE49-F238E27FC236}">
                <a16:creationId xmlns:a16="http://schemas.microsoft.com/office/drawing/2014/main" id="{6790ADD9-416F-12B1-4B9D-F5CA28CF1D7D}"/>
              </a:ext>
            </a:extLst>
          </p:cNvPr>
          <p:cNvSpPr/>
          <p:nvPr/>
        </p:nvSpPr>
        <p:spPr>
          <a:xfrm>
            <a:off x="518433" y="3496999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18F0785-0346-A34F-23FF-CC06575F393C}"/>
              </a:ext>
            </a:extLst>
          </p:cNvPr>
          <p:cNvSpPr/>
          <p:nvPr/>
        </p:nvSpPr>
        <p:spPr>
          <a:xfrm>
            <a:off x="1183819" y="350000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Calcolo </a:t>
            </a:r>
            <a:r>
              <a:rPr lang="it-IT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fixed</a:t>
            </a:r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it-IT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affected</a:t>
            </a:r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opening </a:t>
            </a:r>
            <a:r>
              <a:rPr lang="it-IT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version</a:t>
            </a:r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7" name="Rettangolo: Angoli arrotondati 8">
            <a:extLst>
              <a:ext uri="{FF2B5EF4-FFF2-40B4-BE49-F238E27FC236}">
                <a16:creationId xmlns:a16="http://schemas.microsoft.com/office/drawing/2014/main" id="{E7137A6B-4F85-A429-586F-876A3CA47ADF}"/>
              </a:ext>
            </a:extLst>
          </p:cNvPr>
          <p:cNvSpPr/>
          <p:nvPr/>
        </p:nvSpPr>
        <p:spPr>
          <a:xfrm>
            <a:off x="518433" y="3994266"/>
            <a:ext cx="443592" cy="2199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EBF80F2-2D1E-B84D-1DE4-8EE2721AEE3B}"/>
              </a:ext>
            </a:extLst>
          </p:cNvPr>
          <p:cNvSpPr/>
          <p:nvPr/>
        </p:nvSpPr>
        <p:spPr>
          <a:xfrm>
            <a:off x="1183819" y="3997273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Metriche </a:t>
            </a:r>
          </a:p>
        </p:txBody>
      </p:sp>
      <p:sp>
        <p:nvSpPr>
          <p:cNvPr id="30" name="Segnaposto numero diapositiva 29">
            <a:extLst>
              <a:ext uri="{FF2B5EF4-FFF2-40B4-BE49-F238E27FC236}">
                <a16:creationId xmlns:a16="http://schemas.microsoft.com/office/drawing/2014/main" id="{05C7C9D5-1665-461B-4652-93B01EF9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2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CONCLUSIONI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20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B26DBB9-C347-DF8E-9748-8CEAB2DC7D80}"/>
              </a:ext>
            </a:extLst>
          </p:cNvPr>
          <p:cNvSpPr/>
          <p:nvPr/>
        </p:nvSpPr>
        <p:spPr>
          <a:xfrm>
            <a:off x="733192" y="1450816"/>
            <a:ext cx="10620608" cy="30777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 conclusione, dopo aver analizzato i due dataset e dopo aver applicato le varie tecniche descritte sopra possiamo dire che l’utilizzo di queste in alcune configurazioni abbia portato a dei miglioramenti, soprattutto per quanto riguarda il valore di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precision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soprattutto per quanto riguarda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Bookkeeper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quanto riguarda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OpenJPA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abbiamo avuto si dei miglioramenti in certe configurazioni ma non di particolare rilevanza numerica.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Ulteriore menzione per la tecnica di sampling che meglio si è comportata su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Bookkeeper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è stata SMOTE in quanto probabilmente avendo un numero ridotto di entry nella classe minoritaria ha beneficiato della generazione artificiale di queste permettendo un addestramento migliore.</a:t>
            </a:r>
          </a:p>
        </p:txBody>
      </p:sp>
    </p:spTree>
    <p:extLst>
      <p:ext uri="{BB962C8B-B14F-4D97-AF65-F5344CB8AC3E}">
        <p14:creationId xmlns:p14="http://schemas.microsoft.com/office/powerpoint/2010/main" val="235053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Grazie per l’attenzione</a:t>
            </a:r>
          </a:p>
        </p:txBody>
      </p:sp>
      <p:grpSp>
        <p:nvGrpSpPr>
          <p:cNvPr id="23" name="Gruppo 22" descr="Questa immagine è una forma astrat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igura a mano libera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5" name="Tito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10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8494992-D127-E6EC-D5BB-C4C2D5B7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21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INTRODUZIONE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7394"/>
            <a:ext cx="10620608" cy="560153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Nello sviluppo software, le misurazioni di informazioni relative a ticket e task è molto importante, ne è un esempio il CMMI.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lo sviluppo di grandi applicazioni è importante porre un focus sugli strumenti di supporto per l’individuazione delle possibili classi contenenti bug.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 focus principale dello studio è quello di, dato un sistema di dati di riferimento, di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predire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 comportamento futuro di questo sistema con un certo grado di accuratezza attraverso l’utilizzo del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machine learning</a:t>
            </a: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Tx/>
              <a:buChar char="-"/>
            </a:pPr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3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3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INTRODUZIONE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7394"/>
            <a:ext cx="10620608" cy="59093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i nostri scopi è stata applicata la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classificazione binaria,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 quanto il nostro scopo è stato studiare la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buggyness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classi Java.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Sono state applicate inoltre delle tecniche di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sampling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selection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 vuole quindi studiare e misurare l’effetto sull’accuratezza del modello predittivo che abbiamo sviluppato.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 studio empirico in questione è stato concretizzato analizzando le applicazioni open-source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Bookkeeper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OpenJPA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Tx/>
              <a:buChar char="-"/>
            </a:pPr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4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2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PROGETTAZIONE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7394"/>
            <a:ext cx="10620608" cy="467820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 prima fase dello sviluppo consisteva in: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Raccogliere i ticket di tipo BUG nello stato: CLOSED o RESOLVED </a:t>
            </a:r>
            <a:r>
              <a:rPr lang="it-IT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 </a:t>
            </a:r>
            <a:r>
              <a:rPr lang="it-IT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resolution</a:t>
            </a:r>
            <a:r>
              <a:rPr lang="it-IT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FIXED</a:t>
            </a:r>
            <a:r>
              <a:rPr lang="it-IT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Analizzando tutti i commit relativi, facendo riferimento all’ID di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Jira</a:t>
            </a: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 il commit è associato ad uno o più ticket validi allora vado ad alimentare una struttura contenente tutte le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Issue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Tx/>
              <a:buChar char="-"/>
            </a:pPr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5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pic>
        <p:nvPicPr>
          <p:cNvPr id="4" name="Immagine 3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344B640E-07EF-6020-E9D2-435B1E5EE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613400"/>
            <a:ext cx="5715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PROGETTAZIONE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7394"/>
            <a:ext cx="10620608" cy="467820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 informazioni che offre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Jira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che sono stati utilizzate sono le seguenti: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Creation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date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data di creazione del ticket.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Resolution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date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data di risoluzione del ticket.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Opening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version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(OV)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indica la versione rilasciata successivamente all’apertura del ticket.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Fixed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version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(FV)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indica la versione rilasciata successivamente alla chiusura del ticket.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Affected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version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(AV)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indica la lista delle versioni del progetto affette dallo specifico bug.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Injected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version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(IV)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indica la versione in cui viene inserito il bug</a:t>
            </a:r>
            <a:endParaRPr lang="it-IT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Tx/>
              <a:buChar char="-"/>
            </a:pPr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6</a:t>
            </a:fld>
            <a:endParaRPr lang="it-IT" b="1" noProof="0" dirty="0">
              <a:solidFill>
                <a:schemeClr val="tx1"/>
              </a:solidFill>
            </a:endParaRPr>
          </a:p>
        </p:txBody>
      </p:sp>
      <p:pic>
        <p:nvPicPr>
          <p:cNvPr id="4" name="Immagine 3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344B640E-07EF-6020-E9D2-435B1E5EE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613400"/>
            <a:ext cx="5715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4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PROGETTAZIONE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0816"/>
            <a:ext cx="10620608" cy="430887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 flusso di riferimento utilizzato per la creazione del dataset è il seguente: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Viene fatta una query sui task di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Jira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modo da costruire una mappa delle versioni dalle release 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Vengono memorizzati i ticket (relative alle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Issue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 ottenuti dalla query verso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Jira</a:t>
            </a: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Vengono compilate le OV e le FV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Vengono compilate le AV e le IV di cui abbiamo informazioni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Vengono stimate le restanti AV e IV dei task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Faccio il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retrieve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dei commit collegati alle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issue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cui prima (attraverso il commit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message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Vado ad effettuare il calcolo delle metriche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Genero un file CSV suddividendo il CSV in base alla versione e al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filename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indicando metriche 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buggyness</a:t>
            </a:r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Applico tecniche di classificazione con tre diversi classificatori a partire dal CSV generato al punto 8 applicando inoltre feature </a:t>
            </a:r>
            <a:r>
              <a:rPr lang="it-IT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selection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sampling.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7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4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6BBBCB2E-F413-4381-8378-02FDC20EA4F6}"/>
                  </a:ext>
                </a:extLst>
              </p:cNvPr>
              <p:cNvSpPr/>
              <p:nvPr/>
            </p:nvSpPr>
            <p:spPr>
              <a:xfrm>
                <a:off x="733192" y="1450816"/>
                <a:ext cx="10620608" cy="334630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Ci sono dei task per cui non è possibile individuare una IV, di conseguenza è necessaria una stima e la strategia adottata è stata la </a:t>
                </a:r>
                <a:r>
                  <a:rPr lang="it-IT" sz="20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proportion</a:t>
                </a: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  <a:p>
                <a:pPr rtl="0"/>
                <a:endParaRPr lang="it-IT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rtl="0"/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Questa si basa sull’idea che ci sia una proporzione tra il numero di versioni necessarie per individuare il difetto e il numero di fix di questo. Va calcolato il valore P come segue e ricavandosi il valore di IV</a:t>
                </a:r>
              </a:p>
              <a:p>
                <a:pPr rtl="0"/>
                <a:endParaRPr lang="it-IT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𝐹𝑉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𝐼𝑉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𝐹𝑉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𝑂𝑉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 →   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𝐼𝑉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𝐹𝑉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𝐹𝑉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𝑂𝑉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</m:oMath>
                  </m:oMathPara>
                </a14:m>
                <a:endParaRPr lang="it-IT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algn="ctr" rtl="0"/>
                <a:endParaRPr lang="it-IT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rtl="0"/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 P che può essere stimato in vari modi, in questo caso abbiamo utilizzato la modalità </a:t>
                </a:r>
                <a:r>
                  <a:rPr lang="it-IT" sz="20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increment</a:t>
                </a: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che effettua la media tra i valori dei </a:t>
                </a:r>
                <a:r>
                  <a:rPr lang="it-IT" sz="20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 </a:t>
                </a:r>
                <a:r>
                  <a:rPr lang="it-IT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ticket precedenti.</a:t>
                </a:r>
              </a:p>
            </p:txBody>
          </p:sp>
        </mc:Choice>
        <mc:Fallback xmlns="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6BBBCB2E-F413-4381-8378-02FDC20EA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92" y="1450816"/>
                <a:ext cx="10620608" cy="3346301"/>
              </a:xfrm>
              <a:prstGeom prst="rect">
                <a:avLst/>
              </a:prstGeom>
              <a:blipFill>
                <a:blip r:embed="rId3"/>
                <a:stretch>
                  <a:fillRect l="-1434" t="-2368" b="-3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8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6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88905"/>
            <a:ext cx="10620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CALCOLO FV E OV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1450816"/>
            <a:ext cx="10620608" cy="184665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il calcolo delle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fixed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version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viene utilizzata la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resolution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date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ricavata dai ticket, andandola a calcolare come un numero intero relativo all’indice dato dalla versione rilasciata durante la</a:t>
            </a:r>
            <a:r>
              <a:rPr lang="it-IT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resolution</a:t>
            </a:r>
            <a:r>
              <a:rPr lang="it-IT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date.</a:t>
            </a:r>
          </a:p>
          <a:p>
            <a:pPr rtl="0"/>
            <a:endParaRPr lang="it-IT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 modo simile a quanto visto sopra andiamo a ricavarci la 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opening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version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ma andando a considerare la </a:t>
            </a:r>
            <a:r>
              <a:rPr lang="it-IT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creation</a:t>
            </a:r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date </a:t>
            </a:r>
            <a:r>
              <a:rPr lang="it-IT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data dal ticket.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35CD67-B507-A7FC-06E7-72F35E51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it-IT" b="1" noProof="0" smtClean="0">
                <a:solidFill>
                  <a:schemeClr val="tx1"/>
                </a:solidFill>
              </a:rPr>
              <a:t>9</a:t>
            </a:fld>
            <a:endParaRPr lang="it-IT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6_TF33668227.potx" id="{156A04D8-77F6-4BBB-A3FD-930C12A4DC38}" vid="{ECD44498-0903-4A40-BC87-A032514F0D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1034</TotalTime>
  <Words>1907</Words>
  <Application>Microsoft Office PowerPoint</Application>
  <PresentationFormat>Widescreen</PresentationFormat>
  <Paragraphs>245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Segoe UI</vt:lpstr>
      <vt:lpstr>Tema di Office</vt:lpstr>
      <vt:lpstr>Risorse umane diapositiva 1</vt:lpstr>
      <vt:lpstr>Risorse umane diapositiva 2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</vt:lpstr>
      <vt:lpstr>Risorse umane diapositiva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>alessandro pontis</dc:creator>
  <cp:lastModifiedBy>alessandro pontis</cp:lastModifiedBy>
  <cp:revision>8</cp:revision>
  <dcterms:created xsi:type="dcterms:W3CDTF">2022-09-01T07:27:22Z</dcterms:created>
  <dcterms:modified xsi:type="dcterms:W3CDTF">2022-09-05T17:19:10Z</dcterms:modified>
</cp:coreProperties>
</file>