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1" r:id="rId3"/>
    <p:sldId id="274" r:id="rId4"/>
    <p:sldId id="273" r:id="rId5"/>
    <p:sldId id="275" r:id="rId6"/>
    <p:sldId id="276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7" r:id="rId18"/>
    <p:sldId id="278" r:id="rId19"/>
    <p:sldId id="279" r:id="rId20"/>
    <p:sldId id="270" r:id="rId21"/>
    <p:sldId id="272" r:id="rId22"/>
    <p:sldId id="271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DF12D-79EC-4308-90A7-2DAF40DB5DE2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E14F7-035B-4B41-93DE-DE20C6DC7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7CAE-D9BA-42F8-80B4-EFBE6893484E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6858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Prezentare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400" b="1" dirty="0" smtClean="0">
                <a:latin typeface="Arial" pitchFamily="34" charset="0"/>
                <a:cs typeface="Arial" pitchFamily="34" charset="0"/>
              </a:rPr>
              <a:t>temă sortări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401202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Algoritmi</a:t>
            </a:r>
            <a:r>
              <a:rPr lang="en-GB" dirty="0" err="1" smtClean="0"/>
              <a:t>i</a:t>
            </a:r>
            <a:r>
              <a:rPr lang="en-GB" dirty="0" smtClean="0"/>
              <a:t>  </a:t>
            </a:r>
            <a:r>
              <a:rPr lang="ro-RO" dirty="0" smtClean="0"/>
              <a:t>de sortare</a:t>
            </a:r>
            <a:r>
              <a:rPr lang="en-US" dirty="0"/>
              <a:t> </a:t>
            </a:r>
            <a:r>
              <a:rPr lang="en-US" dirty="0" err="1" smtClean="0"/>
              <a:t>prezenta</a:t>
            </a:r>
            <a:r>
              <a:rPr lang="ro-RO" dirty="0" smtClean="0"/>
              <a:t>ți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8200" y="1943100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Count Sort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Bubble Sort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Merge Sort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Quick Sort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Radix Sort</a:t>
            </a:r>
            <a:endParaRPr lang="ro-RO" dirty="0" smtClean="0"/>
          </a:p>
          <a:p>
            <a:pPr>
              <a:buFont typeface="Wingdings" pitchFamily="2" charset="2"/>
              <a:buChar char="§"/>
            </a:pPr>
            <a:endParaRPr lang="ro-RO" dirty="0"/>
          </a:p>
          <a:p>
            <a:r>
              <a:rPr lang="ro-RO" dirty="0" smtClean="0"/>
              <a:t>Programele  au fost scrise în limbajul de programare Python. 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3. </a:t>
            </a:r>
            <a:r>
              <a:rPr lang="en-US" sz="2200" dirty="0" smtClean="0"/>
              <a:t>Merge Sort </a:t>
            </a:r>
            <a:r>
              <a:rPr lang="en-US" sz="2200" dirty="0" smtClean="0"/>
              <a:t>(II</a:t>
            </a:r>
            <a:r>
              <a:rPr lang="en-US" sz="2200" dirty="0" smtClean="0"/>
              <a:t>)</a:t>
            </a:r>
            <a:endParaRPr lang="en-US" sz="36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2653" y="1200150"/>
            <a:ext cx="608059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3. </a:t>
            </a:r>
            <a:r>
              <a:rPr lang="en-US" sz="2200" dirty="0" smtClean="0"/>
              <a:t>Merge Sort (</a:t>
            </a:r>
            <a:r>
              <a:rPr lang="en-US" sz="2200" dirty="0" smtClean="0"/>
              <a:t>III)</a:t>
            </a:r>
            <a:endParaRPr lang="en-US" sz="36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9756" y="1373055"/>
            <a:ext cx="7704488" cy="304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</a:t>
            </a:r>
            <a:r>
              <a:rPr lang="ro-RO" sz="3600" dirty="0" smtClean="0"/>
              <a:t>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4. Quick Sort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76350"/>
            <a:ext cx="7086600" cy="367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5. </a:t>
            </a:r>
            <a:r>
              <a:rPr lang="en-US" sz="2200" dirty="0" smtClean="0"/>
              <a:t>Quick </a:t>
            </a:r>
            <a:r>
              <a:rPr lang="en-US" sz="2200" dirty="0" smtClean="0"/>
              <a:t>Sort BFPRT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52550"/>
            <a:ext cx="7010400" cy="355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</a:t>
            </a:r>
            <a:r>
              <a:rPr lang="ro-RO" sz="3600" dirty="0" smtClean="0"/>
              <a:t>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6. Radix Sort (I) </a:t>
            </a:r>
            <a:endParaRPr lang="en-US" sz="22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04950"/>
            <a:ext cx="6530906" cy="334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6. Radix Sort </a:t>
            </a:r>
            <a:r>
              <a:rPr lang="en-US" sz="2200" dirty="0" smtClean="0"/>
              <a:t>(</a:t>
            </a:r>
            <a:r>
              <a:rPr lang="en-US" sz="2200" dirty="0" smtClean="0"/>
              <a:t>I</a:t>
            </a:r>
            <a:r>
              <a:rPr lang="en-US" sz="2200" dirty="0" smtClean="0"/>
              <a:t>I</a:t>
            </a:r>
            <a:r>
              <a:rPr lang="en-US" sz="2200" dirty="0" smtClean="0"/>
              <a:t>) </a:t>
            </a:r>
            <a:endParaRPr lang="en-US" sz="36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04950"/>
            <a:ext cx="5593307" cy="28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6. Radix </a:t>
            </a:r>
            <a:r>
              <a:rPr lang="en-US" sz="2200" dirty="0" smtClean="0"/>
              <a:t>Sort (</a:t>
            </a:r>
            <a:r>
              <a:rPr lang="en-US" sz="2200" dirty="0" err="1" smtClean="0"/>
              <a:t>baza</a:t>
            </a:r>
            <a:r>
              <a:rPr lang="en-US" sz="2200" dirty="0" smtClean="0"/>
              <a:t> 2) (I</a:t>
            </a:r>
            <a:r>
              <a:rPr lang="en-US" sz="2200" dirty="0" smtClean="0"/>
              <a:t>) </a:t>
            </a:r>
            <a:endParaRPr lang="en-US" sz="36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799" y="1200150"/>
            <a:ext cx="621443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6. Radix Sort (</a:t>
            </a:r>
            <a:r>
              <a:rPr lang="en-US" sz="2200" dirty="0" err="1" smtClean="0"/>
              <a:t>baza</a:t>
            </a:r>
            <a:r>
              <a:rPr lang="en-US" sz="2200" dirty="0" smtClean="0"/>
              <a:t> 2) </a:t>
            </a:r>
            <a:r>
              <a:rPr lang="en-US" sz="2200" dirty="0" smtClean="0"/>
              <a:t>(II</a:t>
            </a:r>
            <a:r>
              <a:rPr lang="en-US" sz="2200" dirty="0" smtClean="0"/>
              <a:t>) </a:t>
            </a:r>
            <a:endParaRPr lang="en-US" sz="22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76350"/>
            <a:ext cx="606439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6. Radix Sort (</a:t>
            </a:r>
            <a:r>
              <a:rPr lang="en-US" sz="2200" dirty="0" err="1" smtClean="0"/>
              <a:t>baza</a:t>
            </a:r>
            <a:r>
              <a:rPr lang="en-US" sz="2200" dirty="0" smtClean="0"/>
              <a:t> </a:t>
            </a:r>
            <a:r>
              <a:rPr lang="en-US" sz="2200" dirty="0" smtClean="0"/>
              <a:t>4) </a:t>
            </a:r>
            <a:r>
              <a:rPr lang="en-US" sz="2200" dirty="0" smtClean="0"/>
              <a:t>(I) </a:t>
            </a:r>
            <a:endParaRPr lang="en-US" sz="22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00150"/>
            <a:ext cx="608721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6. Radix Sort (</a:t>
            </a:r>
            <a:r>
              <a:rPr lang="en-US" sz="2200" dirty="0" err="1" smtClean="0"/>
              <a:t>baza</a:t>
            </a:r>
            <a:r>
              <a:rPr lang="en-US" sz="2200" dirty="0" smtClean="0"/>
              <a:t> 4) (</a:t>
            </a:r>
            <a:r>
              <a:rPr lang="en-US" sz="2200" dirty="0" smtClean="0"/>
              <a:t>II) </a:t>
            </a:r>
            <a:endParaRPr lang="en-US" sz="2200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7876" y="1655020"/>
            <a:ext cx="7468248" cy="26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077200" cy="1565672"/>
          </a:xfrm>
        </p:spPr>
        <p:txBody>
          <a:bodyPr>
            <a:normAutofit/>
          </a:bodyPr>
          <a:lstStyle/>
          <a:p>
            <a:r>
              <a:rPr lang="ro-RO" sz="2800" dirty="0" smtClean="0"/>
              <a:t>Funcții pentru generarea diverselor inputuri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200" dirty="0" smtClean="0"/>
              <a:t>*</a:t>
            </a:r>
            <a:r>
              <a:rPr lang="ro-RO" sz="1200" dirty="0" smtClean="0"/>
              <a:t>În toate cazurile</a:t>
            </a:r>
            <a:r>
              <a:rPr lang="en-US" sz="1200" dirty="0" smtClean="0"/>
              <a:t>,</a:t>
            </a:r>
            <a:r>
              <a:rPr lang="ro-RO" sz="1200" dirty="0" smtClean="0"/>
              <a:t> cu exepția celui random, vom considera N</a:t>
            </a:r>
            <a:r>
              <a:rPr lang="en-US" sz="1200" dirty="0" smtClean="0"/>
              <a:t>&lt;NMAX,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a </a:t>
            </a:r>
            <a:r>
              <a:rPr lang="en-US" sz="1200" dirty="0" err="1" smtClean="0"/>
              <a:t>putea</a:t>
            </a:r>
            <a:r>
              <a:rPr lang="en-US" sz="1200" dirty="0" smtClean="0"/>
              <a:t> genera f</a:t>
            </a:r>
            <a:r>
              <a:rPr lang="ro-RO" sz="1200" dirty="0" smtClean="0"/>
              <a:t>ără probleme liste (aproape/invers) sortate ( strict ).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o-RO" sz="1800" dirty="0" smtClean="0"/>
              <a:t>1. Generarea unei liste sortate, cu N elemente din intervalul </a:t>
            </a:r>
            <a:r>
              <a:rPr lang="en-US" sz="1800" dirty="0" smtClean="0"/>
              <a:t>[0, NMAX]: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66950"/>
            <a:ext cx="2728913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</a:t>
            </a:r>
            <a:r>
              <a:rPr lang="ro-RO" dirty="0" smtClean="0"/>
              <a:t>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3546873"/>
          </a:xfrm>
        </p:spPr>
        <p:txBody>
          <a:bodyPr>
            <a:noAutofit/>
          </a:bodyPr>
          <a:lstStyle/>
          <a:p>
            <a:pPr algn="just"/>
            <a:r>
              <a:rPr lang="ro-RO" sz="1800" dirty="0" smtClean="0"/>
              <a:t>Count Sort este foarte rapid pe toate testele, însă folosește și foarte multă memorie suplimentară.</a:t>
            </a:r>
          </a:p>
          <a:p>
            <a:pPr algn="just"/>
            <a:r>
              <a:rPr lang="ro-RO" sz="1800" dirty="0" smtClean="0"/>
              <a:t>Bubble Sort este în general foarte lent, </a:t>
            </a:r>
            <a:r>
              <a:rPr lang="ro-RO" sz="1800" dirty="0" smtClean="0"/>
              <a:t>pentru că face o mulțime de comparații și interschimbări.</a:t>
            </a:r>
            <a:endParaRPr lang="ro-RO" sz="1800" dirty="0" smtClean="0"/>
          </a:p>
          <a:p>
            <a:pPr algn="just"/>
            <a:r>
              <a:rPr lang="en-US" sz="1800" dirty="0" smtClean="0"/>
              <a:t>La sort</a:t>
            </a:r>
            <a:r>
              <a:rPr lang="ro-RO" sz="1800" dirty="0" smtClean="0"/>
              <a:t>ările recursive, merge sort </a:t>
            </a:r>
            <a:r>
              <a:rPr lang="ro-RO" sz="1800" dirty="0"/>
              <a:t>ș</a:t>
            </a:r>
            <a:r>
              <a:rPr lang="ro-RO" sz="1800" dirty="0" smtClean="0"/>
              <a:t>i quick sort, am apelat InsertionSort pe lungimi mai mici ale listelor</a:t>
            </a:r>
            <a:r>
              <a:rPr lang="en-US" sz="1800" dirty="0" smtClean="0"/>
              <a:t>;</a:t>
            </a:r>
            <a:r>
              <a:rPr lang="ro-RO" sz="1800" dirty="0" smtClean="0"/>
              <a:t> sortarea din urmă se execută mai rapid pe valori mici, deoarece, deși are complexitatea O(n^2), </a:t>
            </a:r>
            <a:r>
              <a:rPr lang="en-US" sz="1800" dirty="0" smtClean="0"/>
              <a:t> </a:t>
            </a:r>
            <a:r>
              <a:rPr lang="ro-RO" sz="1800" dirty="0" smtClean="0"/>
              <a:t>e de constantă mai mică, fiind iterativă.</a:t>
            </a:r>
            <a:endParaRPr lang="en-US" sz="1800" dirty="0" smtClean="0"/>
          </a:p>
          <a:p>
            <a:pPr algn="just"/>
            <a:r>
              <a:rPr lang="en-US" sz="1800" dirty="0" smtClean="0"/>
              <a:t>La Quick Sort, </a:t>
            </a:r>
            <a:r>
              <a:rPr lang="en-US" sz="1800" dirty="0" err="1" smtClean="0"/>
              <a:t>alegerea</a:t>
            </a:r>
            <a:r>
              <a:rPr lang="en-US" sz="1800" dirty="0" smtClean="0"/>
              <a:t> random a </a:t>
            </a:r>
            <a:r>
              <a:rPr lang="en-US" sz="1800" dirty="0" err="1" smtClean="0"/>
              <a:t>pivotului</a:t>
            </a:r>
            <a:r>
              <a:rPr lang="en-US" sz="1800" dirty="0" smtClean="0"/>
              <a:t> s-a </a:t>
            </a:r>
            <a:r>
              <a:rPr lang="en-US" sz="1800" dirty="0" err="1" smtClean="0"/>
              <a:t>dovedit</a:t>
            </a:r>
            <a:r>
              <a:rPr lang="en-US" sz="1800" dirty="0" smtClean="0"/>
              <a:t> </a:t>
            </a:r>
            <a:r>
              <a:rPr lang="en-US" sz="1800" dirty="0" err="1" smtClean="0"/>
              <a:t>cea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</a:t>
            </a:r>
            <a:r>
              <a:rPr lang="en-US" sz="1800" dirty="0" err="1" smtClean="0"/>
              <a:t>eficient</a:t>
            </a:r>
            <a:r>
              <a:rPr lang="ro-RO" sz="1800" dirty="0" smtClean="0"/>
              <a:t>ă, fiind chiar mai </a:t>
            </a:r>
            <a:r>
              <a:rPr lang="ro-RO" sz="1800" dirty="0" smtClean="0"/>
              <a:t>eficientă (nu cu mult însă) </a:t>
            </a:r>
            <a:r>
              <a:rPr lang="ro-RO" sz="1800" dirty="0" smtClean="0"/>
              <a:t>decât alegerea medianei medianelor.</a:t>
            </a:r>
            <a:r>
              <a:rPr lang="en-US" sz="1800" dirty="0" smtClean="0"/>
              <a:t> </a:t>
            </a:r>
            <a:r>
              <a:rPr lang="en-US" sz="1800" dirty="0" err="1" smtClean="0"/>
              <a:t>Fiind</a:t>
            </a:r>
            <a:r>
              <a:rPr lang="en-US" sz="1800" dirty="0" smtClean="0"/>
              <a:t> </a:t>
            </a:r>
            <a:r>
              <a:rPr lang="en-US" sz="1800" dirty="0" err="1" smtClean="0"/>
              <a:t>apelat</a:t>
            </a:r>
            <a:r>
              <a:rPr lang="en-US" sz="1800" dirty="0" smtClean="0"/>
              <a:t> la </a:t>
            </a:r>
            <a:r>
              <a:rPr lang="en-US" sz="1800" dirty="0" err="1" smtClean="0"/>
              <a:t>fiecare</a:t>
            </a:r>
            <a:r>
              <a:rPr lang="en-US" sz="1800" dirty="0" smtClean="0"/>
              <a:t> </a:t>
            </a:r>
            <a:r>
              <a:rPr lang="en-US" sz="1800" dirty="0" err="1" smtClean="0"/>
              <a:t>apel</a:t>
            </a:r>
            <a:r>
              <a:rPr lang="en-US" sz="1800" dirty="0" smtClean="0"/>
              <a:t> al </a:t>
            </a:r>
            <a:r>
              <a:rPr lang="en-US" sz="1800" dirty="0" err="1" smtClean="0"/>
              <a:t>lui</a:t>
            </a:r>
            <a:r>
              <a:rPr lang="en-US" sz="1800" dirty="0" smtClean="0"/>
              <a:t> Quick Sort, </a:t>
            </a:r>
            <a:r>
              <a:rPr lang="ro-RO" sz="1800" dirty="0" smtClean="0"/>
              <a:t> algoritmul BFPRT </a:t>
            </a:r>
            <a:r>
              <a:rPr lang="ro-RO" sz="1800" dirty="0" smtClean="0"/>
              <a:t>poate îngreuna </a:t>
            </a:r>
            <a:r>
              <a:rPr lang="ro-RO" sz="1800" dirty="0" smtClean="0"/>
              <a:t>rularea codului</a:t>
            </a:r>
            <a:r>
              <a:rPr lang="ro-RO" sz="1800" dirty="0" smtClean="0"/>
              <a:t>.</a:t>
            </a:r>
          </a:p>
          <a:p>
            <a:pPr algn="just"/>
            <a:r>
              <a:rPr lang="ro-RO" sz="1800" dirty="0" smtClean="0"/>
              <a:t>Algoritmul pentru determinarea medianei medianelor se folosește de funcția sorted a limbajului, dar doar pentru a se alege cât mai eficient pivot. Sorted returnează o listă sortată</a:t>
            </a:r>
            <a:r>
              <a:rPr lang="en-US" sz="1800" dirty="0" smtClean="0"/>
              <a:t>, </a:t>
            </a:r>
            <a:r>
              <a:rPr lang="en-US" sz="1800" dirty="0" err="1" smtClean="0"/>
              <a:t>dar</a:t>
            </a:r>
            <a:r>
              <a:rPr lang="en-US" sz="1800" dirty="0" smtClean="0"/>
              <a:t> f</a:t>
            </a:r>
            <a:r>
              <a:rPr lang="ro-RO" sz="1800" dirty="0" smtClean="0"/>
              <a:t>ără a sorta lista primită ca parametru.</a:t>
            </a:r>
            <a:endParaRPr lang="ro-RO" sz="1800" dirty="0" smtClean="0"/>
          </a:p>
          <a:p>
            <a:endParaRPr lang="ro-RO" sz="1800" dirty="0" smtClean="0"/>
          </a:p>
          <a:p>
            <a:endParaRPr lang="ro-RO" sz="18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Observații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 smtClean="0"/>
              <a:t>La Radix Sort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</a:t>
            </a:r>
            <a:r>
              <a:rPr lang="en-US" sz="1800" dirty="0" err="1" smtClean="0"/>
              <a:t>baza</a:t>
            </a:r>
            <a:r>
              <a:rPr lang="en-US" sz="1800" dirty="0" smtClean="0"/>
              <a:t> 10, </a:t>
            </a:r>
            <a:r>
              <a:rPr lang="en-US" sz="1800" dirty="0" err="1" smtClean="0"/>
              <a:t>variabila</a:t>
            </a:r>
            <a:r>
              <a:rPr lang="en-US" sz="1800" dirty="0" smtClean="0"/>
              <a:t> exp are </a:t>
            </a:r>
            <a:r>
              <a:rPr lang="en-US" sz="1800" dirty="0" err="1" smtClean="0"/>
              <a:t>seminfica</a:t>
            </a:r>
            <a:r>
              <a:rPr lang="ro-RO" sz="1800" dirty="0" smtClean="0"/>
              <a:t>ția de 10^exponent curent, în schimb la bazele 2 și 4 este chiar exponentul curent.</a:t>
            </a:r>
            <a:endParaRPr lang="en-US" sz="1800" dirty="0" smtClean="0"/>
          </a:p>
          <a:p>
            <a:pPr algn="just"/>
            <a:r>
              <a:rPr lang="ro-RO" sz="1800" dirty="0" smtClean="0"/>
              <a:t>Dintre cele 3 Variante de Radix Sort,</a:t>
            </a:r>
            <a:r>
              <a:rPr lang="en-US" sz="1800" dirty="0" smtClean="0"/>
              <a:t> </a:t>
            </a:r>
            <a:r>
              <a:rPr lang="ro-RO" sz="1800" dirty="0" smtClean="0"/>
              <a:t> cea mai rapidă este cea care folosește baza 10</a:t>
            </a:r>
            <a:r>
              <a:rPr lang="en-US" sz="1800" dirty="0" smtClean="0"/>
              <a:t>;  </a:t>
            </a:r>
            <a:r>
              <a:rPr lang="ro-RO" sz="1800" dirty="0" smtClean="0"/>
              <a:t>e</a:t>
            </a:r>
            <a:r>
              <a:rPr lang="en-US" sz="1800" dirty="0" err="1" smtClean="0"/>
              <a:t>xplica</a:t>
            </a:r>
            <a:r>
              <a:rPr lang="ro-RO" sz="1800" dirty="0" smtClean="0"/>
              <a:t>ția este că, deși cele două variante cu baza 2 respectiv 4 folosesc mai puține bucket-uri, acestea conțin mult mai multe elemente.</a:t>
            </a:r>
          </a:p>
          <a:p>
            <a:pPr algn="just"/>
            <a:r>
              <a:rPr lang="ro-RO" sz="1800" dirty="0" smtClean="0"/>
              <a:t>Quick Sort este mai rapid decat Merge pe liste de dimensiuni mai mici, iar pe cele de dimensiuni mari (</a:t>
            </a:r>
            <a:r>
              <a:rPr lang="en-US" sz="1800" dirty="0" smtClean="0"/>
              <a:t>&gt;10^5),  Merge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rapid .</a:t>
            </a:r>
          </a:p>
          <a:p>
            <a:pPr algn="just"/>
            <a:r>
              <a:rPr lang="en-GB" sz="1800" dirty="0" err="1" smtClean="0"/>
              <a:t>Functia</a:t>
            </a:r>
            <a:r>
              <a:rPr lang="en-GB" sz="1800" dirty="0" smtClean="0"/>
              <a:t> </a:t>
            </a:r>
            <a:r>
              <a:rPr lang="en-GB" sz="1800" dirty="0" smtClean="0"/>
              <a:t>Sort</a:t>
            </a:r>
            <a:r>
              <a:rPr lang="ro-RO" sz="1800" dirty="0" smtClean="0"/>
              <a:t>ed</a:t>
            </a:r>
            <a:r>
              <a:rPr lang="en-GB" sz="1800" dirty="0" smtClean="0"/>
              <a:t> </a:t>
            </a:r>
            <a:r>
              <a:rPr lang="en-GB" sz="1800" dirty="0" smtClean="0"/>
              <a:t>din Python </a:t>
            </a:r>
            <a:r>
              <a:rPr lang="en-GB" sz="1800" dirty="0" err="1" smtClean="0"/>
              <a:t>este</a:t>
            </a:r>
            <a:r>
              <a:rPr lang="en-GB" sz="1800" dirty="0" smtClean="0"/>
              <a:t> </a:t>
            </a:r>
            <a:r>
              <a:rPr lang="en-GB" sz="1800" dirty="0" err="1" smtClean="0"/>
              <a:t>mult</a:t>
            </a:r>
            <a:r>
              <a:rPr lang="en-GB" sz="1800" dirty="0" smtClean="0"/>
              <a:t> </a:t>
            </a:r>
            <a:r>
              <a:rPr lang="en-GB" sz="1800" dirty="0" err="1" smtClean="0"/>
              <a:t>mai</a:t>
            </a:r>
            <a:r>
              <a:rPr lang="en-GB" sz="1800" dirty="0" smtClean="0"/>
              <a:t> rapid</a:t>
            </a:r>
            <a:r>
              <a:rPr lang="ro-RO" sz="1800" dirty="0" smtClean="0"/>
              <a:t>ă decât toate sortările anterioare, deoarece, pe lângă implementarea probabil mai eficientă, este scrisă și compilată în limbajul C, care este mult mai rapid decât Python</a:t>
            </a:r>
            <a:r>
              <a:rPr lang="ro-RO" sz="1800" dirty="0" smtClean="0"/>
              <a:t>.</a:t>
            </a:r>
          </a:p>
          <a:p>
            <a:pPr algn="just"/>
            <a:r>
              <a:rPr lang="ro-RO" sz="1800" dirty="0" smtClean="0"/>
              <a:t>În tabelul de mai jos, numărul din stânga reprezintă valoarea comună a lui N și NMAX.  Testele</a:t>
            </a:r>
            <a:r>
              <a:rPr lang="en-US" sz="1800" dirty="0" smtClean="0"/>
              <a:t> </a:t>
            </a:r>
            <a:r>
              <a:rPr lang="en-US" sz="1800" dirty="0" err="1" smtClean="0"/>
              <a:t>prezentate</a:t>
            </a:r>
            <a:r>
              <a:rPr lang="en-US" sz="1800" dirty="0" smtClean="0"/>
              <a:t> </a:t>
            </a:r>
            <a:r>
              <a:rPr lang="ro-RO" sz="1800" dirty="0" smtClean="0"/>
              <a:t>au fost făcute pe inputuri random sau invers-sortate, cu N=NMAX</a:t>
            </a:r>
            <a:r>
              <a:rPr lang="en-US" sz="1800" dirty="0" smtClean="0"/>
              <a:t>&lt;=10^7, </a:t>
            </a:r>
            <a:r>
              <a:rPr lang="en-US" sz="1800" dirty="0" err="1" smtClean="0"/>
              <a:t>deoarece</a:t>
            </a:r>
            <a:r>
              <a:rPr lang="en-US" sz="1800" dirty="0" smtClean="0"/>
              <a:t> </a:t>
            </a:r>
            <a:r>
              <a:rPr lang="en-US" sz="1800" dirty="0" err="1" smtClean="0"/>
              <a:t>majoritatea</a:t>
            </a:r>
            <a:r>
              <a:rPr lang="en-US" sz="1800" dirty="0" smtClean="0"/>
              <a:t> </a:t>
            </a:r>
            <a:r>
              <a:rPr lang="en-US" sz="1800" dirty="0" err="1" smtClean="0"/>
              <a:t>algoritmilor</a:t>
            </a:r>
            <a:r>
              <a:rPr lang="en-US" sz="1800" dirty="0" smtClean="0"/>
              <a:t> nu </a:t>
            </a:r>
            <a:r>
              <a:rPr lang="en-US" sz="1800" dirty="0" err="1" smtClean="0"/>
              <a:t>rulau</a:t>
            </a:r>
            <a:r>
              <a:rPr lang="en-US" sz="1800" dirty="0" smtClean="0"/>
              <a:t> </a:t>
            </a:r>
            <a:r>
              <a:rPr lang="en-US" sz="1800" dirty="0" err="1" smtClean="0"/>
              <a:t>pe</a:t>
            </a:r>
            <a:r>
              <a:rPr lang="en-US" sz="1800" dirty="0" smtClean="0"/>
              <a:t> input-</a:t>
            </a:r>
            <a:r>
              <a:rPr lang="en-US" sz="1800" dirty="0" err="1" smtClean="0"/>
              <a:t>uri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</a:t>
            </a:r>
            <a:r>
              <a:rPr lang="en-US" sz="1800" dirty="0" err="1" smtClean="0"/>
              <a:t>mari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algn="just">
              <a:buNone/>
            </a:pPr>
            <a:endParaRPr lang="ro-RO" sz="1800" dirty="0" smtClean="0"/>
          </a:p>
          <a:p>
            <a:pPr algn="just">
              <a:buNone/>
            </a:pPr>
            <a:endParaRPr lang="ro-RO" sz="1800" dirty="0" smtClean="0"/>
          </a:p>
          <a:p>
            <a:pPr algn="just">
              <a:buNone/>
            </a:pPr>
            <a:r>
              <a:rPr lang="ro-RO" sz="1800" dirty="0" smtClean="0"/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>
            <a:noAutofit/>
          </a:bodyPr>
          <a:lstStyle/>
          <a:p>
            <a:r>
              <a:rPr lang="ro-RO" sz="2000" dirty="0" smtClean="0"/>
              <a:t>Timpii de execuție (în secunde) pentru inputuri random sau invers sortate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76200" y="1123950"/>
          <a:ext cx="8991597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994"/>
                <a:gridCol w="829994"/>
                <a:gridCol w="1659988"/>
                <a:gridCol w="760827"/>
                <a:gridCol w="719797"/>
                <a:gridCol w="1009356"/>
                <a:gridCol w="899160"/>
                <a:gridCol w="760827"/>
                <a:gridCol w="760827"/>
                <a:gridCol w="760827"/>
              </a:tblGrid>
              <a:tr h="3886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Count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Bubble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Merge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Quick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Quick</a:t>
                      </a:r>
                      <a:r>
                        <a:rPr lang="ro-RO" sz="1100" baseline="0" dirty="0" smtClean="0"/>
                        <a:t> BFPRT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Radix 10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Radix 2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Radix4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Sorted </a:t>
                      </a:r>
                      <a:r>
                        <a:rPr lang="ro-RO" sz="1100" dirty="0" smtClean="0"/>
                        <a:t>din Python</a:t>
                      </a:r>
                      <a:endParaRPr lang="en-US" sz="11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10^2 R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10^2 I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10^3 R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10^3 I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10^4 R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6.37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10^4 I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81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10^5 R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GB" sz="1400" dirty="0" smtClean="0"/>
                        <a:t>03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Nu rulează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06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0.2</a:t>
                      </a:r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0.02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10^5 I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Nu rulează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0.2</a:t>
                      </a:r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07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0.1</a:t>
                      </a:r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10^6 R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Nu rulează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3.</a:t>
                      </a:r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3.</a:t>
                      </a:r>
                      <a:r>
                        <a:rPr lang="en-US" sz="1400" dirty="0" smtClean="0"/>
                        <a:t>89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1.</a:t>
                      </a:r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3.89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3.98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0.2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10^6 I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Nu rulează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2.</a:t>
                      </a:r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 </a:t>
                      </a:r>
                      <a:r>
                        <a:rPr lang="ro-RO" sz="1400" dirty="0" smtClean="0"/>
                        <a:t>3.</a:t>
                      </a:r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3.62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2.63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2.</a:t>
                      </a:r>
                      <a:r>
                        <a:rPr lang="en-US" sz="1400" dirty="0" smtClean="0"/>
                        <a:t>61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10^7R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3.</a:t>
                      </a:r>
                      <a:r>
                        <a:rPr lang="en-US" sz="1400" dirty="0" smtClean="0"/>
                        <a:t>79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Nu rulează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38.25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64.44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64.48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17.79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55.36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57.26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4.2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10^7 I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2.</a:t>
                      </a:r>
                      <a:r>
                        <a:rPr lang="en-US" sz="1400" dirty="0" smtClean="0"/>
                        <a:t>77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Nu rulează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2</a:t>
                      </a:r>
                      <a:r>
                        <a:rPr lang="en-US" sz="1400" dirty="0" smtClean="0"/>
                        <a:t>5.69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37.22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45.49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12.10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3</a:t>
                      </a:r>
                      <a:r>
                        <a:rPr lang="en-US" sz="1400" dirty="0" smtClean="0"/>
                        <a:t>6.70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35.80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0.06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Funcții pentru generarea diverselor inputuri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sz="1800" dirty="0" smtClean="0"/>
              <a:t>2. </a:t>
            </a:r>
            <a:r>
              <a:rPr lang="en-US" sz="1800" dirty="0" err="1" smtClean="0"/>
              <a:t>Generarea</a:t>
            </a:r>
            <a:r>
              <a:rPr lang="en-US" sz="1800" dirty="0" smtClean="0"/>
              <a:t> </a:t>
            </a:r>
            <a:r>
              <a:rPr lang="en-US" sz="1800" dirty="0" err="1" smtClean="0"/>
              <a:t>unei</a:t>
            </a:r>
            <a:r>
              <a:rPr lang="en-US" sz="1800" dirty="0" smtClean="0"/>
              <a:t> </a:t>
            </a:r>
            <a:r>
              <a:rPr lang="en-US" sz="1800" dirty="0" err="1" smtClean="0"/>
              <a:t>liste</a:t>
            </a:r>
            <a:r>
              <a:rPr lang="en-US" sz="1800" dirty="0" smtClean="0"/>
              <a:t> </a:t>
            </a:r>
            <a:r>
              <a:rPr lang="en-US" sz="1800" dirty="0" err="1" smtClean="0"/>
              <a:t>invers-sortate</a:t>
            </a:r>
            <a:r>
              <a:rPr lang="en-US" sz="1800" dirty="0" smtClean="0"/>
              <a:t>, cu N </a:t>
            </a:r>
            <a:r>
              <a:rPr lang="en-US" sz="1800" dirty="0" err="1" smtClean="0"/>
              <a:t>elemente</a:t>
            </a:r>
            <a:r>
              <a:rPr lang="en-US" sz="1800" dirty="0" smtClean="0"/>
              <a:t> </a:t>
            </a:r>
            <a:r>
              <a:rPr lang="en-US" sz="1800" dirty="0" smtClean="0"/>
              <a:t>din </a:t>
            </a:r>
            <a:r>
              <a:rPr lang="en-US" sz="1800" dirty="0" err="1" smtClean="0"/>
              <a:t>intervalul</a:t>
            </a:r>
            <a:r>
              <a:rPr lang="en-US" sz="1800" dirty="0" smtClean="0"/>
              <a:t> [0, NMAX]: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85950"/>
            <a:ext cx="386888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Funcții pentru generarea diverselor inputuri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sz="1800" dirty="0" smtClean="0"/>
              <a:t>3. </a:t>
            </a:r>
            <a:r>
              <a:rPr lang="en-US" sz="1800" dirty="0" err="1" smtClean="0"/>
              <a:t>Generarea</a:t>
            </a:r>
            <a:r>
              <a:rPr lang="en-US" sz="1800" dirty="0" smtClean="0"/>
              <a:t> </a:t>
            </a:r>
            <a:r>
              <a:rPr lang="en-US" sz="1800" dirty="0" err="1" smtClean="0"/>
              <a:t>unei</a:t>
            </a:r>
            <a:r>
              <a:rPr lang="en-US" sz="1800" dirty="0" smtClean="0"/>
              <a:t> </a:t>
            </a:r>
            <a:r>
              <a:rPr lang="en-US" sz="1800" dirty="0" err="1" smtClean="0"/>
              <a:t>liste</a:t>
            </a:r>
            <a:r>
              <a:rPr lang="en-US" sz="1800" dirty="0" smtClean="0"/>
              <a:t> cu </a:t>
            </a:r>
            <a:r>
              <a:rPr lang="en-US" sz="1800" dirty="0" err="1" smtClean="0"/>
              <a:t>elemente</a:t>
            </a:r>
            <a:r>
              <a:rPr lang="en-US" sz="1800" dirty="0" smtClean="0"/>
              <a:t> random cu N </a:t>
            </a:r>
            <a:r>
              <a:rPr lang="en-US" sz="1800" dirty="0" err="1" smtClean="0"/>
              <a:t>elemente</a:t>
            </a:r>
            <a:r>
              <a:rPr lang="en-US" sz="1800" dirty="0" smtClean="0"/>
              <a:t> din </a:t>
            </a:r>
            <a:r>
              <a:rPr lang="en-US" sz="1800" dirty="0" err="1" smtClean="0"/>
              <a:t>intervalul</a:t>
            </a:r>
            <a:r>
              <a:rPr lang="en-US" sz="1800" dirty="0" smtClean="0"/>
              <a:t> [0, NMAX]: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62150"/>
            <a:ext cx="480081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Funcții pentru generarea diverselor inputuri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sz="1800" dirty="0" smtClean="0"/>
              <a:t>4. </a:t>
            </a:r>
            <a:r>
              <a:rPr lang="en-US" sz="1800" dirty="0" err="1" smtClean="0"/>
              <a:t>Generarea</a:t>
            </a:r>
            <a:r>
              <a:rPr lang="en-US" sz="1800" dirty="0" smtClean="0"/>
              <a:t> </a:t>
            </a:r>
            <a:r>
              <a:rPr lang="en-US" sz="1800" dirty="0" err="1" smtClean="0"/>
              <a:t>unei</a:t>
            </a:r>
            <a:r>
              <a:rPr lang="en-US" sz="1800" dirty="0" smtClean="0"/>
              <a:t> </a:t>
            </a:r>
            <a:r>
              <a:rPr lang="en-US" sz="1800" dirty="0" err="1" smtClean="0"/>
              <a:t>liste</a:t>
            </a:r>
            <a:r>
              <a:rPr lang="en-US" sz="1800" dirty="0" smtClean="0"/>
              <a:t> </a:t>
            </a:r>
            <a:r>
              <a:rPr lang="en-US" sz="1800" dirty="0" err="1" smtClean="0"/>
              <a:t>aproape</a:t>
            </a:r>
            <a:r>
              <a:rPr lang="en-US" sz="1800" dirty="0" smtClean="0"/>
              <a:t> </a:t>
            </a:r>
            <a:r>
              <a:rPr lang="en-US" sz="1800" dirty="0" err="1" smtClean="0"/>
              <a:t>sortate</a:t>
            </a:r>
            <a:r>
              <a:rPr lang="en-US" sz="1800" dirty="0" smtClean="0"/>
              <a:t> cu N </a:t>
            </a:r>
            <a:r>
              <a:rPr lang="en-US" sz="1800" dirty="0" err="1" smtClean="0"/>
              <a:t>elemente</a:t>
            </a:r>
            <a:r>
              <a:rPr lang="en-US" sz="1800" dirty="0" smtClean="0"/>
              <a:t> din </a:t>
            </a:r>
            <a:r>
              <a:rPr lang="en-US" sz="1800" dirty="0" err="1" smtClean="0"/>
              <a:t>intervalul</a:t>
            </a:r>
            <a:r>
              <a:rPr lang="en-US" sz="1800" dirty="0" smtClean="0"/>
              <a:t> [0, NMAX]: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62150"/>
            <a:ext cx="359727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Funcții pentru generarea diverselor inputuri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sz="1800" dirty="0" smtClean="0"/>
              <a:t>5. Generarea unei liste aproape invers-sortate</a:t>
            </a:r>
            <a:r>
              <a:rPr lang="en-US" sz="1800" dirty="0" smtClean="0"/>
              <a:t> cu N </a:t>
            </a:r>
            <a:r>
              <a:rPr lang="en-US" sz="1800" dirty="0" err="1" smtClean="0"/>
              <a:t>elemente</a:t>
            </a:r>
            <a:r>
              <a:rPr lang="en-US" sz="1800" dirty="0" smtClean="0"/>
              <a:t> din </a:t>
            </a:r>
            <a:r>
              <a:rPr lang="en-US" sz="1800" dirty="0" err="1" smtClean="0"/>
              <a:t>intervalul</a:t>
            </a:r>
            <a:r>
              <a:rPr lang="en-US" sz="1800" dirty="0" smtClean="0"/>
              <a:t> [0, NMAX]: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33550"/>
            <a:ext cx="4114800" cy="318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1. Count Sort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1257300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43000"/>
            <a:ext cx="5715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</a:t>
            </a:r>
            <a:r>
              <a:rPr lang="ro-RO" sz="3600" dirty="0" smtClean="0"/>
              <a:t>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2. Bubble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047750"/>
            <a:ext cx="5959475" cy="39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</a:t>
            </a:r>
            <a:r>
              <a:rPr lang="ro-RO" sz="3600" dirty="0" smtClean="0"/>
              <a:t>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3. </a:t>
            </a:r>
            <a:r>
              <a:rPr lang="en-US" sz="2200" dirty="0" smtClean="0"/>
              <a:t>Merge Sort (I)</a:t>
            </a:r>
            <a:endParaRPr lang="en-US" sz="2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28750"/>
            <a:ext cx="6348011" cy="324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755</Words>
  <Application>Microsoft Office PowerPoint</Application>
  <PresentationFormat>On-screen Show (16:9)</PresentationFormat>
  <Paragraphs>181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Funcții pentru generarea diverselor inputuri *În toate cazurile, cu exepția celui random, vom considera N&lt;NMAX, pentru a putea genera fără probleme liste (aproape/invers) sortate ( strict ).</vt:lpstr>
      <vt:lpstr>Funcții pentru generarea diverselor inputuri</vt:lpstr>
      <vt:lpstr>Funcții pentru generarea diverselor inputuri</vt:lpstr>
      <vt:lpstr>Funcții pentru generarea diverselor inputuri</vt:lpstr>
      <vt:lpstr>Funcții pentru generarea diverselor inputuri</vt:lpstr>
      <vt:lpstr>Prezentarea funcțiilor de sortare 1. Count Sort</vt:lpstr>
      <vt:lpstr>Prezentarea funcțiilor de sortare 2. Bubble Sort </vt:lpstr>
      <vt:lpstr>Prezentarea funcțiilor de sortare 3. Merge Sort (I)</vt:lpstr>
      <vt:lpstr>Prezentarea funcțiilor de sortare 3. Merge Sort (II)</vt:lpstr>
      <vt:lpstr>Prezentarea funcțiilor de sortare 3. Merge Sort (III)</vt:lpstr>
      <vt:lpstr>Prezentarea funcțiilor de sortare 4. Quick Sort</vt:lpstr>
      <vt:lpstr>Prezentarea funcțiilor de sortare 5. Quick Sort BFPRT</vt:lpstr>
      <vt:lpstr>Prezentarea funcțiilor de sortare 6. Radix Sort (I) </vt:lpstr>
      <vt:lpstr>Prezentarea funcțiilor de sortare 6. Radix Sort (II) </vt:lpstr>
      <vt:lpstr>Prezentarea funcțiilor de sortare 6. Radix Sort (baza 2) (I) </vt:lpstr>
      <vt:lpstr>Prezentarea funcțiilor de sortare 6. Radix Sort (baza 2) (II) </vt:lpstr>
      <vt:lpstr>Prezentarea funcțiilor de sortare 6. Radix Sort (baza 4) (I) </vt:lpstr>
      <vt:lpstr>Prezentarea funcțiilor de sortare 6. Radix Sort (baza 4) (II) </vt:lpstr>
      <vt:lpstr>Observații</vt:lpstr>
      <vt:lpstr>Observații</vt:lpstr>
      <vt:lpstr>Timpii de execuție (în secunde) pentru inputuri random sau invers sortate: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Alexandru</dc:creator>
  <cp:lastModifiedBy>Alexandru</cp:lastModifiedBy>
  <cp:revision>72</cp:revision>
  <dcterms:created xsi:type="dcterms:W3CDTF">2021-03-09T18:01:00Z</dcterms:created>
  <dcterms:modified xsi:type="dcterms:W3CDTF">2021-03-13T19:28:12Z</dcterms:modified>
</cp:coreProperties>
</file>