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96" r:id="rId5"/>
    <p:sldId id="259" r:id="rId6"/>
    <p:sldId id="260" r:id="rId7"/>
    <p:sldId id="275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7" r:id="rId22"/>
    <p:sldId id="279" r:id="rId23"/>
    <p:sldId id="280" r:id="rId24"/>
    <p:sldId id="288" r:id="rId25"/>
    <p:sldId id="287" r:id="rId26"/>
    <p:sldId id="281" r:id="rId27"/>
    <p:sldId id="282" r:id="rId28"/>
    <p:sldId id="278" r:id="rId29"/>
    <p:sldId id="297" r:id="rId30"/>
    <p:sldId id="283" r:id="rId31"/>
    <p:sldId id="284" r:id="rId32"/>
    <p:sldId id="285" r:id="rId33"/>
    <p:sldId id="286" r:id="rId34"/>
    <p:sldId id="289" r:id="rId35"/>
    <p:sldId id="290" r:id="rId36"/>
    <p:sldId id="291" r:id="rId37"/>
    <p:sldId id="298" r:id="rId38"/>
    <p:sldId id="293" r:id="rId39"/>
    <p:sldId id="294" r:id="rId40"/>
    <p:sldId id="295" r:id="rId41"/>
    <p:sldId id="272" r:id="rId42"/>
    <p:sldId id="301" r:id="rId43"/>
    <p:sldId id="299" r:id="rId44"/>
    <p:sldId id="300" r:id="rId45"/>
    <p:sldId id="302" r:id="rId46"/>
    <p:sldId id="27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5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FC369-AFA2-7346-A6FB-0B40A2C540BB}" type="doc">
      <dgm:prSet loTypeId="urn:microsoft.com/office/officeart/2005/8/layout/hProcess11" loCatId="" qsTypeId="urn:microsoft.com/office/officeart/2005/8/quickstyle/simple2" qsCatId="simple" csTypeId="urn:microsoft.com/office/officeart/2005/8/colors/accent1_2" csCatId="accent1" phldr="1"/>
      <dgm:spPr/>
    </dgm:pt>
    <dgm:pt modelId="{547B0C74-9A13-F540-ABD4-35B439ECE86E}">
      <dgm:prSet phldrT="[Text]" custT="1"/>
      <dgm:spPr/>
      <dgm:t>
        <a:bodyPr/>
        <a:lstStyle/>
        <a:p>
          <a:endParaRPr lang="en-US" sz="2400" dirty="0"/>
        </a:p>
      </dgm:t>
    </dgm:pt>
    <dgm:pt modelId="{4032AD83-3A6B-404E-A001-84210BA878C6}" type="parTrans" cxnId="{D4C5498E-6AD9-E94A-BA4B-83A635F75DC7}">
      <dgm:prSet/>
      <dgm:spPr/>
      <dgm:t>
        <a:bodyPr/>
        <a:lstStyle/>
        <a:p>
          <a:endParaRPr lang="en-US"/>
        </a:p>
      </dgm:t>
    </dgm:pt>
    <dgm:pt modelId="{ADB25C77-82A0-D246-B3EB-08CBFA1124AD}" type="sibTrans" cxnId="{D4C5498E-6AD9-E94A-BA4B-83A635F75DC7}">
      <dgm:prSet/>
      <dgm:spPr/>
      <dgm:t>
        <a:bodyPr/>
        <a:lstStyle/>
        <a:p>
          <a:endParaRPr lang="en-US"/>
        </a:p>
      </dgm:t>
    </dgm:pt>
    <dgm:pt modelId="{86703203-DC49-9947-A5D6-44F6E018D658}">
      <dgm:prSet phldrT="[Text]" custT="1"/>
      <dgm:spPr/>
      <dgm:t>
        <a:bodyPr/>
        <a:lstStyle/>
        <a:p>
          <a:endParaRPr lang="en-US" sz="2800" dirty="0"/>
        </a:p>
      </dgm:t>
    </dgm:pt>
    <dgm:pt modelId="{64780E66-79BD-964E-B193-83221484CCAD}" type="parTrans" cxnId="{78CFDA0C-A8A8-FB43-A440-FF74EE5D67EB}">
      <dgm:prSet/>
      <dgm:spPr/>
      <dgm:t>
        <a:bodyPr/>
        <a:lstStyle/>
        <a:p>
          <a:endParaRPr lang="en-US"/>
        </a:p>
      </dgm:t>
    </dgm:pt>
    <dgm:pt modelId="{EF5BAD99-A52C-3D45-A2A4-844EDF3AB5A7}" type="sibTrans" cxnId="{78CFDA0C-A8A8-FB43-A440-FF74EE5D67EB}">
      <dgm:prSet/>
      <dgm:spPr/>
      <dgm:t>
        <a:bodyPr/>
        <a:lstStyle/>
        <a:p>
          <a:endParaRPr lang="en-US"/>
        </a:p>
      </dgm:t>
    </dgm:pt>
    <dgm:pt modelId="{C40B97F7-0EA2-C14D-812D-2B3146070E12}">
      <dgm:prSet phldrT="[Text]" custT="1"/>
      <dgm:spPr/>
      <dgm:t>
        <a:bodyPr/>
        <a:lstStyle/>
        <a:p>
          <a:endParaRPr lang="en-US" sz="3200" dirty="0"/>
        </a:p>
      </dgm:t>
    </dgm:pt>
    <dgm:pt modelId="{3BBA6067-510D-CC49-B08D-DB77516241D1}" type="parTrans" cxnId="{42356DDE-5E87-C34B-82CC-381EDE2D939B}">
      <dgm:prSet/>
      <dgm:spPr/>
      <dgm:t>
        <a:bodyPr/>
        <a:lstStyle/>
        <a:p>
          <a:endParaRPr lang="en-US"/>
        </a:p>
      </dgm:t>
    </dgm:pt>
    <dgm:pt modelId="{A2C6C719-7C40-6949-98DB-178080FE21B6}" type="sibTrans" cxnId="{42356DDE-5E87-C34B-82CC-381EDE2D939B}">
      <dgm:prSet/>
      <dgm:spPr/>
      <dgm:t>
        <a:bodyPr/>
        <a:lstStyle/>
        <a:p>
          <a:endParaRPr lang="en-US"/>
        </a:p>
      </dgm:t>
    </dgm:pt>
    <dgm:pt modelId="{BD822514-B1DB-FC47-AE5C-7500F17D84A6}" type="pres">
      <dgm:prSet presAssocID="{A8CFC369-AFA2-7346-A6FB-0B40A2C540BB}" presName="Name0" presStyleCnt="0">
        <dgm:presLayoutVars>
          <dgm:dir/>
          <dgm:resizeHandles val="exact"/>
        </dgm:presLayoutVars>
      </dgm:prSet>
      <dgm:spPr/>
    </dgm:pt>
    <dgm:pt modelId="{40D63576-4844-9346-B2E8-A45227B17882}" type="pres">
      <dgm:prSet presAssocID="{A8CFC369-AFA2-7346-A6FB-0B40A2C540BB}" presName="arrow" presStyleLbl="bgShp" presStyleIdx="0" presStyleCnt="1" custScaleY="58633"/>
      <dgm:spPr>
        <a:solidFill>
          <a:schemeClr val="accent3">
            <a:lumMod val="40000"/>
            <a:lumOff val="60000"/>
          </a:schemeClr>
        </a:solidFill>
      </dgm:spPr>
    </dgm:pt>
    <dgm:pt modelId="{34ED6B22-1232-534F-9ED7-B3840FFD7C1A}" type="pres">
      <dgm:prSet presAssocID="{A8CFC369-AFA2-7346-A6FB-0B40A2C540BB}" presName="points" presStyleCnt="0"/>
      <dgm:spPr/>
    </dgm:pt>
    <dgm:pt modelId="{A2856D60-355E-1C4B-A759-107A2B046A3B}" type="pres">
      <dgm:prSet presAssocID="{547B0C74-9A13-F540-ABD4-35B439ECE86E}" presName="compositeA" presStyleCnt="0"/>
      <dgm:spPr/>
    </dgm:pt>
    <dgm:pt modelId="{31A5D50B-F1FC-F141-9619-0574A00A81C5}" type="pres">
      <dgm:prSet presAssocID="{547B0C74-9A13-F540-ABD4-35B439ECE86E}" presName="textA" presStyleLbl="revTx" presStyleIdx="0" presStyleCnt="3" custScaleX="1256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F6ABC-9D72-9140-8273-D443EAF2416E}" type="pres">
      <dgm:prSet presAssocID="{547B0C74-9A13-F540-ABD4-35B439ECE86E}" presName="circleA" presStyleLbl="node1" presStyleIdx="0" presStyleCnt="3"/>
      <dgm:spPr/>
    </dgm:pt>
    <dgm:pt modelId="{7759BA44-4AFB-4341-B7D7-A1D2C03359CE}" type="pres">
      <dgm:prSet presAssocID="{547B0C74-9A13-F540-ABD4-35B439ECE86E}" presName="spaceA" presStyleCnt="0"/>
      <dgm:spPr/>
    </dgm:pt>
    <dgm:pt modelId="{1EED9977-71D9-7F44-8225-716EC49F01E3}" type="pres">
      <dgm:prSet presAssocID="{ADB25C77-82A0-D246-B3EB-08CBFA1124AD}" presName="space" presStyleCnt="0"/>
      <dgm:spPr/>
    </dgm:pt>
    <dgm:pt modelId="{62897B21-77EF-6A4B-87D6-A8955C5F8198}" type="pres">
      <dgm:prSet presAssocID="{86703203-DC49-9947-A5D6-44F6E018D658}" presName="compositeB" presStyleCnt="0"/>
      <dgm:spPr/>
    </dgm:pt>
    <dgm:pt modelId="{530183C5-7A64-0E4C-99BC-E1A4DC47493A}" type="pres">
      <dgm:prSet presAssocID="{86703203-DC49-9947-A5D6-44F6E018D658}" presName="textB" presStyleLbl="revTx" presStyleIdx="1" presStyleCnt="3" custScaleX="124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72602-E1A3-B646-A206-E2404CD8D410}" type="pres">
      <dgm:prSet presAssocID="{86703203-DC49-9947-A5D6-44F6E018D658}" presName="circleB" presStyleLbl="node1" presStyleIdx="1" presStyleCnt="3"/>
      <dgm:spPr/>
    </dgm:pt>
    <dgm:pt modelId="{83FB3D00-A4A7-DE48-8CD3-17E71F2A1E8F}" type="pres">
      <dgm:prSet presAssocID="{86703203-DC49-9947-A5D6-44F6E018D658}" presName="spaceB" presStyleCnt="0"/>
      <dgm:spPr/>
    </dgm:pt>
    <dgm:pt modelId="{6758D63C-11C7-C445-AD91-E46A68916DCC}" type="pres">
      <dgm:prSet presAssocID="{EF5BAD99-A52C-3D45-A2A4-844EDF3AB5A7}" presName="space" presStyleCnt="0"/>
      <dgm:spPr/>
    </dgm:pt>
    <dgm:pt modelId="{6B0C1EB9-A66F-3545-9D68-19AEABC59CEE}" type="pres">
      <dgm:prSet presAssocID="{C40B97F7-0EA2-C14D-812D-2B3146070E12}" presName="compositeA" presStyleCnt="0"/>
      <dgm:spPr/>
    </dgm:pt>
    <dgm:pt modelId="{F60B3121-FF3E-6F4F-8103-123DE6D4049F}" type="pres">
      <dgm:prSet presAssocID="{C40B97F7-0EA2-C14D-812D-2B3146070E12}" presName="textA" presStyleLbl="revTx" presStyleIdx="2" presStyleCnt="3" custScaleX="1277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0F876-20F1-A947-BCC2-9FEE03E4BD79}" type="pres">
      <dgm:prSet presAssocID="{C40B97F7-0EA2-C14D-812D-2B3146070E12}" presName="circleA" presStyleLbl="node1" presStyleIdx="2" presStyleCnt="3"/>
      <dgm:spPr/>
    </dgm:pt>
    <dgm:pt modelId="{5C8E68A9-2C09-0E43-AA2C-9098F2577570}" type="pres">
      <dgm:prSet presAssocID="{C40B97F7-0EA2-C14D-812D-2B3146070E12}" presName="spaceA" presStyleCnt="0"/>
      <dgm:spPr/>
    </dgm:pt>
  </dgm:ptLst>
  <dgm:cxnLst>
    <dgm:cxn modelId="{3BFC4980-496C-F241-8A87-85CEB10AAAC2}" type="presOf" srcId="{547B0C74-9A13-F540-ABD4-35B439ECE86E}" destId="{31A5D50B-F1FC-F141-9619-0574A00A81C5}" srcOrd="0" destOrd="0" presId="urn:microsoft.com/office/officeart/2005/8/layout/hProcess11"/>
    <dgm:cxn modelId="{78CFDA0C-A8A8-FB43-A440-FF74EE5D67EB}" srcId="{A8CFC369-AFA2-7346-A6FB-0B40A2C540BB}" destId="{86703203-DC49-9947-A5D6-44F6E018D658}" srcOrd="1" destOrd="0" parTransId="{64780E66-79BD-964E-B193-83221484CCAD}" sibTransId="{EF5BAD99-A52C-3D45-A2A4-844EDF3AB5A7}"/>
    <dgm:cxn modelId="{244CF55D-4CDE-EF48-A1D1-FE86D9AC3976}" type="presOf" srcId="{86703203-DC49-9947-A5D6-44F6E018D658}" destId="{530183C5-7A64-0E4C-99BC-E1A4DC47493A}" srcOrd="0" destOrd="0" presId="urn:microsoft.com/office/officeart/2005/8/layout/hProcess11"/>
    <dgm:cxn modelId="{F8FF79F5-0A45-A542-8987-D2765E577300}" type="presOf" srcId="{C40B97F7-0EA2-C14D-812D-2B3146070E12}" destId="{F60B3121-FF3E-6F4F-8103-123DE6D4049F}" srcOrd="0" destOrd="0" presId="urn:microsoft.com/office/officeart/2005/8/layout/hProcess11"/>
    <dgm:cxn modelId="{42356DDE-5E87-C34B-82CC-381EDE2D939B}" srcId="{A8CFC369-AFA2-7346-A6FB-0B40A2C540BB}" destId="{C40B97F7-0EA2-C14D-812D-2B3146070E12}" srcOrd="2" destOrd="0" parTransId="{3BBA6067-510D-CC49-B08D-DB77516241D1}" sibTransId="{A2C6C719-7C40-6949-98DB-178080FE21B6}"/>
    <dgm:cxn modelId="{D00C4748-E21E-1A43-8205-811E1C0713B7}" type="presOf" srcId="{A8CFC369-AFA2-7346-A6FB-0B40A2C540BB}" destId="{BD822514-B1DB-FC47-AE5C-7500F17D84A6}" srcOrd="0" destOrd="0" presId="urn:microsoft.com/office/officeart/2005/8/layout/hProcess11"/>
    <dgm:cxn modelId="{D4C5498E-6AD9-E94A-BA4B-83A635F75DC7}" srcId="{A8CFC369-AFA2-7346-A6FB-0B40A2C540BB}" destId="{547B0C74-9A13-F540-ABD4-35B439ECE86E}" srcOrd="0" destOrd="0" parTransId="{4032AD83-3A6B-404E-A001-84210BA878C6}" sibTransId="{ADB25C77-82A0-D246-B3EB-08CBFA1124AD}"/>
    <dgm:cxn modelId="{51070FE5-B546-B24E-A8E4-0D0F7A62EA89}" type="presParOf" srcId="{BD822514-B1DB-FC47-AE5C-7500F17D84A6}" destId="{40D63576-4844-9346-B2E8-A45227B17882}" srcOrd="0" destOrd="0" presId="urn:microsoft.com/office/officeart/2005/8/layout/hProcess11"/>
    <dgm:cxn modelId="{C15206CD-E799-CD4F-A447-C343CC89319A}" type="presParOf" srcId="{BD822514-B1DB-FC47-AE5C-7500F17D84A6}" destId="{34ED6B22-1232-534F-9ED7-B3840FFD7C1A}" srcOrd="1" destOrd="0" presId="urn:microsoft.com/office/officeart/2005/8/layout/hProcess11"/>
    <dgm:cxn modelId="{65CEAE8F-7208-B14E-A24D-8867A13322C3}" type="presParOf" srcId="{34ED6B22-1232-534F-9ED7-B3840FFD7C1A}" destId="{A2856D60-355E-1C4B-A759-107A2B046A3B}" srcOrd="0" destOrd="0" presId="urn:microsoft.com/office/officeart/2005/8/layout/hProcess11"/>
    <dgm:cxn modelId="{62890618-E951-2240-A22B-BE12B363BC3C}" type="presParOf" srcId="{A2856D60-355E-1C4B-A759-107A2B046A3B}" destId="{31A5D50B-F1FC-F141-9619-0574A00A81C5}" srcOrd="0" destOrd="0" presId="urn:microsoft.com/office/officeart/2005/8/layout/hProcess11"/>
    <dgm:cxn modelId="{F47BA774-DD88-E746-AEE1-244775E7B4C8}" type="presParOf" srcId="{A2856D60-355E-1C4B-A759-107A2B046A3B}" destId="{469F6ABC-9D72-9140-8273-D443EAF2416E}" srcOrd="1" destOrd="0" presId="urn:microsoft.com/office/officeart/2005/8/layout/hProcess11"/>
    <dgm:cxn modelId="{3FA212A4-6E3D-D84D-B2EA-096B3CAED0D2}" type="presParOf" srcId="{A2856D60-355E-1C4B-A759-107A2B046A3B}" destId="{7759BA44-4AFB-4341-B7D7-A1D2C03359CE}" srcOrd="2" destOrd="0" presId="urn:microsoft.com/office/officeart/2005/8/layout/hProcess11"/>
    <dgm:cxn modelId="{E38A8B79-621D-1346-8E81-92120EED96C8}" type="presParOf" srcId="{34ED6B22-1232-534F-9ED7-B3840FFD7C1A}" destId="{1EED9977-71D9-7F44-8225-716EC49F01E3}" srcOrd="1" destOrd="0" presId="urn:microsoft.com/office/officeart/2005/8/layout/hProcess11"/>
    <dgm:cxn modelId="{CA98B243-5C97-8E4A-8AD2-86E8797D5F81}" type="presParOf" srcId="{34ED6B22-1232-534F-9ED7-B3840FFD7C1A}" destId="{62897B21-77EF-6A4B-87D6-A8955C5F8198}" srcOrd="2" destOrd="0" presId="urn:microsoft.com/office/officeart/2005/8/layout/hProcess11"/>
    <dgm:cxn modelId="{2AD50A3B-DA20-D74A-827D-5BE493CBFD6A}" type="presParOf" srcId="{62897B21-77EF-6A4B-87D6-A8955C5F8198}" destId="{530183C5-7A64-0E4C-99BC-E1A4DC47493A}" srcOrd="0" destOrd="0" presId="urn:microsoft.com/office/officeart/2005/8/layout/hProcess11"/>
    <dgm:cxn modelId="{F5581BC7-2239-DD47-B8D9-4FAB6C120B6B}" type="presParOf" srcId="{62897B21-77EF-6A4B-87D6-A8955C5F8198}" destId="{A5772602-E1A3-B646-A206-E2404CD8D410}" srcOrd="1" destOrd="0" presId="urn:microsoft.com/office/officeart/2005/8/layout/hProcess11"/>
    <dgm:cxn modelId="{F3217F97-DF7E-6F4E-9AD7-76AF4E3C4E8B}" type="presParOf" srcId="{62897B21-77EF-6A4B-87D6-A8955C5F8198}" destId="{83FB3D00-A4A7-DE48-8CD3-17E71F2A1E8F}" srcOrd="2" destOrd="0" presId="urn:microsoft.com/office/officeart/2005/8/layout/hProcess11"/>
    <dgm:cxn modelId="{9C3C7626-E048-A641-9F79-A679EF628B99}" type="presParOf" srcId="{34ED6B22-1232-534F-9ED7-B3840FFD7C1A}" destId="{6758D63C-11C7-C445-AD91-E46A68916DCC}" srcOrd="3" destOrd="0" presId="urn:microsoft.com/office/officeart/2005/8/layout/hProcess11"/>
    <dgm:cxn modelId="{9E75A154-829F-E64C-8E9D-27477C3996D8}" type="presParOf" srcId="{34ED6B22-1232-534F-9ED7-B3840FFD7C1A}" destId="{6B0C1EB9-A66F-3545-9D68-19AEABC59CEE}" srcOrd="4" destOrd="0" presId="urn:microsoft.com/office/officeart/2005/8/layout/hProcess11"/>
    <dgm:cxn modelId="{AFDD2265-FC20-E64E-AFDE-42C52868029D}" type="presParOf" srcId="{6B0C1EB9-A66F-3545-9D68-19AEABC59CEE}" destId="{F60B3121-FF3E-6F4F-8103-123DE6D4049F}" srcOrd="0" destOrd="0" presId="urn:microsoft.com/office/officeart/2005/8/layout/hProcess11"/>
    <dgm:cxn modelId="{24C36016-49E7-9642-B708-F409408A5050}" type="presParOf" srcId="{6B0C1EB9-A66F-3545-9D68-19AEABC59CEE}" destId="{E990F876-20F1-A947-BCC2-9FEE03E4BD79}" srcOrd="1" destOrd="0" presId="urn:microsoft.com/office/officeart/2005/8/layout/hProcess11"/>
    <dgm:cxn modelId="{E787ABED-1AF0-BE49-9F20-4691FE236B6E}" type="presParOf" srcId="{6B0C1EB9-A66F-3545-9D68-19AEABC59CEE}" destId="{5C8E68A9-2C09-0E43-AA2C-9098F257757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63576-4844-9346-B2E8-A45227B17882}">
      <dsp:nvSpPr>
        <dsp:cNvPr id="0" name=""/>
        <dsp:cNvSpPr/>
      </dsp:nvSpPr>
      <dsp:spPr>
        <a:xfrm>
          <a:off x="0" y="1689704"/>
          <a:ext cx="5679996" cy="1035418"/>
        </a:xfrm>
        <a:prstGeom prst="notchedRight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5D50B-F1FC-F141-9619-0574A00A81C5}">
      <dsp:nvSpPr>
        <dsp:cNvPr id="0" name=""/>
        <dsp:cNvSpPr/>
      </dsp:nvSpPr>
      <dsp:spPr>
        <a:xfrm>
          <a:off x="2970" y="0"/>
          <a:ext cx="1655842" cy="176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2970" y="0"/>
        <a:ext cx="1655842" cy="1765930"/>
      </dsp:txXfrm>
    </dsp:sp>
    <dsp:sp modelId="{469F6ABC-9D72-9140-8273-D443EAF2416E}">
      <dsp:nvSpPr>
        <dsp:cNvPr id="0" name=""/>
        <dsp:cNvSpPr/>
      </dsp:nvSpPr>
      <dsp:spPr>
        <a:xfrm>
          <a:off x="610150" y="1986672"/>
          <a:ext cx="441482" cy="441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0183C5-7A64-0E4C-99BC-E1A4DC47493A}">
      <dsp:nvSpPr>
        <dsp:cNvPr id="0" name=""/>
        <dsp:cNvSpPr/>
      </dsp:nvSpPr>
      <dsp:spPr>
        <a:xfrm>
          <a:off x="1724709" y="2648896"/>
          <a:ext cx="1634425" cy="176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1724709" y="2648896"/>
        <a:ext cx="1634425" cy="1765930"/>
      </dsp:txXfrm>
    </dsp:sp>
    <dsp:sp modelId="{A5772602-E1A3-B646-A206-E2404CD8D410}">
      <dsp:nvSpPr>
        <dsp:cNvPr id="0" name=""/>
        <dsp:cNvSpPr/>
      </dsp:nvSpPr>
      <dsp:spPr>
        <a:xfrm>
          <a:off x="2321181" y="1986672"/>
          <a:ext cx="441482" cy="441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B3121-FF3E-6F4F-8103-123DE6D4049F}">
      <dsp:nvSpPr>
        <dsp:cNvPr id="0" name=""/>
        <dsp:cNvSpPr/>
      </dsp:nvSpPr>
      <dsp:spPr>
        <a:xfrm>
          <a:off x="3425032" y="0"/>
          <a:ext cx="1683993" cy="176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3425032" y="0"/>
        <a:ext cx="1683993" cy="1765930"/>
      </dsp:txXfrm>
    </dsp:sp>
    <dsp:sp modelId="{E990F876-20F1-A947-BCC2-9FEE03E4BD79}">
      <dsp:nvSpPr>
        <dsp:cNvPr id="0" name=""/>
        <dsp:cNvSpPr/>
      </dsp:nvSpPr>
      <dsp:spPr>
        <a:xfrm>
          <a:off x="4046287" y="1986672"/>
          <a:ext cx="441482" cy="441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52554-04C3-A246-A798-4F424EF9A0A2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50A06-110F-0243-8682-A4F0530A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0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0A06-110F-0243-8682-A4F0530AD5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01.02.14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 cap="none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lojure.com/blog/2012/05/15/anatomy-of-reducer.html" TargetMode="External"/><Relationship Id="rId4" Type="http://schemas.openxmlformats.org/officeDocument/2006/relationships/hyperlink" Target="http://adambard.com/blog/clojure-reducers-for-mortals/" TargetMode="External"/><Relationship Id="rId5" Type="http://schemas.openxmlformats.org/officeDocument/2006/relationships/hyperlink" Target="http://www.infoq.com/presentations/Clojure-Reduc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jure.com/blog/2012/05/08/reducers-a-library-and-model-for-collection-processing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tuartsierra.com/2013/12/08/parallel-processing-with-core-async" TargetMode="External"/><Relationship Id="rId4" Type="http://schemas.openxmlformats.org/officeDocument/2006/relationships/hyperlink" Target="http://swannodette.github.io/2013/07/12/communicating-sequential-processes/" TargetMode="External"/><Relationship Id="rId5" Type="http://schemas.openxmlformats.org/officeDocument/2006/relationships/hyperlink" Target="http://blog.drewolson.org/blog/2013/07/04/clojure-core-dot-async-and-go-a-code-comparison/" TargetMode="External"/><Relationship Id="rId6" Type="http://schemas.openxmlformats.org/officeDocument/2006/relationships/hyperlink" Target="http://www.leonardoborges.com/writings/2013/07/06/clojure-core-dot-async-lisp-advantage/" TargetMode="External"/><Relationship Id="rId7" Type="http://schemas.openxmlformats.org/officeDocument/2006/relationships/hyperlink" Target="http://www.infoq.com/presentations/clojure-core-async" TargetMode="External"/><Relationship Id="rId8" Type="http://schemas.openxmlformats.org/officeDocument/2006/relationships/hyperlink" Target="http://www.infoq.com/presentations/core-async-cloj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jure.com/blog/2013/06/28/clojure-core-async-channel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vout.io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paralleluniverse.co/2013/05/02/quasar-pulsar/" TargetMode="External"/><Relationship Id="rId3" Type="http://schemas.openxmlformats.org/officeDocument/2006/relationships/hyperlink" Target="http://puniverse.github.io/pulsar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tellman/lamina" TargetMode="External"/><Relationship Id="rId3" Type="http://schemas.openxmlformats.org/officeDocument/2006/relationships/hyperlink" Target="http://adambard.com/blog/why-clojure-part-2-async-magic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balla/parkour" TargetMode="External"/><Relationship Id="rId4" Type="http://schemas.openxmlformats.org/officeDocument/2006/relationships/hyperlink" Target="https://github.com/Netflix/PigPe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alexott/clojure-hadoop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phyr.com/posts/306-clojure-from-the-ground-up-state" TargetMode="External"/><Relationship Id="rId4" Type="http://schemas.openxmlformats.org/officeDocument/2006/relationships/hyperlink" Target="http://www.infoq.com/presentations/Value-Identity-State-Rich-Hickey" TargetMode="External"/><Relationship Id="rId5" Type="http://schemas.openxmlformats.org/officeDocument/2006/relationships/hyperlink" Target="http://skillsmatter.com/podcast/clojure/you-came-for-the-concurrency-righ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ociweb.com/mark/stm/artic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w1nn.com/blog/2012/04/11/clojure-stm-what-why-how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40067"/>
            <a:ext cx="6477000" cy="2798277"/>
          </a:xfrm>
        </p:spPr>
        <p:txBody>
          <a:bodyPr/>
          <a:lstStyle/>
          <a:p>
            <a:r>
              <a:rPr lang="ru-RU" dirty="0" smtClean="0">
                <a:latin typeface="Arial"/>
                <a:cs typeface="Arial"/>
              </a:rPr>
              <a:t>Конкурентное и параллельное программирование в Clojure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Alex Ott, 25.01.2014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8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Ссылки: 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164881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^:private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acc-1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^:private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acc-2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1000))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(transfer-money acc-1 acc-2 500)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1500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@acc-1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500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@acc-2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1500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934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Ссылки: 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7449"/>
            <a:ext cx="7620000" cy="4735889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add-to-deposit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[to amount]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dosync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commute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to + amount))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(add-to-deposit acc-1 100)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600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@acc-1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600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write-log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[log-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io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!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log-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dosync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(write-log "test")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java.lang.IllegalStateException</a:t>
            </a:r>
            <a:r>
              <a:rPr lang="en-US" dirty="0">
                <a:latin typeface="Consolas"/>
                <a:cs typeface="Consolas"/>
              </a:rPr>
              <a:t>: I/O in transaction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3992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Атомы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64732"/>
            <a:ext cx="7313613" cy="2192867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ru-RU" sz="2400" dirty="0" smtClean="0"/>
              <a:t>Синхронное, некоординированное изменение</a:t>
            </a:r>
          </a:p>
          <a:p>
            <a:pPr>
              <a:spcBef>
                <a:spcPts val="1400"/>
              </a:spcBef>
            </a:pPr>
            <a:r>
              <a:rPr lang="ru-RU" sz="2400" dirty="0" smtClean="0"/>
              <a:t>Основная функция – </a:t>
            </a:r>
            <a:r>
              <a:rPr lang="ru-RU" sz="2400" b="1" dirty="0" smtClean="0">
                <a:latin typeface="Consolas"/>
                <a:cs typeface="Consolas"/>
              </a:rPr>
              <a:t>swap!</a:t>
            </a:r>
          </a:p>
          <a:p>
            <a:pPr>
              <a:spcBef>
                <a:spcPts val="1400"/>
              </a:spcBef>
            </a:pPr>
            <a:r>
              <a:rPr lang="ru-RU" sz="2400" dirty="0" smtClean="0"/>
              <a:t>Поддержка валидаторов и наблюдателей</a:t>
            </a:r>
          </a:p>
          <a:p>
            <a:pPr>
              <a:spcBef>
                <a:spcPts val="1400"/>
              </a:spcBef>
            </a:pPr>
            <a:r>
              <a:rPr lang="ru-RU" sz="2400" dirty="0" smtClean="0"/>
              <a:t>Прекращает повторы при исключении</a:t>
            </a: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82614" y="5072333"/>
            <a:ext cx="4833288" cy="46136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6580" y="4918444"/>
            <a:ext cx="76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a</a:t>
            </a:r>
            <a:r>
              <a:rPr lang="en-US" sz="1400" b="1" dirty="0" smtClean="0">
                <a:latin typeface="Arial"/>
                <a:cs typeface="Arial"/>
              </a:rPr>
              <a:t>tom 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9880" y="4382886"/>
            <a:ext cx="829068" cy="970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98490" y="4382886"/>
            <a:ext cx="829068" cy="970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85346" y="5627466"/>
            <a:ext cx="829068" cy="970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4128948" y="4431392"/>
            <a:ext cx="13695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64464" y="6012932"/>
            <a:ext cx="114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(swap! </a:t>
            </a:r>
            <a:r>
              <a:rPr lang="en-US" sz="1200" b="1" dirty="0">
                <a:latin typeface="Arial"/>
                <a:cs typeface="Arial"/>
              </a:rPr>
              <a:t>a</a:t>
            </a:r>
            <a:r>
              <a:rPr lang="en-US" sz="1200" b="1" dirty="0" smtClean="0">
                <a:latin typeface="Arial"/>
                <a:cs typeface="Arial"/>
              </a:rPr>
              <a:t> f …)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4165" y="4111279"/>
            <a:ext cx="81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Arial"/>
                <a:cs typeface="Arial"/>
              </a:rPr>
              <a:t>повтор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1480" y="5712237"/>
            <a:ext cx="61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(f @a)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0002" y="4075109"/>
            <a:ext cx="65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(g @a)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7310" y="4072933"/>
            <a:ext cx="65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(g @a)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714414" y="5118469"/>
            <a:ext cx="0" cy="508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99880" y="4479898"/>
            <a:ext cx="0" cy="6385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507310" y="4479899"/>
            <a:ext cx="0" cy="59243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325017" y="4479899"/>
            <a:ext cx="2541" cy="59243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57620" y="3808949"/>
            <a:ext cx="118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(swap! </a:t>
            </a:r>
            <a:r>
              <a:rPr lang="en-US" sz="1200" b="1" dirty="0">
                <a:latin typeface="Arial"/>
                <a:cs typeface="Arial"/>
              </a:rPr>
              <a:t>a</a:t>
            </a:r>
            <a:r>
              <a:rPr lang="en-US" sz="1200" b="1" dirty="0" smtClean="0">
                <a:latin typeface="Arial"/>
                <a:cs typeface="Arial"/>
              </a:rPr>
              <a:t> g …)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98680" y="5118469"/>
            <a:ext cx="0" cy="508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6" idx="2"/>
            <a:endCxn id="8" idx="1"/>
          </p:cNvCxnSpPr>
          <p:nvPr/>
        </p:nvCxnSpPr>
        <p:spPr>
          <a:xfrm rot="16200000" flipH="1">
            <a:off x="2852282" y="3983794"/>
            <a:ext cx="345444" cy="549752"/>
          </a:xfrm>
          <a:prstGeom prst="curvedConnector2">
            <a:avLst/>
          </a:prstGeom>
          <a:ln w="12700">
            <a:solidFill>
              <a:schemeClr val="accent1">
                <a:lumMod val="75000"/>
                <a:alpha val="66000"/>
              </a:schemeClr>
            </a:solidFill>
            <a:prstDash val="sysDash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437748" y="5610083"/>
            <a:ext cx="345444" cy="549752"/>
          </a:xfrm>
          <a:prstGeom prst="curvedConnector2">
            <a:avLst/>
          </a:prstGeom>
          <a:ln w="12700">
            <a:solidFill>
              <a:schemeClr val="accent1">
                <a:lumMod val="75000"/>
                <a:alpha val="66000"/>
              </a:schemeClr>
            </a:solidFill>
            <a:prstDash val="sysDash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80583" y="5072333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1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29478" y="5109918"/>
            <a:ext cx="404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 !=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48113" y="5038095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1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38873" y="4796849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2</a:t>
            </a:r>
            <a:endParaRPr lang="en-US" sz="1400" b="1" baseline="-25000" dirty="0">
              <a:latin typeface="Arial"/>
              <a:cs typeface="Arial"/>
            </a:endParaRPr>
          </a:p>
        </p:txBody>
      </p:sp>
      <p:cxnSp>
        <p:nvCxnSpPr>
          <p:cNvPr id="64" name="Straight Arrow Connector 63"/>
          <p:cNvCxnSpPr>
            <a:stCxn id="8" idx="3"/>
          </p:cNvCxnSpPr>
          <p:nvPr/>
        </p:nvCxnSpPr>
        <p:spPr>
          <a:xfrm flipH="1">
            <a:off x="4122115" y="4431392"/>
            <a:ext cx="6833" cy="603899"/>
          </a:xfrm>
          <a:prstGeom prst="straightConnector1">
            <a:avLst/>
          </a:prstGeom>
          <a:ln>
            <a:prstDash val="dash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258310" y="5069988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2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14587" y="4802141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1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66866" y="5038095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3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87899" y="5035291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2</a:t>
            </a:r>
            <a:endParaRPr lang="en-US" sz="1400" b="1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58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Атомы: 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^:private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counters-atom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atom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{})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-counter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[name]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swap!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counters-atom update-in [name]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fnil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0))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dec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-counter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[name]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swap!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counters-atom update-in [name]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fnil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0))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reset-counter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[name]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swap!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counters-atom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assoc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name 0))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865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Атомы: 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@counters-atom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{}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-counter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{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-counter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:another-test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{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:another-test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1,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(reset-counter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{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:another-test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1,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0}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704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Агенты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1668"/>
            <a:ext cx="7313613" cy="2540000"/>
          </a:xfrm>
        </p:spPr>
        <p:txBody>
          <a:bodyPr/>
          <a:lstStyle/>
          <a:p>
            <a:pPr>
              <a:spcBef>
                <a:spcPts val="1400"/>
              </a:spcBef>
            </a:pPr>
            <a:r>
              <a:rPr lang="ru-RU" dirty="0" smtClean="0">
                <a:latin typeface="Arial"/>
                <a:cs typeface="Arial"/>
              </a:rPr>
              <a:t>Асинхронное, некоординированное изменение – fire &amp; forget</a:t>
            </a:r>
          </a:p>
          <a:p>
            <a:pPr>
              <a:spcBef>
                <a:spcPts val="1400"/>
              </a:spcBef>
            </a:pPr>
            <a:r>
              <a:rPr lang="ru-RU" dirty="0" smtClean="0"/>
              <a:t>Функции: </a:t>
            </a:r>
            <a:r>
              <a:rPr lang="ru-RU" dirty="0" smtClean="0">
                <a:latin typeface="Consolas"/>
                <a:cs typeface="Consolas"/>
              </a:rPr>
              <a:t>send</a:t>
            </a:r>
            <a:r>
              <a:rPr lang="ru-RU" dirty="0" smtClean="0"/>
              <a:t> – bounded thread pool, </a:t>
            </a:r>
            <a:r>
              <a:rPr lang="ru-RU" dirty="0" smtClean="0">
                <a:latin typeface="Consolas"/>
                <a:cs typeface="Consolas"/>
              </a:rPr>
              <a:t>send-off</a:t>
            </a:r>
            <a:r>
              <a:rPr lang="ru-RU" dirty="0" smtClean="0"/>
              <a:t> – unbounded thread pool</a:t>
            </a:r>
          </a:p>
          <a:p>
            <a:pPr>
              <a:spcBef>
                <a:spcPts val="1400"/>
              </a:spcBef>
            </a:pPr>
            <a:r>
              <a:rPr lang="ru-RU" dirty="0" smtClean="0">
                <a:latin typeface="Arial"/>
                <a:cs typeface="Arial"/>
              </a:rPr>
              <a:t>Валидаторы и наблюдатели</a:t>
            </a:r>
          </a:p>
          <a:p>
            <a:pPr>
              <a:spcBef>
                <a:spcPts val="1400"/>
              </a:spcBef>
            </a:pPr>
            <a:r>
              <a:rPr lang="ru-RU" dirty="0" smtClean="0"/>
              <a:t>Возможность обработки ошибок при выполнении кода</a:t>
            </a:r>
            <a:endParaRPr lang="en-US" dirty="0" smtClean="0">
              <a:latin typeface="Arial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310041" y="6082377"/>
            <a:ext cx="4833288" cy="46136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65874" y="5946784"/>
            <a:ext cx="81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agent a</a:t>
            </a:r>
            <a:endParaRPr lang="en-US" sz="1400" b="1" dirty="0">
              <a:latin typeface="Arial"/>
              <a:cs typeface="Arial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717129" y="5512714"/>
            <a:ext cx="387807" cy="606008"/>
            <a:chOff x="2482215" y="5647094"/>
            <a:chExt cx="387807" cy="606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2482215" y="5647094"/>
              <a:ext cx="387807" cy="97011"/>
            </a:xfrm>
            <a:prstGeom prst="roundRect">
              <a:avLst/>
            </a:prstGeom>
            <a:grpFill/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515927" y="5744105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851660" y="5736963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911033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2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86940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1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82355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3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111796" y="5512714"/>
            <a:ext cx="387807" cy="97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145508" y="5609725"/>
            <a:ext cx="0" cy="508997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481241" y="5602583"/>
            <a:ext cx="0" cy="508997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33315" y="5512714"/>
            <a:ext cx="387807" cy="97011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567027" y="5609725"/>
            <a:ext cx="0" cy="508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902760" y="5602583"/>
            <a:ext cx="0" cy="508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964628" y="5512714"/>
            <a:ext cx="387807" cy="606008"/>
            <a:chOff x="2482215" y="5647094"/>
            <a:chExt cx="387807" cy="606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2" name="Rounded Rectangle 41"/>
            <p:cNvSpPr/>
            <p:nvPr/>
          </p:nvSpPr>
          <p:spPr>
            <a:xfrm>
              <a:off x="2482215" y="5647094"/>
              <a:ext cx="387807" cy="97011"/>
            </a:xfrm>
            <a:prstGeom prst="roundRect">
              <a:avLst/>
            </a:prstGeom>
            <a:grpFill/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2515927" y="5744105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851660" y="5736963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386147" y="5512714"/>
            <a:ext cx="387807" cy="606008"/>
            <a:chOff x="2482215" y="5647094"/>
            <a:chExt cx="387807" cy="606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6" name="Rounded Rectangle 45"/>
            <p:cNvSpPr/>
            <p:nvPr/>
          </p:nvSpPr>
          <p:spPr>
            <a:xfrm>
              <a:off x="2482215" y="5647094"/>
              <a:ext cx="387807" cy="97011"/>
            </a:xfrm>
            <a:prstGeom prst="roundRect">
              <a:avLst/>
            </a:prstGeom>
            <a:grpFill/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2515927" y="5744105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851660" y="5736963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ounded Rectangle 49"/>
          <p:cNvSpPr/>
          <p:nvPr/>
        </p:nvSpPr>
        <p:spPr>
          <a:xfrm>
            <a:off x="4781899" y="5512714"/>
            <a:ext cx="387807" cy="97011"/>
          </a:xfrm>
          <a:prstGeom prst="roundRect">
            <a:avLst/>
          </a:prstGeom>
          <a:solidFill>
            <a:srgbClr val="AF0C0C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815611" y="5609725"/>
            <a:ext cx="0" cy="508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51344" y="5602583"/>
            <a:ext cx="0" cy="508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5203418" y="5512714"/>
            <a:ext cx="387807" cy="606008"/>
            <a:chOff x="2482215" y="5647094"/>
            <a:chExt cx="387807" cy="606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4" name="Rounded Rectangle 53"/>
            <p:cNvSpPr/>
            <p:nvPr/>
          </p:nvSpPr>
          <p:spPr>
            <a:xfrm>
              <a:off x="2482215" y="5647094"/>
              <a:ext cx="387807" cy="97011"/>
            </a:xfrm>
            <a:prstGeom prst="roundRect">
              <a:avLst/>
            </a:prstGeom>
            <a:grpFill/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515927" y="5744105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51660" y="5736963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3710444" y="608237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4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97322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8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98413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6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6894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5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61589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7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48404" y="56581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…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74410" y="4332115"/>
            <a:ext cx="150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(send a f …)</a:t>
            </a:r>
          </a:p>
          <a:p>
            <a:r>
              <a:rPr lang="en-US" sz="1400" b="1" dirty="0" smtClean="0">
                <a:latin typeface="Arial"/>
                <a:cs typeface="Arial"/>
              </a:rPr>
              <a:t>(send-off a f …)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12606" y="4164022"/>
            <a:ext cx="387807" cy="97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112605" y="4889229"/>
            <a:ext cx="387807" cy="97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6112606" y="4327937"/>
            <a:ext cx="387807" cy="97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6112606" y="4496714"/>
            <a:ext cx="387807" cy="97011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306509" y="4666604"/>
            <a:ext cx="0" cy="16989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5400000">
            <a:off x="5846297" y="5142371"/>
            <a:ext cx="470696" cy="449728"/>
          </a:xfrm>
          <a:prstGeom prst="curvedConnector3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3" idx="3"/>
          </p:cNvCxnSpPr>
          <p:nvPr/>
        </p:nvCxnSpPr>
        <p:spPr>
          <a:xfrm flipV="1">
            <a:off x="3475530" y="4261033"/>
            <a:ext cx="2550584" cy="332692"/>
          </a:xfrm>
          <a:prstGeom prst="bentConnector3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59774" y="5226042"/>
            <a:ext cx="30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 smtClean="0">
                <a:latin typeface="Arial"/>
                <a:cs typeface="Arial"/>
              </a:rPr>
              <a:t>3</a:t>
            </a:r>
            <a:endParaRPr lang="en-US" sz="1200" b="1" baseline="-25000" dirty="0"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07533" y="5226444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 smtClean="0">
                <a:latin typeface="Arial"/>
                <a:cs typeface="Arial"/>
              </a:rPr>
              <a:t>6</a:t>
            </a:r>
            <a:endParaRPr lang="en-US" sz="1200" b="1" baseline="-25000" dirty="0">
              <a:latin typeface="Arial"/>
              <a:cs typeface="Arial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98340" y="5235313"/>
            <a:ext cx="30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 smtClean="0">
                <a:latin typeface="Arial"/>
                <a:cs typeface="Arial"/>
              </a:rPr>
              <a:t>3</a:t>
            </a:r>
            <a:endParaRPr lang="en-US" sz="1200" b="1" baseline="-25000" dirty="0">
              <a:latin typeface="Arial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67027" y="5226846"/>
            <a:ext cx="30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>
                <a:latin typeface="Arial"/>
                <a:cs typeface="Arial"/>
              </a:rPr>
              <a:t>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69737" y="5235715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 smtClean="0">
                <a:latin typeface="Arial"/>
                <a:cs typeface="Arial"/>
              </a:rPr>
              <a:t>5</a:t>
            </a:r>
            <a:endParaRPr lang="en-US" sz="1200" b="1" baseline="-25000" dirty="0"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80781" y="5235715"/>
            <a:ext cx="30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 smtClean="0">
                <a:latin typeface="Arial"/>
                <a:cs typeface="Arial"/>
              </a:rPr>
              <a:t>3</a:t>
            </a:r>
            <a:endParaRPr lang="en-US" sz="1200" b="1" baseline="-25000" dirty="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45516" y="5226444"/>
            <a:ext cx="30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 smtClean="0">
                <a:latin typeface="Arial"/>
                <a:cs typeface="Arial"/>
              </a:rPr>
              <a:t>1</a:t>
            </a:r>
            <a:endParaRPr lang="en-US" sz="1200" b="1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10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Агенты: 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420129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^:private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counters-agent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agent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{}))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a-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-counter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[name]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counters-agent update-in [name]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fnil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0)))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a-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dec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-counter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[name]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counters-agent update-in [name]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fnil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0)))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a-reset-counter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[name]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counters-agent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assoc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name 0)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321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Агенты и ошибки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1666"/>
            <a:ext cx="7313613" cy="502073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err-agent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agent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#'user/err-agent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err-agent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[_]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</a:t>
            </a:r>
            <a:r>
              <a:rPr lang="en-US" dirty="0">
                <a:solidFill>
                  <a:srgbClr val="218B22"/>
                </a:solidFill>
                <a:latin typeface="Consolas"/>
                <a:ea typeface="Courier"/>
                <a:cs typeface="Consolas"/>
              </a:rPr>
              <a:t>Exception.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"we have a problem!"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#&lt;Agent@8e7da60 FAILED: 1&gt;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err-agent identity)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we have a problem!  user/eval1227/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--1228 (form-init6590526999427540299.clj:1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err-agent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agent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</a:t>
            </a:r>
            <a:r>
              <a:rPr lang="en-US" dirty="0" smtClean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error-mode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:continue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#'user/err-agent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err-agent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[_]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</a:t>
            </a:r>
            <a:r>
              <a:rPr lang="en-US" dirty="0">
                <a:solidFill>
                  <a:srgbClr val="218B22"/>
                </a:solidFill>
                <a:latin typeface="Consolas"/>
                <a:ea typeface="Courier"/>
                <a:cs typeface="Consolas"/>
              </a:rPr>
              <a:t>Exception.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"we have a problem!"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#&lt;Agent@76aa3e9a: 1&gt;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err-agent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#&lt;Agent@76aa3e9a: 2&gt;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@err-agent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2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139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Vars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4800"/>
            <a:ext cx="7313613" cy="4436533"/>
          </a:xfrm>
        </p:spPr>
        <p:txBody>
          <a:bodyPr/>
          <a:lstStyle/>
          <a:p>
            <a:r>
              <a:rPr lang="ru-RU" dirty="0" smtClean="0">
                <a:latin typeface="Arial"/>
                <a:cs typeface="Arial"/>
              </a:rPr>
              <a:t>Изолированное изменение в рамках одного потока</a:t>
            </a:r>
          </a:p>
          <a:p>
            <a:r>
              <a:rPr lang="ru-RU" dirty="0" smtClean="0">
                <a:latin typeface="Arial"/>
                <a:cs typeface="Arial"/>
              </a:rPr>
              <a:t>Изменение применяется ко всему вызываемому коду</a:t>
            </a:r>
          </a:p>
          <a:p>
            <a:r>
              <a:rPr lang="ru-RU" dirty="0" err="1" smtClean="0"/>
              <a:t>Var</a:t>
            </a:r>
            <a:r>
              <a:rPr lang="ru-RU" dirty="0" smtClean="0"/>
              <a:t> должна быть объявлена как </a:t>
            </a:r>
            <a:r>
              <a:rPr lang="ru-RU" dirty="0" smtClean="0">
                <a:latin typeface="Consolas"/>
                <a:cs typeface="Consolas"/>
              </a:rPr>
              <a:t>:dynamic</a:t>
            </a:r>
          </a:p>
          <a:p>
            <a:r>
              <a:rPr lang="en-US" dirty="0" smtClean="0">
                <a:latin typeface="Consolas"/>
                <a:cs typeface="Consolas"/>
              </a:rPr>
              <a:t>binding</a:t>
            </a:r>
            <a:r>
              <a:rPr lang="en-US" dirty="0" smtClean="0">
                <a:latin typeface="Arial"/>
                <a:cs typeface="Arial"/>
              </a:rPr>
              <a:t> – </a:t>
            </a:r>
            <a:r>
              <a:rPr lang="ru-RU" dirty="0" smtClean="0">
                <a:latin typeface="Arial"/>
                <a:cs typeface="Arial"/>
              </a:rPr>
              <a:t>переопределение значений:</a:t>
            </a:r>
          </a:p>
          <a:p>
            <a:pPr lvl="1"/>
            <a:r>
              <a:rPr lang="ru-RU" dirty="0" smtClean="0"/>
              <a:t>Работает при использовании agents, </a:t>
            </a:r>
            <a:r>
              <a:rPr lang="ru-RU" dirty="0" err="1" smtClean="0"/>
              <a:t>pmap</a:t>
            </a:r>
            <a:r>
              <a:rPr lang="ru-RU" dirty="0" smtClean="0"/>
              <a:t> &amp; futures</a:t>
            </a:r>
            <a:endParaRPr lang="ru-RU" dirty="0"/>
          </a:p>
          <a:p>
            <a:pPr lvl="1"/>
            <a:r>
              <a:rPr lang="ru-RU" dirty="0" smtClean="0">
                <a:latin typeface="Arial"/>
                <a:cs typeface="Arial"/>
              </a:rPr>
              <a:t>Не работает с lazy sequences</a:t>
            </a:r>
          </a:p>
          <a:p>
            <a:r>
              <a:rPr lang="en-US" dirty="0">
                <a:latin typeface="Consolas"/>
                <a:cs typeface="Consolas"/>
              </a:rPr>
              <a:t>alter-</a:t>
            </a:r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smtClean="0">
                <a:latin typeface="Consolas"/>
                <a:cs typeface="Consolas"/>
              </a:rPr>
              <a:t>root</a:t>
            </a:r>
            <a:r>
              <a:rPr lang="en-US" dirty="0" smtClean="0"/>
              <a:t> – </a:t>
            </a:r>
            <a:r>
              <a:rPr lang="ru-RU" dirty="0" smtClean="0"/>
              <a:t>изменение </a:t>
            </a:r>
            <a:r>
              <a:rPr lang="ru-RU" dirty="0" err="1" smtClean="0"/>
              <a:t>top-level</a:t>
            </a:r>
            <a:r>
              <a:rPr lang="ru-RU" dirty="0" smtClean="0"/>
              <a:t> значения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78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Vars</a:t>
            </a:r>
            <a:r>
              <a:rPr lang="en-US" sz="4000" dirty="0" smtClean="0">
                <a:latin typeface="Arial"/>
                <a:cs typeface="Arial"/>
              </a:rPr>
              <a:t>: </a:t>
            </a:r>
            <a:r>
              <a:rPr lang="ru-RU" sz="4000" dirty="0" smtClean="0">
                <a:latin typeface="Arial"/>
                <a:cs typeface="Arial"/>
              </a:rPr>
              <a:t>примеры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7867"/>
            <a:ext cx="7313613" cy="4902199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^:dynamic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*test-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20)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add-to-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print-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[txt]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txt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run-thread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[x]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[]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(print-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"Thread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 before:"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binding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rand-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10000)]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(print-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"Thread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 after:"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))))))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doseq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[x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3)] (run-thread x))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 before: 20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 after: 6955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 before: 20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 after: 7022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2 before: 20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2 after: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3380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093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О чем пойдет речь?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35138"/>
            <a:ext cx="7789333" cy="405606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Общая картина</a:t>
            </a:r>
          </a:p>
          <a:p>
            <a:r>
              <a:rPr lang="ru-RU" sz="2400" dirty="0" smtClean="0">
                <a:latin typeface="Arial"/>
                <a:cs typeface="Arial"/>
              </a:rPr>
              <a:t>Изменяемое состояние</a:t>
            </a:r>
          </a:p>
          <a:p>
            <a:r>
              <a:rPr lang="ru-RU" sz="2400" dirty="0" smtClean="0"/>
              <a:t>Конкурентное и параллельное программирование</a:t>
            </a:r>
          </a:p>
          <a:p>
            <a:r>
              <a:rPr lang="ru-RU" sz="2400" dirty="0" smtClean="0">
                <a:latin typeface="Arial"/>
                <a:cs typeface="Arial"/>
              </a:rPr>
              <a:t>Advanced </a:t>
            </a:r>
            <a:r>
              <a:rPr lang="ru-RU" sz="2400" dirty="0" err="1" smtClean="0">
                <a:latin typeface="Arial"/>
                <a:cs typeface="Arial"/>
              </a:rPr>
              <a:t>topics</a:t>
            </a:r>
            <a:endParaRPr lang="ru-RU" sz="2400" dirty="0" smtClean="0">
              <a:latin typeface="Arial"/>
              <a:cs typeface="Arial"/>
            </a:endParaRPr>
          </a:p>
          <a:p>
            <a:r>
              <a:rPr lang="ru-RU" sz="2400" dirty="0" smtClean="0"/>
              <a:t>Ресурсы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4454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Vars</a:t>
            </a:r>
            <a:r>
              <a:rPr lang="en-US" dirty="0"/>
              <a:t>: </a:t>
            </a:r>
            <a:r>
              <a:rPr lang="ru-RU" dirty="0"/>
              <a:t>примеры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7" y="1735137"/>
            <a:ext cx="8153399" cy="4758796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run-thread2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[x]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binding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rand-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10000)]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"Thread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 </a:t>
            </a:r>
            <a:r>
              <a:rPr lang="en-US" dirty="0" err="1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(set!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rand-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"Thread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 var2</a:t>
            </a:r>
            <a:r>
              <a:rPr lang="en-US" dirty="0" smtClean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=”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*test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*)))))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doseq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[x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3)] (run-thread2 x))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 3693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 var2= 4408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 3438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 var2= 2624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2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 6193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2 var2= 2265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065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Vars</a:t>
            </a:r>
            <a:r>
              <a:rPr lang="en-US" dirty="0"/>
              <a:t>: </a:t>
            </a:r>
            <a:r>
              <a:rPr lang="ru-RU" dirty="0"/>
              <a:t>примеры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806267" cy="457252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run-thread3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[x]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(set!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rand-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"Thread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 var2="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*))))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(run-thread3 10)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java.lang.IllegalStateException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: 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Can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't change/establish root binding of: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 with set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20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alter-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-root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#'*test-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constantly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10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658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Валидаторы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user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=&gt; (</a:t>
            </a:r>
            <a:r>
              <a:rPr lang="en-US" dirty="0" err="1">
                <a:solidFill>
                  <a:srgbClr val="8C00EC"/>
                </a:solidFill>
                <a:latin typeface="Consolas"/>
                <a:cs typeface="Consolas"/>
              </a:rPr>
              <a:t>def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dirty="0">
                <a:solidFill>
                  <a:srgbClr val="372A78"/>
                </a:solidFill>
                <a:latin typeface="Consolas"/>
                <a:cs typeface="Consolas"/>
              </a:rPr>
              <a:t>atom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2))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user=&gt; (</a:t>
            </a:r>
            <a:r>
              <a:rPr lang="en-US" dirty="0">
                <a:solidFill>
                  <a:srgbClr val="372A78"/>
                </a:solidFill>
                <a:latin typeface="Consolas"/>
                <a:cs typeface="Consolas"/>
              </a:rPr>
              <a:t>set-validator!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a </a:t>
            </a:r>
            <a:r>
              <a:rPr lang="en-US" dirty="0" err="1">
                <a:solidFill>
                  <a:prstClr val="black"/>
                </a:solidFill>
                <a:latin typeface="Consolas"/>
                <a:cs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?)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user=&gt; (</a:t>
            </a:r>
            <a:r>
              <a:rPr lang="en-US" dirty="0">
                <a:solidFill>
                  <a:srgbClr val="372A78"/>
                </a:solidFill>
                <a:latin typeface="Consolas"/>
                <a:cs typeface="Consolas"/>
              </a:rPr>
              <a:t>swap!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a </a:t>
            </a:r>
            <a:r>
              <a:rPr lang="en-US" dirty="0" err="1">
                <a:solidFill>
                  <a:prstClr val="black"/>
                </a:solidFill>
                <a:latin typeface="Consolas"/>
                <a:cs typeface="Consolas"/>
              </a:rPr>
              <a:t>dec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user=&gt; (</a:t>
            </a:r>
            <a:r>
              <a:rPr lang="en-US" dirty="0">
                <a:solidFill>
                  <a:srgbClr val="372A78"/>
                </a:solidFill>
                <a:latin typeface="Consolas"/>
                <a:cs typeface="Consolas"/>
              </a:rPr>
              <a:t>swap!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a </a:t>
            </a:r>
            <a:r>
              <a:rPr lang="en-US" dirty="0" err="1">
                <a:solidFill>
                  <a:prstClr val="black"/>
                </a:solidFill>
                <a:latin typeface="Consolas"/>
                <a:cs typeface="Consolas"/>
              </a:rPr>
              <a:t>dec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372A78"/>
                </a:solidFill>
                <a:latin typeface="Consolas"/>
                <a:cs typeface="Consolas"/>
              </a:rPr>
              <a:t>IllegalStateException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372A78"/>
                </a:solidFill>
                <a:latin typeface="Consolas"/>
                <a:cs typeface="Consolas"/>
              </a:rPr>
              <a:t>Invalid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reference state  </a:t>
            </a:r>
            <a:r>
              <a:rPr lang="en-US" dirty="0" err="1">
                <a:solidFill>
                  <a:srgbClr val="372A78"/>
                </a:solidFill>
                <a:latin typeface="Consolas"/>
                <a:cs typeface="Consolas"/>
              </a:rPr>
              <a:t>clojure.lang.ARef.validate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(ARef.java:33)</a:t>
            </a:r>
            <a:endParaRPr lang="en-US" dirty="0" smtClean="0">
              <a:latin typeface="Consolas"/>
              <a:cs typeface="Consolas"/>
            </a:endParaRPr>
          </a:p>
          <a:p>
            <a:pPr>
              <a:spcBef>
                <a:spcPts val="200"/>
              </a:spcBef>
            </a:pP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28962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Наблюдатели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39333"/>
            <a:ext cx="7313613" cy="5046134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atom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#'user/a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(add-watch a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"watch 1: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[k r o n]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k r o n)))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#&lt;Atom@2b36b44e: 1&gt;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(add-watch a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"watch 2: </a:t>
            </a:r>
            <a:r>
              <a:rPr lang="en-US" dirty="0" smtClean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[k r o n]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k r o n)))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#&lt;Atom@2b36b44e: 1&gt;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swap!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watch 1:  #&lt;Atom@2b36b44e: 2&gt; 1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watch 2:  #&lt;Atom@2b36b44e: 2&gt; 1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4387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Наблюдатели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39333"/>
            <a:ext cx="7313613" cy="5046134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user=&gt; (remove-watch a 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"watch 1: "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#&lt;Atom@372d95a: 1&gt;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swap!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watch 2:  #&lt;Atom@372d95a: 2&gt; 1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^:dynamic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(add-watch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b)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"dynamic: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[k r o n]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k r o n)))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alter-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-root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b)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constantly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42))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dynamic:  #'user/b 1 42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42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binding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[b 10]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b))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nil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8392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7967133" cy="868362"/>
          </a:xfrm>
        </p:spPr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Изменяемое состояние (разное)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Transients (</a:t>
            </a:r>
            <a:r>
              <a:rPr lang="ru-RU" dirty="0" smtClean="0">
                <a:latin typeface="Arial"/>
                <a:cs typeface="Arial"/>
              </a:rPr>
              <a:t>переходные структуры данных)</a:t>
            </a:r>
          </a:p>
          <a:p>
            <a:r>
              <a:rPr lang="ru-RU" dirty="0" smtClean="0"/>
              <a:t>Изменяемые поля в </a:t>
            </a:r>
            <a:r>
              <a:rPr lang="ru-RU" dirty="0" err="1" smtClean="0">
                <a:latin typeface="Consolas"/>
                <a:cs typeface="Consolas"/>
              </a:rPr>
              <a:t>deftype</a:t>
            </a:r>
            <a:endParaRPr lang="ru-RU" dirty="0" smtClean="0">
              <a:latin typeface="Consolas"/>
              <a:cs typeface="Consolas"/>
            </a:endParaRPr>
          </a:p>
          <a:p>
            <a:r>
              <a:rPr lang="ru-RU" dirty="0" smtClean="0">
                <a:latin typeface="Arial"/>
                <a:cs typeface="Arial"/>
              </a:rPr>
              <a:t>Локальные </a:t>
            </a:r>
            <a:r>
              <a:rPr lang="ru-RU" dirty="0" err="1" smtClean="0">
                <a:latin typeface="Arial"/>
                <a:cs typeface="Arial"/>
              </a:rPr>
              <a:t>vars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81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/>
                <a:cs typeface="Arial"/>
              </a:rPr>
              <a:t>Transients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8601"/>
            <a:ext cx="7313613" cy="496146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vrange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[n]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loop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0 v []]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recur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conj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v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v)))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vrange2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[n]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loop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0 v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transient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[])]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recur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conj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!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v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persistent!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v)))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200"/>
              </a:spcBef>
            </a:pPr>
            <a:endParaRPr lang="en-US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user&gt;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v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vrange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1000000)))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"Elapsed time: 189.004 </a:t>
            </a:r>
            <a:r>
              <a:rPr lang="en-US" dirty="0" err="1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msecs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msecs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user&gt;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v2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(vrange2 1000000)))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"Elapsed time: 99.861 </a:t>
            </a:r>
            <a:r>
              <a:rPr lang="en-US" dirty="0" err="1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msecs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</a:t>
            </a:r>
            <a:endParaRPr lang="en-US" dirty="0" smtClean="0">
              <a:latin typeface="Arial"/>
              <a:cs typeface="Arial"/>
            </a:endParaRPr>
          </a:p>
          <a:p>
            <a:pPr>
              <a:spcBef>
                <a:spcPts val="200"/>
              </a:spcBef>
            </a:pP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691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Изменяемые поля в </a:t>
            </a:r>
            <a:r>
              <a:rPr lang="ru-RU" dirty="0" err="1" smtClean="0">
                <a:latin typeface="Consolas"/>
                <a:cs typeface="Consolas"/>
              </a:rPr>
              <a:t>deftype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0799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defprotocol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TestProtocol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(get-data [this])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(set-data [this o]))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deftype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^:unsynchronized-mutable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TestProtocol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(set-data [this o] (set! x-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o))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(get-data [this] x-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218B22"/>
                </a:solidFill>
                <a:latin typeface="Consolas"/>
                <a:ea typeface="Courier"/>
                <a:cs typeface="Consolas"/>
              </a:rPr>
              <a:t>Test.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(get-data 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(set-data a 42)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(get-data 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42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9704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Локальные </a:t>
            </a:r>
            <a:r>
              <a:rPr lang="ru-RU" sz="4000" dirty="0" err="1" smtClean="0">
                <a:latin typeface="Arial"/>
                <a:cs typeface="Arial"/>
              </a:rPr>
              <a:t>vars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with-local-</a:t>
            </a:r>
            <a:r>
              <a:rPr lang="en-US" dirty="0" err="1" smtClean="0">
                <a:latin typeface="Consolas"/>
                <a:cs typeface="Consolas"/>
              </a:rPr>
              <a:t>vars</a:t>
            </a:r>
            <a:r>
              <a:rPr lang="en-US" dirty="0" smtClean="0"/>
              <a:t> </a:t>
            </a:r>
            <a:r>
              <a:rPr lang="ru-RU" dirty="0" smtClean="0"/>
              <a:t>позволяет определить локальные </a:t>
            </a:r>
            <a:r>
              <a:rPr lang="ru-RU" dirty="0" err="1" smtClean="0"/>
              <a:t>vars</a:t>
            </a:r>
            <a:r>
              <a:rPr lang="ru-RU" dirty="0" smtClean="0"/>
              <a:t>, с которыми можно работать через </a:t>
            </a:r>
            <a:r>
              <a:rPr lang="ru-RU" dirty="0" err="1" smtClean="0">
                <a:latin typeface="Consolas"/>
                <a:cs typeface="Consolas"/>
              </a:rPr>
              <a:t>var-set</a:t>
            </a:r>
            <a:r>
              <a:rPr lang="ru-RU" dirty="0" smtClean="0"/>
              <a:t> &amp; </a:t>
            </a:r>
            <a:r>
              <a:rPr lang="ru-RU" dirty="0" err="1" smtClean="0">
                <a:latin typeface="Consolas"/>
                <a:cs typeface="Consolas"/>
              </a:rPr>
              <a:t>var-get</a:t>
            </a:r>
            <a:r>
              <a:rPr lang="ru-RU" dirty="0" smtClean="0"/>
              <a:t> (или </a:t>
            </a:r>
            <a:r>
              <a:rPr lang="ru-RU" dirty="0" smtClean="0">
                <a:latin typeface="Consolas"/>
                <a:cs typeface="Consolas"/>
              </a:rPr>
              <a:t>@</a:t>
            </a:r>
            <a:r>
              <a:rPr lang="ru-RU" dirty="0" smtClean="0"/>
              <a:t>)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[x]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with-local-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vars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1,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x]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var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-set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var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-set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767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7138"/>
            <a:ext cx="7313613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Часть 2:</a:t>
            </a:r>
          </a:p>
          <a:p>
            <a:pPr marL="0" indent="0" algn="ctr">
              <a:buNone/>
            </a:pPr>
            <a:r>
              <a:rPr lang="ru-RU" sz="5400" dirty="0"/>
              <a:t>П</a:t>
            </a:r>
            <a:r>
              <a:rPr lang="ru-RU" sz="5400" dirty="0" smtClean="0"/>
              <a:t>араллельное и конкурентное программирование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043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392" y="503238"/>
            <a:ext cx="7920242" cy="868362"/>
          </a:xfrm>
        </p:spPr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Общая картина (State &amp; Identity)</a:t>
            </a:r>
            <a:endParaRPr lang="en-US" sz="4000" dirty="0">
              <a:latin typeface="Arial"/>
              <a:cs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46236084"/>
              </p:ext>
            </p:extLst>
          </p:nvPr>
        </p:nvGraphicFramePr>
        <p:xfrm>
          <a:off x="2284346" y="1396999"/>
          <a:ext cx="5679996" cy="4414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>
            <a:off x="3406931" y="1913757"/>
            <a:ext cx="2390185" cy="1234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444621" y="5084781"/>
            <a:ext cx="2390185" cy="12346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288683" y="2511698"/>
            <a:ext cx="1486607" cy="432668"/>
          </a:xfrm>
          <a:prstGeom prst="curvedConnector3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2154038" y="4125406"/>
            <a:ext cx="1301361" cy="617391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4523" y="5213195"/>
            <a:ext cx="99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/>
                <a:cs typeface="Arial"/>
              </a:rPr>
              <a:t>Поток 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6759" y="1544425"/>
            <a:ext cx="99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/>
                <a:cs typeface="Arial"/>
              </a:rPr>
              <a:t>Поток 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5448" y="3386977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/>
                <a:cs typeface="Arial"/>
              </a:rPr>
              <a:t>Identity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0743" y="2972592"/>
            <a:ext cx="865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Arial"/>
                <a:cs typeface="Arial"/>
              </a:rPr>
              <a:t>Value 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2979" y="3927535"/>
            <a:ext cx="865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Arial"/>
                <a:cs typeface="Arial"/>
              </a:rPr>
              <a:t>Value 2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7489" y="2972592"/>
            <a:ext cx="865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Arial"/>
                <a:cs typeface="Arial"/>
              </a:rPr>
              <a:t>Value 3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62830" y="3407939"/>
            <a:ext cx="84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/>
                <a:cs typeface="Arial"/>
              </a:rPr>
              <a:t>время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159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3238"/>
            <a:ext cx="8026400" cy="868362"/>
          </a:xfrm>
        </p:spPr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Параллельное выполнение кода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547129"/>
          </a:xfrm>
        </p:spPr>
        <p:txBody>
          <a:bodyPr/>
          <a:lstStyle/>
          <a:p>
            <a:r>
              <a:rPr lang="ru-RU" dirty="0" smtClean="0"/>
              <a:t>Встроенные функции: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p</a:t>
            </a:r>
            <a:r>
              <a:rPr lang="ru-RU" dirty="0" err="1" smtClean="0">
                <a:latin typeface="Consolas"/>
                <a:cs typeface="Consolas"/>
              </a:rPr>
              <a:t>map</a:t>
            </a:r>
            <a:r>
              <a:rPr lang="ru-RU" dirty="0" smtClean="0"/>
              <a:t> – параллельный аналог </a:t>
            </a:r>
            <a:r>
              <a:rPr lang="ru-RU" dirty="0" err="1" smtClean="0"/>
              <a:t>map</a:t>
            </a:r>
            <a:endParaRPr lang="ru-RU" dirty="0" smtClean="0"/>
          </a:p>
          <a:p>
            <a:pPr lvl="1"/>
            <a:r>
              <a:rPr lang="ru-RU" dirty="0" err="1" smtClean="0"/>
              <a:t>pcalls</a:t>
            </a:r>
            <a:r>
              <a:rPr lang="ru-RU" dirty="0" smtClean="0"/>
              <a:t> – параллельное вычисление функций</a:t>
            </a:r>
          </a:p>
          <a:p>
            <a:pPr lvl="1"/>
            <a:r>
              <a:rPr lang="ru-RU" dirty="0" err="1" smtClean="0"/>
              <a:t>pvalues</a:t>
            </a:r>
            <a:r>
              <a:rPr lang="ru-RU" dirty="0"/>
              <a:t> – параллельное вычисление блоков кода</a:t>
            </a:r>
            <a:endParaRPr lang="ru-RU" dirty="0" smtClean="0"/>
          </a:p>
          <a:p>
            <a:r>
              <a:rPr lang="ru-RU" dirty="0" smtClean="0">
                <a:latin typeface="Arial"/>
                <a:cs typeface="Arial"/>
              </a:rPr>
              <a:t>Futures</a:t>
            </a:r>
          </a:p>
          <a:p>
            <a:pPr lvl="1"/>
            <a:r>
              <a:rPr lang="ru-RU" dirty="0" smtClean="0"/>
              <a:t>Вычисляются в отдельном потоке</a:t>
            </a:r>
          </a:p>
          <a:p>
            <a:pPr lvl="1"/>
            <a:r>
              <a:rPr lang="ru-RU" dirty="0" smtClean="0"/>
              <a:t>Результат </a:t>
            </a:r>
            <a:r>
              <a:rPr lang="ru-RU" dirty="0" err="1" smtClean="0"/>
              <a:t>кешируется</a:t>
            </a:r>
            <a:endParaRPr lang="ru-RU" dirty="0" smtClean="0"/>
          </a:p>
          <a:p>
            <a:pPr lvl="1"/>
            <a:r>
              <a:rPr lang="ru-RU" dirty="0" smtClean="0"/>
              <a:t>Доступ через </a:t>
            </a:r>
            <a:r>
              <a:rPr lang="ru-RU" dirty="0" err="1" smtClean="0">
                <a:latin typeface="Consolas"/>
                <a:cs typeface="Consolas"/>
              </a:rPr>
              <a:t>deref</a:t>
            </a:r>
            <a:r>
              <a:rPr lang="ru-RU" dirty="0" smtClean="0"/>
              <a:t> или </a:t>
            </a:r>
            <a:r>
              <a:rPr lang="ru-RU" dirty="0" smtClean="0">
                <a:latin typeface="Consolas"/>
                <a:cs typeface="Consolas"/>
              </a:rPr>
              <a:t>@</a:t>
            </a:r>
          </a:p>
          <a:p>
            <a:pPr lvl="1"/>
            <a:r>
              <a:rPr lang="ru-RU" dirty="0" smtClean="0">
                <a:latin typeface="Arial"/>
                <a:cs typeface="Arial"/>
              </a:rPr>
              <a:t>Блокировка если результата еще нет</a:t>
            </a:r>
          </a:p>
          <a:p>
            <a:pPr lvl="1"/>
            <a:r>
              <a:rPr lang="ru-RU" dirty="0" smtClean="0">
                <a:latin typeface="Arial"/>
                <a:cs typeface="Arial"/>
              </a:rPr>
              <a:t>Возможность отмены выполнения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9464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Примеры: </a:t>
            </a:r>
            <a:r>
              <a:rPr lang="ru-RU" sz="4000" dirty="0" err="1" smtClean="0">
                <a:latin typeface="Arial"/>
                <a:cs typeface="Arial"/>
              </a:rPr>
              <a:t>pmap</a:t>
            </a:r>
            <a:r>
              <a:rPr lang="ru-RU" sz="4000" dirty="0" smtClean="0">
                <a:latin typeface="Arial"/>
                <a:cs typeface="Arial"/>
              </a:rPr>
              <a:t>, </a:t>
            </a:r>
            <a:r>
              <a:rPr lang="ru-RU" dirty="0" err="1" smtClean="0"/>
              <a:t>pvalues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3999"/>
            <a:ext cx="7313613" cy="496993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long</a:t>
            </a:r>
            <a:r>
              <a:rPr lang="en-US" dirty="0" smtClean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-job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[n]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Thread/sleep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3000)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n 10))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doall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long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-job 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4))))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"Elapsed time: 12000.662614 </a:t>
            </a:r>
            <a:r>
              <a:rPr lang="en-US" dirty="0" err="1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msecs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(10 11 12 13)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doall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pmap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long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-job 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4))))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"Elapsed time: 3001.826403 </a:t>
            </a:r>
            <a:r>
              <a:rPr lang="en-US" dirty="0" err="1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msecs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(10 11 12 13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doall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   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Thread/sleep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3000) 1)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   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Thread/sleep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3000) 2)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   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Thread/sleep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3000) 3))))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"Elapsed time: 3000.826403 </a:t>
            </a:r>
            <a:r>
              <a:rPr lang="en-US" dirty="0" err="1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msecs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da-DK" dirty="0">
                <a:latin typeface="Consolas"/>
                <a:cs typeface="Consolas"/>
              </a:rPr>
              <a:t>(1 2 3</a:t>
            </a:r>
            <a:r>
              <a:rPr lang="da-DK" dirty="0" smtClean="0">
                <a:latin typeface="Consolas"/>
                <a:cs typeface="Consolas"/>
              </a:rPr>
              <a:t>)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647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/>
                <a:cs typeface="Arial"/>
              </a:rPr>
              <a:t>Futures: </a:t>
            </a:r>
            <a:r>
              <a:rPr lang="ru-RU" sz="4000" dirty="0" smtClean="0">
                <a:latin typeface="Arial"/>
                <a:cs typeface="Arial"/>
              </a:rPr>
              <a:t>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future-test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Thread/sleep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10000)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  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:finished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@future-test 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;;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будет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ждать</a:t>
            </a:r>
            <a:r>
              <a:rPr lang="en-US" dirty="0" smtClean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ru-RU" dirty="0" smtClean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результата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:finished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@future-test 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;;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сразу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вернет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значение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:finished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953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/>
                <a:cs typeface="Arial"/>
              </a:rPr>
              <a:t>Delays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30867"/>
            <a:ext cx="7313613" cy="496146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400"/>
              </a:spcAft>
            </a:pPr>
            <a:r>
              <a:rPr lang="ru-RU" dirty="0" smtClean="0"/>
              <a:t>Откладывает выполнение кода до доступа к результату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use-delays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[x]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{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:result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"Evaluating result..."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x) x)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:some-info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true})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(use-delays 10))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a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{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:result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#&lt;Delay@259c3236: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:pending&gt;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,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:some-info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true}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@(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:result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a) 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;;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выполняется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весь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код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delay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Evaluating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result... 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@(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:result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a) 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;;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возвращается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только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результат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:result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&lt;Delay@259c3236: 10&gt;</a:t>
            </a:r>
            <a:endParaRPr lang="en-US" dirty="0" smtClean="0">
              <a:latin typeface="Consolas"/>
              <a:cs typeface="Consolas"/>
            </a:endParaRPr>
          </a:p>
          <a:p>
            <a:pPr>
              <a:spcBef>
                <a:spcPts val="200"/>
              </a:spcBef>
            </a:pP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5409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/>
                <a:cs typeface="Arial"/>
              </a:rPr>
              <a:t>Promises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34" y="1735138"/>
            <a:ext cx="7525280" cy="4335462"/>
          </a:xfrm>
        </p:spPr>
        <p:txBody>
          <a:bodyPr>
            <a:normAutofit/>
          </a:bodyPr>
          <a:lstStyle/>
          <a:p>
            <a:r>
              <a:rPr lang="ru-RU" dirty="0" smtClean="0"/>
              <a:t>Координация между потоками выполнения</a:t>
            </a:r>
          </a:p>
          <a:p>
            <a:r>
              <a:rPr lang="ru-RU" dirty="0" smtClean="0">
                <a:latin typeface="Arial"/>
                <a:cs typeface="Arial"/>
              </a:rPr>
              <a:t>Блокируется при доступе к еще не отправленным данным</a:t>
            </a:r>
          </a:p>
          <a:p>
            <a:r>
              <a:rPr lang="ru-RU" dirty="0"/>
              <a:t>Результат </a:t>
            </a:r>
            <a:r>
              <a:rPr lang="ru-RU" dirty="0" err="1" smtClean="0"/>
              <a:t>кешируется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future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Thread/sleep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5000)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deliver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p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</a:t>
            </a:r>
            <a:r>
              <a:rPr lang="en-US" dirty="0" err="1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fred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@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p)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57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Блокировки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locking</a:t>
            </a:r>
            <a:r>
              <a:rPr lang="en-US" dirty="0" smtClean="0"/>
              <a:t> </a:t>
            </a:r>
            <a:r>
              <a:rPr lang="ru-RU" dirty="0" smtClean="0"/>
              <a:t>обеспечивает блокировку доступа к объекту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=&gt; 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add-to-map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[h k v]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locking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h k v)))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=&gt; 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h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java.util.HashMap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=&gt; (add-to-map h 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"value"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"value"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=&gt; 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"value"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574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Средства JVM: </a:t>
            </a:r>
            <a:r>
              <a:rPr lang="ru-RU" dirty="0" smtClean="0"/>
              <a:t>потоки и т.п.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Легкость вызова кода </a:t>
            </a:r>
            <a:r>
              <a:rPr lang="ru-RU" dirty="0" err="1" smtClean="0"/>
              <a:t>Java</a:t>
            </a:r>
            <a:endParaRPr lang="ru-RU" dirty="0" smtClean="0"/>
          </a:p>
          <a:p>
            <a:r>
              <a:rPr lang="ru-RU" dirty="0" smtClean="0"/>
              <a:t>Функции без аргументов реализуют интерфейсы </a:t>
            </a:r>
            <a:r>
              <a:rPr lang="ru-RU" dirty="0" err="1" smtClean="0">
                <a:latin typeface="Consolas"/>
                <a:cs typeface="Consolas"/>
              </a:rPr>
              <a:t>Runnable</a:t>
            </a:r>
            <a:r>
              <a:rPr lang="ru-RU" dirty="0" smtClean="0"/>
              <a:t> &amp; </a:t>
            </a:r>
            <a:r>
              <a:rPr lang="ru-RU" dirty="0" err="1" smtClean="0">
                <a:latin typeface="Consolas"/>
                <a:cs typeface="Consolas"/>
              </a:rPr>
              <a:t>Callable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=&gt;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>
                <a:solidFill>
                  <a:srgbClr val="218B22"/>
                </a:solidFill>
                <a:latin typeface="Courier"/>
                <a:ea typeface="Courier"/>
                <a:cs typeface="Courier"/>
              </a:rPr>
              <a:t>Thread.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#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Hello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world!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nil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310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7138"/>
            <a:ext cx="7313613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Часть 3:</a:t>
            </a:r>
          </a:p>
          <a:p>
            <a:pPr marL="0" indent="0" algn="ctr">
              <a:buNone/>
            </a:pPr>
            <a:r>
              <a:rPr lang="ru-RU" sz="5400" dirty="0" smtClean="0"/>
              <a:t>Advanced Topics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0438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3613" cy="4699000"/>
          </a:xfrm>
        </p:spPr>
        <p:txBody>
          <a:bodyPr>
            <a:normAutofit/>
          </a:bodyPr>
          <a:lstStyle/>
          <a:p>
            <a:r>
              <a:rPr lang="ru-RU" dirty="0" smtClean="0"/>
              <a:t>Введены в Clojure 1.5</a:t>
            </a:r>
          </a:p>
          <a:p>
            <a:r>
              <a:rPr lang="ru-RU" dirty="0" smtClean="0">
                <a:latin typeface="Arial"/>
                <a:cs typeface="Arial"/>
              </a:rPr>
              <a:t>Не создают промежуточных коллекций</a:t>
            </a:r>
          </a:p>
          <a:p>
            <a:r>
              <a:rPr lang="ru-RU" dirty="0" smtClean="0"/>
              <a:t>Используют </a:t>
            </a:r>
            <a:r>
              <a:rPr lang="ru-RU" dirty="0" err="1" smtClean="0"/>
              <a:t>fork</a:t>
            </a:r>
            <a:r>
              <a:rPr lang="ru-RU" dirty="0" smtClean="0"/>
              <a:t>/</a:t>
            </a:r>
            <a:r>
              <a:rPr lang="ru-RU" dirty="0" err="1" smtClean="0"/>
              <a:t>join</a:t>
            </a:r>
            <a:r>
              <a:rPr lang="ru-RU" dirty="0" smtClean="0"/>
              <a:t> при выполнении </a:t>
            </a:r>
            <a:r>
              <a:rPr lang="ru-RU" dirty="0" err="1" smtClean="0">
                <a:latin typeface="Consolas"/>
                <a:cs typeface="Consolas"/>
              </a:rPr>
              <a:t>fold</a:t>
            </a:r>
            <a:endParaRPr lang="ru-RU" dirty="0" smtClean="0">
              <a:latin typeface="Consolas"/>
              <a:cs typeface="Consolas"/>
            </a:endParaRPr>
          </a:p>
          <a:p>
            <a:r>
              <a:rPr lang="ru-RU" dirty="0" smtClean="0">
                <a:latin typeface="Arial"/>
                <a:cs typeface="Arial"/>
              </a:rPr>
              <a:t>Свои версии функций </a:t>
            </a:r>
            <a:r>
              <a:rPr lang="ru-RU" dirty="0" err="1">
                <a:latin typeface="Consolas"/>
                <a:cs typeface="Consolas"/>
              </a:rPr>
              <a:t>map</a:t>
            </a:r>
            <a:r>
              <a:rPr lang="ru-RU" dirty="0" smtClean="0">
                <a:latin typeface="Arial"/>
                <a:cs typeface="Arial"/>
              </a:rPr>
              <a:t>, </a:t>
            </a:r>
            <a:r>
              <a:rPr lang="ru-RU" dirty="0" err="1" smtClean="0">
                <a:latin typeface="Consolas"/>
                <a:cs typeface="Consolas"/>
              </a:rPr>
              <a:t>fold</a:t>
            </a:r>
            <a:r>
              <a:rPr lang="ru-RU" dirty="0" smtClean="0">
                <a:latin typeface="Arial"/>
                <a:cs typeface="Arial"/>
              </a:rPr>
              <a:t>, </a:t>
            </a:r>
            <a:r>
              <a:rPr lang="ru-RU" dirty="0" err="1" smtClean="0">
                <a:latin typeface="Consolas"/>
                <a:cs typeface="Consolas"/>
              </a:rPr>
              <a:t>filter</a:t>
            </a:r>
            <a:r>
              <a:rPr lang="ru-RU" dirty="0" smtClean="0">
                <a:latin typeface="Arial"/>
                <a:cs typeface="Arial"/>
              </a:rPr>
              <a:t>, </a:t>
            </a:r>
            <a:r>
              <a:rPr lang="ru-RU" dirty="0" smtClean="0"/>
              <a:t>и т.п.</a:t>
            </a:r>
          </a:p>
          <a:p>
            <a:r>
              <a:rPr lang="ru-RU" dirty="0" smtClean="0">
                <a:latin typeface="Arial"/>
                <a:cs typeface="Arial"/>
              </a:rPr>
              <a:t>Ресурсы:</a:t>
            </a:r>
          </a:p>
          <a:p>
            <a:pPr lvl="1"/>
            <a:r>
              <a:rPr lang="en-US" sz="1800" dirty="0">
                <a:hlinkClick r:id="rId2"/>
              </a:rPr>
              <a:t>http://clojure.com/blog/2012/05/08/reducers-a-library-and-model-for-collection-</a:t>
            </a:r>
            <a:r>
              <a:rPr lang="en-US" sz="1800" dirty="0" smtClean="0">
                <a:hlinkClick r:id="rId2"/>
              </a:rPr>
              <a:t>processing.html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http://clojure.com/blog/2012/05/15/anatomy-of-</a:t>
            </a:r>
            <a:r>
              <a:rPr lang="en-US" sz="1800" dirty="0" smtClean="0">
                <a:hlinkClick r:id="rId3"/>
              </a:rPr>
              <a:t>reducer.html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http://adambard.com/blog/clojure-reducers-for-mortals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http://www.infoq.com/presentations/Clojure-</a:t>
            </a:r>
            <a:r>
              <a:rPr lang="en-US" sz="1800" dirty="0" smtClean="0">
                <a:hlinkClick r:id="rId5"/>
              </a:rPr>
              <a:t>Reducers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364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Reducers: </a:t>
            </a:r>
            <a:r>
              <a:rPr lang="ru-RU" dirty="0" smtClean="0"/>
              <a:t>пример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'[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clojure.core.reducers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:as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r])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'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criterium.core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(bench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+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v)))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 Execution time mean : 7.793994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ms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(bench (r/reduce + (r/map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v)))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 Execution time mean : 5.604963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ms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(bench (r/fold + (r/map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v)))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 Execution time mean : 2.095184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ms</a:t>
            </a:r>
            <a:endParaRPr lang="en-US" dirty="0" smtClean="0">
              <a:latin typeface="Consolas"/>
              <a:cs typeface="Consolas"/>
            </a:endParaRPr>
          </a:p>
          <a:p>
            <a:pPr>
              <a:spcBef>
                <a:spcPts val="200"/>
              </a:spcBef>
            </a:pP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054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7138"/>
            <a:ext cx="7313613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Часть </a:t>
            </a:r>
            <a:r>
              <a:rPr lang="ru-RU" sz="4400" dirty="0"/>
              <a:t>1</a:t>
            </a:r>
            <a:r>
              <a:rPr lang="ru-RU" sz="4400" dirty="0" smtClean="0"/>
              <a:t>:</a:t>
            </a:r>
          </a:p>
          <a:p>
            <a:pPr marL="0" indent="0" algn="ctr">
              <a:buNone/>
            </a:pPr>
            <a:r>
              <a:rPr lang="ru-RU" sz="5400" dirty="0"/>
              <a:t>Изменяемое состояние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01899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core.async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40319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Асинхронное программирование с помощью каналов</a:t>
            </a:r>
          </a:p>
          <a:p>
            <a:r>
              <a:rPr lang="ru-RU" dirty="0" smtClean="0"/>
              <a:t>Подобно </a:t>
            </a:r>
            <a:r>
              <a:rPr lang="ru-RU" dirty="0" err="1" smtClean="0"/>
              <a:t>goroutines</a:t>
            </a:r>
            <a:r>
              <a:rPr lang="ru-RU" dirty="0" smtClean="0"/>
              <a:t> в </a:t>
            </a:r>
            <a:r>
              <a:rPr lang="ru-RU" dirty="0" err="1" smtClean="0"/>
              <a:t>Go</a:t>
            </a:r>
            <a:endParaRPr lang="ru-RU" dirty="0" smtClean="0"/>
          </a:p>
          <a:p>
            <a:r>
              <a:rPr lang="ru-RU" dirty="0" smtClean="0">
                <a:latin typeface="Arial"/>
                <a:cs typeface="Arial"/>
              </a:rPr>
              <a:t>Поддерживает Clojure &amp; </a:t>
            </a:r>
            <a:r>
              <a:rPr lang="ru-RU" dirty="0" err="1" smtClean="0">
                <a:latin typeface="Arial"/>
                <a:cs typeface="Arial"/>
              </a:rPr>
              <a:t>ClojureScript</a:t>
            </a:r>
            <a:endParaRPr lang="ru-RU" dirty="0" smtClean="0">
              <a:latin typeface="Arial"/>
              <a:cs typeface="Arial"/>
            </a:endParaRPr>
          </a:p>
          <a:p>
            <a:r>
              <a:rPr lang="ru-RU" dirty="0" smtClean="0"/>
              <a:t>Ресурсы:</a:t>
            </a:r>
          </a:p>
          <a:p>
            <a:pPr lvl="1"/>
            <a:r>
              <a:rPr lang="en-US" sz="1500" u="sng" dirty="0">
                <a:hlinkClick r:id="rId2"/>
              </a:rPr>
              <a:t>http://clojure.com/blog/2013/06/28/clojure-core-async-channels.html</a:t>
            </a:r>
          </a:p>
          <a:p>
            <a:pPr lvl="1"/>
            <a:r>
              <a:rPr lang="en-US" sz="1500" u="sng" dirty="0">
                <a:hlinkClick r:id="rId3"/>
              </a:rPr>
              <a:t>http://stuartsierra.com/2013/12/08/parallel-processing-with-core-async</a:t>
            </a:r>
          </a:p>
          <a:p>
            <a:pPr lvl="1"/>
            <a:r>
              <a:rPr lang="en-US" sz="1500" u="sng" dirty="0">
                <a:hlinkClick r:id="rId4"/>
              </a:rPr>
              <a:t>http://swannodette.github.io/2013/07/12/communicating-sequential-processes</a:t>
            </a:r>
            <a:r>
              <a:rPr lang="en-US" sz="1500" u="sng" dirty="0" smtClean="0">
                <a:hlinkClick r:id="rId4"/>
              </a:rPr>
              <a:t>/</a:t>
            </a:r>
            <a:endParaRPr lang="en-US" sz="1500" u="sng" dirty="0" smtClean="0"/>
          </a:p>
          <a:p>
            <a:pPr lvl="1"/>
            <a:r>
              <a:rPr lang="en-US" sz="1500" u="sng" dirty="0">
                <a:hlinkClick r:id="rId5"/>
              </a:rPr>
              <a:t>http://blog.drewolson.org/blog/2013/07/04/clojure-core-dot-async-and-go-a-code-comparison/</a:t>
            </a:r>
          </a:p>
          <a:p>
            <a:pPr lvl="1"/>
            <a:r>
              <a:rPr lang="en-US" sz="1500" u="sng" dirty="0">
                <a:hlinkClick r:id="rId6"/>
              </a:rPr>
              <a:t>http://www.leonardoborges.com/writings/2013/07/06/clojure-core-dot-async-lisp-advantage/</a:t>
            </a:r>
            <a:endParaRPr lang="en-US" sz="1500" u="sng" dirty="0" smtClean="0"/>
          </a:p>
          <a:p>
            <a:pPr lvl="1"/>
            <a:r>
              <a:rPr lang="en-US" sz="1500" u="sng" dirty="0">
                <a:hlinkClick r:id="rId7"/>
              </a:rPr>
              <a:t>http://www.infoq.com/presentations/clojure-core-async</a:t>
            </a:r>
          </a:p>
          <a:p>
            <a:pPr lvl="1"/>
            <a:r>
              <a:rPr lang="en-US" sz="1500" u="sng" dirty="0">
                <a:hlinkClick r:id="rId8"/>
              </a:rPr>
              <a:t>http://www.infoq.com/presentations/core-async-clojure</a:t>
            </a:r>
            <a:endParaRPr lang="en-US" sz="1500" dirty="0" smtClean="0"/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892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Avout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8600"/>
            <a:ext cx="7313613" cy="4292600"/>
          </a:xfrm>
        </p:spPr>
        <p:txBody>
          <a:bodyPr/>
          <a:lstStyle/>
          <a:p>
            <a:r>
              <a:rPr lang="ru-RU" dirty="0" smtClean="0"/>
              <a:t>Атомы и ссылки в распределенной среде</a:t>
            </a:r>
          </a:p>
          <a:p>
            <a:r>
              <a:rPr lang="ru-RU" dirty="0" smtClean="0"/>
              <a:t>Координация через </a:t>
            </a:r>
            <a:r>
              <a:rPr lang="ru-RU" dirty="0" err="1" smtClean="0"/>
              <a:t>ZooKeeper</a:t>
            </a:r>
            <a:endParaRPr lang="ru-RU" dirty="0" smtClean="0"/>
          </a:p>
          <a:p>
            <a:r>
              <a:rPr lang="ru-RU" dirty="0" smtClean="0">
                <a:latin typeface="Arial"/>
                <a:cs typeface="Arial"/>
              </a:rPr>
              <a:t>Разные </a:t>
            </a:r>
            <a:r>
              <a:rPr lang="ru-RU" dirty="0" err="1" smtClean="0">
                <a:latin typeface="Arial"/>
                <a:cs typeface="Arial"/>
              </a:rPr>
              <a:t>backends</a:t>
            </a:r>
            <a:r>
              <a:rPr lang="ru-RU" dirty="0" smtClean="0">
                <a:latin typeface="Arial"/>
                <a:cs typeface="Arial"/>
              </a:rPr>
              <a:t> для хранения состояния – </a:t>
            </a:r>
            <a:r>
              <a:rPr lang="ru-RU" dirty="0" err="1" smtClean="0">
                <a:latin typeface="Arial"/>
                <a:cs typeface="Arial"/>
              </a:rPr>
              <a:t>MongoDB</a:t>
            </a:r>
            <a:r>
              <a:rPr lang="ru-RU" dirty="0" smtClean="0">
                <a:latin typeface="Arial"/>
                <a:cs typeface="Arial"/>
              </a:rPr>
              <a:t>, </a:t>
            </a:r>
            <a:r>
              <a:rPr lang="ru-RU" dirty="0" err="1" smtClean="0">
                <a:latin typeface="Arial"/>
                <a:cs typeface="Arial"/>
              </a:rPr>
              <a:t>SimpleDB</a:t>
            </a:r>
            <a:r>
              <a:rPr lang="ru-RU" dirty="0" smtClean="0">
                <a:latin typeface="Arial"/>
                <a:cs typeface="Arial"/>
              </a:rPr>
              <a:t>, плюс возможность расширения</a:t>
            </a:r>
          </a:p>
          <a:p>
            <a:r>
              <a:rPr lang="ru-RU" dirty="0" smtClean="0"/>
              <a:t>Можно использовать стандартные функции – </a:t>
            </a:r>
            <a:r>
              <a:rPr lang="ru-RU" dirty="0" err="1" smtClean="0"/>
              <a:t>deref</a:t>
            </a:r>
            <a:r>
              <a:rPr lang="ru-RU" dirty="0" smtClean="0"/>
              <a:t>, наблюдатели, </a:t>
            </a:r>
            <a:r>
              <a:rPr lang="ru-RU" dirty="0" err="1" smtClean="0"/>
              <a:t>валидаторы</a:t>
            </a:r>
            <a:endParaRPr lang="ru-RU" dirty="0" smtClean="0"/>
          </a:p>
          <a:p>
            <a:r>
              <a:rPr lang="ru-RU" dirty="0" smtClean="0">
                <a:latin typeface="Arial"/>
                <a:cs typeface="Arial"/>
              </a:rPr>
              <a:t>Собственная версия функций для изменения состояния: </a:t>
            </a:r>
            <a:r>
              <a:rPr lang="ru-RU" dirty="0" smtClean="0">
                <a:latin typeface="Consolas"/>
                <a:cs typeface="Consolas"/>
              </a:rPr>
              <a:t>swap!!</a:t>
            </a:r>
            <a:r>
              <a:rPr lang="ru-RU" dirty="0" smtClean="0"/>
              <a:t>, </a:t>
            </a:r>
            <a:r>
              <a:rPr lang="ru-RU" dirty="0" err="1" smtClean="0">
                <a:latin typeface="Consolas"/>
                <a:cs typeface="Consolas"/>
              </a:rPr>
              <a:t>dosync</a:t>
            </a:r>
            <a:r>
              <a:rPr lang="ru-RU" dirty="0" smtClean="0">
                <a:latin typeface="Consolas"/>
                <a:cs typeface="Consolas"/>
              </a:rPr>
              <a:t>!!</a:t>
            </a:r>
            <a:r>
              <a:rPr lang="ru-RU" dirty="0" smtClean="0"/>
              <a:t>, </a:t>
            </a:r>
            <a:r>
              <a:rPr lang="ru-RU" dirty="0" err="1" smtClean="0">
                <a:latin typeface="Consolas"/>
                <a:cs typeface="Consolas"/>
              </a:rPr>
              <a:t>alter</a:t>
            </a:r>
            <a:r>
              <a:rPr lang="ru-RU" dirty="0" smtClean="0">
                <a:latin typeface="Consolas"/>
                <a:cs typeface="Consolas"/>
              </a:rPr>
              <a:t>!!</a:t>
            </a:r>
            <a:r>
              <a:rPr lang="ru-RU" dirty="0" smtClean="0"/>
              <a:t>, </a:t>
            </a:r>
            <a:r>
              <a:rPr lang="ru-RU" dirty="0" err="1" smtClean="0"/>
              <a:t>etc</a:t>
            </a:r>
            <a:r>
              <a:rPr lang="ru-RU" dirty="0" smtClean="0"/>
              <a:t>.</a:t>
            </a:r>
          </a:p>
          <a:p>
            <a:r>
              <a:rPr lang="ru-RU" dirty="0" smtClean="0">
                <a:latin typeface="Arial"/>
                <a:cs typeface="Arial"/>
              </a:rPr>
              <a:t>Подробно – на </a:t>
            </a:r>
            <a:r>
              <a:rPr lang="en-US" dirty="0">
                <a:hlinkClick r:id="rId2"/>
              </a:rPr>
              <a:t>http://avout.io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392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Avout</a:t>
            </a:r>
            <a:r>
              <a:rPr lang="en-US" dirty="0" smtClean="0"/>
              <a:t>: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'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avout.core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client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(connect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"127.0.0.1"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r0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zk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-ref client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"/r0"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r1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zk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-ref client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"/r1"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[]))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dosync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!! client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(alter!! r0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(alter!! r1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conj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@r0))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3970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Реализует различные конкурентные операции</a:t>
            </a:r>
          </a:p>
          <a:p>
            <a:r>
              <a:rPr lang="ru-RU" dirty="0" smtClean="0"/>
              <a:t>Включает поддержку </a:t>
            </a:r>
            <a:r>
              <a:rPr lang="ru-RU" dirty="0" err="1" smtClean="0"/>
              <a:t>акторной</a:t>
            </a:r>
            <a:r>
              <a:rPr lang="ru-RU" dirty="0" smtClean="0"/>
              <a:t> модели</a:t>
            </a:r>
          </a:p>
          <a:p>
            <a:r>
              <a:rPr lang="ru-RU" dirty="0" err="1" smtClean="0"/>
              <a:t>Pattern</a:t>
            </a:r>
            <a:r>
              <a:rPr lang="ru-RU" dirty="0" smtClean="0"/>
              <a:t> </a:t>
            </a:r>
            <a:r>
              <a:rPr lang="ru-RU" dirty="0" err="1" smtClean="0"/>
              <a:t>matching</a:t>
            </a:r>
            <a:r>
              <a:rPr lang="ru-RU" dirty="0" smtClean="0"/>
              <a:t> как в </a:t>
            </a:r>
            <a:r>
              <a:rPr lang="ru-RU" dirty="0" err="1" smtClean="0"/>
              <a:t>Erlang</a:t>
            </a:r>
            <a:r>
              <a:rPr lang="ru-RU" dirty="0" smtClean="0"/>
              <a:t>, включая двоичные данные</a:t>
            </a:r>
            <a:endParaRPr lang="ru-RU" dirty="0"/>
          </a:p>
          <a:p>
            <a:r>
              <a:rPr lang="ru-RU" dirty="0" smtClean="0"/>
              <a:t>Основана на </a:t>
            </a:r>
            <a:r>
              <a:rPr lang="ru-RU" dirty="0" err="1" smtClean="0"/>
              <a:t>Java</a:t>
            </a:r>
            <a:r>
              <a:rPr lang="ru-RU" dirty="0" smtClean="0"/>
              <a:t> библиотеке </a:t>
            </a:r>
            <a:r>
              <a:rPr lang="ru-RU" dirty="0" err="1" smtClean="0"/>
              <a:t>Quasar</a:t>
            </a:r>
            <a:endParaRPr lang="ru-RU" dirty="0" smtClean="0"/>
          </a:p>
          <a:p>
            <a:r>
              <a:rPr lang="ru-RU" dirty="0" smtClean="0"/>
              <a:t>Ресурсы:</a:t>
            </a:r>
          </a:p>
          <a:p>
            <a:pPr lvl="1"/>
            <a:r>
              <a:rPr lang="en-US" sz="1800" u="sng" dirty="0">
                <a:hlinkClick r:id="rId2"/>
              </a:rPr>
              <a:t>http://blog.paralleluniverse.co/2013/05/02/quasar-pulsar/</a:t>
            </a:r>
          </a:p>
          <a:p>
            <a:pPr lvl="1"/>
            <a:r>
              <a:rPr lang="en-US" sz="1800" u="sng" dirty="0">
                <a:hlinkClick r:id="rId3"/>
              </a:rPr>
              <a:t>http://puniverse.github.io/pulsar/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228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Предназначена для анализа потоков данных</a:t>
            </a:r>
          </a:p>
          <a:p>
            <a:r>
              <a:rPr lang="ru-RU" dirty="0" smtClean="0"/>
              <a:t>Потоки как каналы</a:t>
            </a:r>
          </a:p>
          <a:p>
            <a:r>
              <a:rPr lang="ru-RU" dirty="0" smtClean="0"/>
              <a:t>Возможность </a:t>
            </a:r>
            <a:r>
              <a:rPr lang="ru-RU" dirty="0" err="1" smtClean="0"/>
              <a:t>параллелизации</a:t>
            </a:r>
            <a:r>
              <a:rPr lang="ru-RU" dirty="0" smtClean="0"/>
              <a:t> обработки данных</a:t>
            </a:r>
          </a:p>
          <a:p>
            <a:r>
              <a:rPr lang="ru-RU" dirty="0" smtClean="0"/>
              <a:t>Ресурсы</a:t>
            </a:r>
          </a:p>
          <a:p>
            <a:pPr lvl="1"/>
            <a:r>
              <a:rPr lang="en-US" u="sng" dirty="0">
                <a:hlinkClick r:id="rId2"/>
              </a:rPr>
              <a:t>https://github.com/ztellman/lamina</a:t>
            </a:r>
          </a:p>
          <a:p>
            <a:pPr lvl="1"/>
            <a:r>
              <a:rPr lang="en-US" u="sng" dirty="0">
                <a:hlinkClick r:id="rId3"/>
              </a:rPr>
              <a:t>http://adambard.com/blog/why-clojure-part-2-async-magic/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21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Hadoop-based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clojure-hadoop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http://github.com/alexott/clojure-hadoop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parkour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https://github.com/damballa/parkour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PigPen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https://github.com/Netflix/</a:t>
            </a:r>
            <a:r>
              <a:rPr lang="en-US" dirty="0" smtClean="0">
                <a:hlinkClick r:id="rId4"/>
              </a:rPr>
              <a:t>PigPen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3360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Ресурсы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java.ociweb.com</a:t>
            </a:r>
            <a:r>
              <a:rPr lang="en-US" dirty="0">
                <a:hlinkClick r:id="rId2"/>
              </a:rPr>
              <a:t>/mark/</a:t>
            </a:r>
            <a:r>
              <a:rPr lang="en-US" dirty="0" err="1">
                <a:hlinkClick r:id="rId2"/>
              </a:rPr>
              <a:t>stm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article.html</a:t>
            </a:r>
            <a:endParaRPr lang="en-US" dirty="0"/>
          </a:p>
          <a:p>
            <a:r>
              <a:rPr lang="en-US" dirty="0" smtClean="0"/>
              <a:t>Clojure </a:t>
            </a:r>
            <a:r>
              <a:rPr lang="en-US" dirty="0"/>
              <a:t>Programming by Chas </a:t>
            </a:r>
            <a:r>
              <a:rPr lang="en-US" dirty="0" err="1"/>
              <a:t>Emerick</a:t>
            </a:r>
            <a:r>
              <a:rPr lang="en-US" dirty="0"/>
              <a:t>, Brian Carper, Christophe Grand. O'Reilly, 2012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aphyr.com</a:t>
            </a:r>
            <a:r>
              <a:rPr lang="en-US" dirty="0">
                <a:hlinkClick r:id="rId3"/>
              </a:rPr>
              <a:t>/posts/306-clojure-from-the-ground-up-</a:t>
            </a:r>
            <a:r>
              <a:rPr lang="en-US" dirty="0" smtClean="0">
                <a:hlinkClick r:id="rId3"/>
              </a:rPr>
              <a:t>state</a:t>
            </a:r>
            <a:endParaRPr lang="en-US" dirty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://www.infoq.com/presentations/Value-Identity-State-Rich-</a:t>
            </a:r>
            <a:r>
              <a:rPr lang="en-US" dirty="0" smtClean="0">
                <a:hlinkClick r:id="rId4"/>
              </a:rPr>
              <a:t>Hickey</a:t>
            </a:r>
            <a:r>
              <a:rPr lang="en-US" dirty="0" smtClean="0"/>
              <a:t> (</a:t>
            </a:r>
            <a:r>
              <a:rPr lang="ru-RU" dirty="0" smtClean="0"/>
              <a:t>видео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://skillsmatter.com/podcast/clojure/you-came-for-the-concurrency-</a:t>
            </a:r>
            <a:r>
              <a:rPr lang="en-US" dirty="0" smtClean="0">
                <a:hlinkClick r:id="rId5"/>
              </a:rPr>
              <a:t>right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видео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56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Изменяемое состояние</a:t>
            </a:r>
            <a:endParaRPr lang="en-US" sz="4000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208642"/>
              </p:ext>
            </p:extLst>
          </p:nvPr>
        </p:nvGraphicFramePr>
        <p:xfrm>
          <a:off x="914400" y="1735138"/>
          <a:ext cx="73136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871"/>
                <a:gridCol w="2437871"/>
                <a:gridCol w="2437871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latin typeface="Arial"/>
                          <a:cs typeface="Arial"/>
                        </a:rPr>
                        <a:t>Вид изменения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/>
                          <a:cs typeface="Arial"/>
                        </a:rPr>
                        <a:t>Синхронное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/>
                          <a:cs typeface="Arial"/>
                        </a:rPr>
                        <a:t>Асинхронное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/>
                          <a:cs typeface="Arial"/>
                        </a:rPr>
                        <a:t>Координированное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/>
                          <a:cs typeface="Arial"/>
                        </a:rPr>
                        <a:t>Ссылки</a:t>
                      </a:r>
                      <a:r>
                        <a:rPr lang="ru-RU" baseline="0" dirty="0" smtClean="0">
                          <a:latin typeface="Arial"/>
                          <a:cs typeface="Arial"/>
                        </a:rPr>
                        <a:t> (</a:t>
                      </a:r>
                      <a:r>
                        <a:rPr lang="ru-RU" baseline="0" dirty="0" err="1" smtClean="0">
                          <a:latin typeface="Arial"/>
                          <a:cs typeface="Arial"/>
                        </a:rPr>
                        <a:t>refs</a:t>
                      </a:r>
                      <a:r>
                        <a:rPr lang="ru-RU" baseline="0" dirty="0" smtClean="0">
                          <a:latin typeface="Arial"/>
                          <a:cs typeface="Arial"/>
                        </a:rPr>
                        <a:t>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/>
                          <a:cs typeface="Arial"/>
                        </a:rPr>
                        <a:t>Независимое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/>
                          <a:cs typeface="Arial"/>
                        </a:rPr>
                        <a:t>Атомы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/>
                          <a:cs typeface="Arial"/>
                        </a:rPr>
                        <a:t>Агенты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/>
                          <a:cs typeface="Arial"/>
                        </a:rPr>
                        <a:t>Изолированное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Vars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3571760"/>
            <a:ext cx="731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nsolas"/>
                <a:cs typeface="Consolas"/>
              </a:rPr>
              <a:t>d</a:t>
            </a:r>
            <a:r>
              <a:rPr lang="en-US" b="1" dirty="0" err="1" smtClean="0">
                <a:latin typeface="Consolas"/>
                <a:cs typeface="Consolas"/>
              </a:rPr>
              <a:t>eref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ru-RU" dirty="0" smtClean="0">
                <a:latin typeface="Arial"/>
                <a:cs typeface="Arial"/>
              </a:rPr>
              <a:t>или </a:t>
            </a:r>
            <a:r>
              <a:rPr lang="ru-RU" b="1" dirty="0" smtClean="0">
                <a:latin typeface="Consolas"/>
                <a:cs typeface="Consolas"/>
              </a:rPr>
              <a:t>@</a:t>
            </a:r>
            <a:r>
              <a:rPr lang="ru-RU" dirty="0" smtClean="0">
                <a:latin typeface="Arial"/>
                <a:cs typeface="Arial"/>
              </a:rPr>
              <a:t> для доступа к текущему состоянию ссылки, атома или агента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13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Ссылки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623330"/>
          </a:xfrm>
        </p:spPr>
        <p:txBody>
          <a:bodyPr/>
          <a:lstStyle/>
          <a:p>
            <a:r>
              <a:rPr lang="ru-RU" dirty="0"/>
              <a:t>Синхронное, координированное изменение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Основаны на </a:t>
            </a:r>
            <a:r>
              <a:rPr lang="ru-RU" dirty="0" err="1" smtClean="0"/>
              <a:t>Software</a:t>
            </a:r>
            <a:r>
              <a:rPr lang="ru-RU" dirty="0" smtClean="0"/>
              <a:t> </a:t>
            </a:r>
            <a:r>
              <a:rPr lang="ru-RU" dirty="0" err="1" smtClean="0"/>
              <a:t>Transactional</a:t>
            </a:r>
            <a:r>
              <a:rPr lang="ru-RU" dirty="0" smtClean="0"/>
              <a:t> </a:t>
            </a:r>
            <a:r>
              <a:rPr lang="ru-RU" dirty="0" err="1" smtClean="0"/>
              <a:t>Memory</a:t>
            </a:r>
            <a:endParaRPr lang="ru-RU" dirty="0" smtClean="0"/>
          </a:p>
          <a:p>
            <a:r>
              <a:rPr lang="ru-RU" dirty="0" err="1" smtClean="0"/>
              <a:t>Atomicity</a:t>
            </a:r>
            <a:r>
              <a:rPr lang="ru-RU" dirty="0" smtClean="0"/>
              <a:t>, </a:t>
            </a:r>
            <a:r>
              <a:rPr lang="ru-RU" dirty="0" err="1" smtClean="0"/>
              <a:t>Consistence</a:t>
            </a:r>
            <a:r>
              <a:rPr lang="ru-RU" dirty="0" smtClean="0"/>
              <a:t>, </a:t>
            </a:r>
            <a:r>
              <a:rPr lang="ru-RU" dirty="0" err="1" smtClean="0"/>
              <a:t>Isolation</a:t>
            </a:r>
            <a:endParaRPr lang="ru-RU" dirty="0" smtClean="0"/>
          </a:p>
          <a:p>
            <a:r>
              <a:rPr lang="ru-RU" dirty="0" smtClean="0"/>
              <a:t>Изменения только в рамках транзакций!</a:t>
            </a:r>
          </a:p>
          <a:p>
            <a:r>
              <a:rPr lang="ru-RU" dirty="0" smtClean="0"/>
              <a:t>Транзакция повторяется при конфликте с другой транзакцией</a:t>
            </a:r>
          </a:p>
          <a:p>
            <a:r>
              <a:rPr lang="ru-RU" dirty="0" smtClean="0"/>
              <a:t>Транзакция прекращается при генерации исключения</a:t>
            </a:r>
          </a:p>
          <a:p>
            <a:r>
              <a:rPr lang="ru-RU" dirty="0" smtClean="0"/>
              <a:t>Поддержка функций-валидаторов и функций-наблюдателей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202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Ссылки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21747" y="1797390"/>
            <a:ext cx="794802" cy="4030134"/>
          </a:xfrm>
          <a:prstGeom prst="downArrow">
            <a:avLst/>
          </a:prstGeom>
          <a:solidFill>
            <a:schemeClr val="bg2"/>
          </a:solidFill>
          <a:ln w="63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/>
                <a:cs typeface="Arial"/>
              </a:rPr>
              <a:t>Время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30348" y="1797390"/>
            <a:ext cx="0" cy="44534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31014" y="1797390"/>
            <a:ext cx="0" cy="44534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04881" y="1797390"/>
            <a:ext cx="0" cy="44534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41015" y="1797390"/>
            <a:ext cx="0" cy="44534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92548" y="1797390"/>
            <a:ext cx="0" cy="44534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675881" y="1966724"/>
            <a:ext cx="609600" cy="3810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V0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75881" y="3190157"/>
            <a:ext cx="609600" cy="3810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V1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75881" y="4523657"/>
            <a:ext cx="609600" cy="3810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V2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9614" y="1907457"/>
            <a:ext cx="846667" cy="1282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937415" y="2034457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V0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37415" y="2694856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V1’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>
            <a:off x="4170249" y="2347724"/>
            <a:ext cx="0" cy="347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12681" y="1907457"/>
            <a:ext cx="846667" cy="1663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90482" y="2034457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V0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0482" y="3130889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V1’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5423316" y="2347724"/>
            <a:ext cx="0" cy="78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99614" y="1907457"/>
            <a:ext cx="846667" cy="3175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477415" y="2034457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V0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12681" y="3723557"/>
            <a:ext cx="846667" cy="1358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190482" y="3850557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V1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90482" y="4591390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V2’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>
            <a:off x="5423316" y="4163824"/>
            <a:ext cx="0" cy="427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8" idx="1"/>
          </p:cNvCxnSpPr>
          <p:nvPr/>
        </p:nvCxnSpPr>
        <p:spPr>
          <a:xfrm>
            <a:off x="3285481" y="2157224"/>
            <a:ext cx="651934" cy="33867"/>
          </a:xfrm>
          <a:prstGeom prst="straightConnector1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1"/>
            <a:endCxn id="15" idx="0"/>
          </p:cNvCxnSpPr>
          <p:nvPr/>
        </p:nvCxnSpPr>
        <p:spPr>
          <a:xfrm flipH="1">
            <a:off x="2980681" y="2851490"/>
            <a:ext cx="956734" cy="338667"/>
          </a:xfrm>
          <a:prstGeom prst="straightConnector1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1"/>
          </p:cNvCxnSpPr>
          <p:nvPr/>
        </p:nvCxnSpPr>
        <p:spPr>
          <a:xfrm>
            <a:off x="3285481" y="3571157"/>
            <a:ext cx="1905001" cy="436034"/>
          </a:xfrm>
          <a:prstGeom prst="straightConnector1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1"/>
          </p:cNvCxnSpPr>
          <p:nvPr/>
        </p:nvCxnSpPr>
        <p:spPr>
          <a:xfrm flipH="1">
            <a:off x="3298183" y="3287523"/>
            <a:ext cx="1892299" cy="93134"/>
          </a:xfrm>
          <a:prstGeom prst="straightConnector1">
            <a:avLst/>
          </a:prstGeom>
          <a:ln w="12700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4" idx="0"/>
            <a:endCxn id="25" idx="0"/>
          </p:cNvCxnSpPr>
          <p:nvPr/>
        </p:nvCxnSpPr>
        <p:spPr>
          <a:xfrm rot="16200000" flipH="1">
            <a:off x="4168131" y="779273"/>
            <a:ext cx="67733" cy="2442635"/>
          </a:xfrm>
          <a:prstGeom prst="curvedConnector3">
            <a:avLst>
              <a:gd name="adj1" fmla="val -337502"/>
            </a:avLst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4" idx="0"/>
            <a:endCxn id="34" idx="0"/>
          </p:cNvCxnSpPr>
          <p:nvPr/>
        </p:nvCxnSpPr>
        <p:spPr>
          <a:xfrm rot="16200000" flipH="1">
            <a:off x="4811598" y="135806"/>
            <a:ext cx="67733" cy="3729568"/>
          </a:xfrm>
          <a:prstGeom prst="curvedConnector3">
            <a:avLst>
              <a:gd name="adj1" fmla="val -575006"/>
            </a:avLst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9" idx="1"/>
            <a:endCxn id="16" idx="3"/>
          </p:cNvCxnSpPr>
          <p:nvPr/>
        </p:nvCxnSpPr>
        <p:spPr>
          <a:xfrm flipH="1" flipV="1">
            <a:off x="3285481" y="4714157"/>
            <a:ext cx="1905001" cy="33867"/>
          </a:xfrm>
          <a:prstGeom prst="straightConnector1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24562" y="5330392"/>
            <a:ext cx="113542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 smtClean="0">
                <a:latin typeface="Arial"/>
                <a:cs typeface="Arial"/>
              </a:rPr>
              <a:t>Транзакция 1</a:t>
            </a:r>
          </a:p>
          <a:p>
            <a:r>
              <a:rPr lang="ru-RU" sz="1100" dirty="0" smtClean="0">
                <a:latin typeface="Arial"/>
                <a:cs typeface="Arial"/>
              </a:rPr>
              <a:t>Успешно</a:t>
            </a:r>
          </a:p>
          <a:p>
            <a:r>
              <a:rPr lang="ru-RU" sz="1100" dirty="0" smtClean="0">
                <a:latin typeface="Arial"/>
                <a:cs typeface="Arial"/>
              </a:rPr>
              <a:t>завершена</a:t>
            </a:r>
            <a:endParaRPr lang="ru-RU" sz="1200" dirty="0">
              <a:latin typeface="Arial"/>
              <a:cs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95450" y="5319524"/>
            <a:ext cx="72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Arial"/>
                <a:cs typeface="Arial"/>
              </a:rPr>
              <a:t>Ссылка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86986" y="5330392"/>
            <a:ext cx="122145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 smtClean="0">
                <a:latin typeface="Arial"/>
                <a:cs typeface="Arial"/>
              </a:rPr>
              <a:t>Транзакция 2</a:t>
            </a:r>
          </a:p>
          <a:p>
            <a:r>
              <a:rPr lang="ru-RU" sz="1200" dirty="0" smtClean="0">
                <a:latin typeface="Arial"/>
                <a:cs typeface="Arial"/>
              </a:rPr>
              <a:t>Завершена</a:t>
            </a:r>
          </a:p>
          <a:p>
            <a:pPr>
              <a:spcAft>
                <a:spcPts val="600"/>
              </a:spcAft>
            </a:pPr>
            <a:r>
              <a:rPr lang="ru-RU" sz="1200" dirty="0" smtClean="0">
                <a:latin typeface="Arial"/>
                <a:cs typeface="Arial"/>
              </a:rPr>
              <a:t>после повтора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42538" y="5313459"/>
            <a:ext cx="113542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 smtClean="0">
                <a:latin typeface="Arial"/>
                <a:cs typeface="Arial"/>
              </a:rPr>
              <a:t>Транзакция 3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latin typeface="Arial"/>
                <a:cs typeface="Arial"/>
              </a:rPr>
              <a:t>R</a:t>
            </a:r>
            <a:r>
              <a:rPr lang="ru-RU" sz="1200" dirty="0" err="1" smtClean="0">
                <a:latin typeface="Arial"/>
                <a:cs typeface="Arial"/>
              </a:rPr>
              <a:t>ead-only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430348" y="5313459"/>
            <a:ext cx="4910667" cy="6065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6815" y="6400800"/>
            <a:ext cx="5237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latin typeface="Arial"/>
                <a:cs typeface="Arial"/>
              </a:rPr>
              <a:t>Схема взята из статьи </a:t>
            </a:r>
            <a:r>
              <a:rPr lang="en-US" sz="1050" dirty="0">
                <a:latin typeface="Arial"/>
                <a:cs typeface="Arial"/>
                <a:hlinkClick r:id="rId2"/>
              </a:rPr>
              <a:t>http://sw1nn.com/blog/2012/04/11/clojure-stm-what-why-how</a:t>
            </a:r>
            <a:r>
              <a:rPr lang="en-US" sz="1050" dirty="0" smtClean="0">
                <a:latin typeface="Arial"/>
                <a:cs typeface="Arial"/>
                <a:hlinkClick r:id="rId2"/>
              </a:rPr>
              <a:t>/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endParaRPr lang="en-US"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02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Ссылки: </a:t>
            </a:r>
            <a:r>
              <a:rPr lang="ru-RU" dirty="0"/>
              <a:t>использование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Создание: 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x &amp; </a:t>
            </a:r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опции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ea typeface="Courier"/>
              </a:rPr>
              <a:t>Начало транзакции: </a:t>
            </a:r>
            <a:r>
              <a:rPr lang="ru-RU" sz="2400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(dosync</a:t>
            </a:r>
            <a:r>
              <a:rPr lang="ru-RU" sz="24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…)</a:t>
            </a:r>
          </a:p>
          <a:p>
            <a:r>
              <a:rPr lang="ru-RU" sz="2400" dirty="0" smtClean="0">
                <a:solidFill>
                  <a:srgbClr val="000000"/>
                </a:solidFill>
                <a:ea typeface="Courier"/>
              </a:rPr>
              <a:t>Изменение: </a:t>
            </a:r>
            <a:r>
              <a:rPr lang="ru-RU" sz="2400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alter</a:t>
            </a:r>
            <a:r>
              <a:rPr lang="ru-RU" sz="2400" dirty="0" smtClean="0">
                <a:solidFill>
                  <a:srgbClr val="000000"/>
                </a:solidFill>
                <a:ea typeface="Courier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commute</a:t>
            </a:r>
            <a:r>
              <a:rPr lang="ru-RU" sz="2400" dirty="0" smtClean="0">
                <a:solidFill>
                  <a:srgbClr val="000000"/>
                </a:solidFill>
                <a:ea typeface="Courier"/>
              </a:rPr>
              <a:t> или </a:t>
            </a:r>
            <a:r>
              <a:rPr lang="ru-RU" sz="2400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ref-set</a:t>
            </a:r>
            <a:endParaRPr lang="en-US" sz="2400" dirty="0" smtClean="0">
              <a:latin typeface="Consolas"/>
              <a:cs typeface="Consolas"/>
            </a:endParaRPr>
          </a:p>
          <a:p>
            <a:r>
              <a:rPr lang="ru-RU" sz="2400" dirty="0" smtClean="0"/>
              <a:t>Блокировка: </a:t>
            </a:r>
            <a:r>
              <a:rPr lang="ru-RU" sz="2400" dirty="0" err="1" smtClean="0">
                <a:latin typeface="Consolas"/>
                <a:cs typeface="Consolas"/>
              </a:rPr>
              <a:t>ensure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8053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Ссылки: 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6342"/>
            <a:ext cx="7313613" cy="472707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sz="1800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sz="1800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transfer-money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[from to amount]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sz="1800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dosync</a:t>
            </a:r>
            <a:endParaRPr lang="en-US" sz="1800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(</a:t>
            </a:r>
            <a:r>
              <a:rPr lang="en-US" sz="1800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sz="1800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@from amount)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(</a:t>
            </a:r>
            <a:r>
              <a:rPr lang="en-US" sz="1800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sz="1800" dirty="0">
                <a:solidFill>
                  <a:srgbClr val="218B22"/>
                </a:solidFill>
                <a:latin typeface="Consolas"/>
                <a:ea typeface="Courier"/>
                <a:cs typeface="Consolas"/>
              </a:rPr>
              <a:t>IllegalStateException.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(</a:t>
            </a:r>
            <a:r>
              <a:rPr lang="en-US" sz="1800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sz="1800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"Account has less money that required! "</a:t>
            </a:r>
            <a:endParaRPr lang="en-US" sz="1800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@from </a:t>
            </a:r>
            <a:r>
              <a:rPr lang="en-US" sz="1800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 &lt; 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amount)))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(</a:t>
            </a:r>
            <a:r>
              <a:rPr lang="en-US" sz="1800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sz="1800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from - amount)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(</a:t>
            </a:r>
            <a:r>
              <a:rPr lang="en-US" sz="1800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to + amount))))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endParaRPr lang="en-US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709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531</TotalTime>
  <Words>3453</Words>
  <Application>Microsoft Macintosh PowerPoint</Application>
  <PresentationFormat>On-screen Show (4:3)</PresentationFormat>
  <Paragraphs>498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Inkwell</vt:lpstr>
      <vt:lpstr>Конкурентное и параллельное программирование в Clojure</vt:lpstr>
      <vt:lpstr>О чем пойдет речь?</vt:lpstr>
      <vt:lpstr>Общая картина (State &amp; Identity)</vt:lpstr>
      <vt:lpstr>PowerPoint Presentation</vt:lpstr>
      <vt:lpstr>Изменяемое состояние</vt:lpstr>
      <vt:lpstr>Ссылки</vt:lpstr>
      <vt:lpstr>Ссылки</vt:lpstr>
      <vt:lpstr>Ссылки: использование</vt:lpstr>
      <vt:lpstr>Ссылки: пример</vt:lpstr>
      <vt:lpstr>Ссылки: пример</vt:lpstr>
      <vt:lpstr>Ссылки: пример</vt:lpstr>
      <vt:lpstr>Атомы</vt:lpstr>
      <vt:lpstr>Атомы: пример</vt:lpstr>
      <vt:lpstr>Атомы: пример</vt:lpstr>
      <vt:lpstr>Агенты</vt:lpstr>
      <vt:lpstr>Агенты: пример</vt:lpstr>
      <vt:lpstr>Агенты и ошибки</vt:lpstr>
      <vt:lpstr>Vars</vt:lpstr>
      <vt:lpstr>Vars: примеры</vt:lpstr>
      <vt:lpstr>Vars: примеры</vt:lpstr>
      <vt:lpstr>Vars: примеры</vt:lpstr>
      <vt:lpstr>Валидаторы</vt:lpstr>
      <vt:lpstr>Наблюдатели</vt:lpstr>
      <vt:lpstr>Наблюдатели</vt:lpstr>
      <vt:lpstr>Изменяемое состояние (разное)</vt:lpstr>
      <vt:lpstr>Transients</vt:lpstr>
      <vt:lpstr>Изменяемые поля в deftype</vt:lpstr>
      <vt:lpstr>Локальные vars</vt:lpstr>
      <vt:lpstr>PowerPoint Presentation</vt:lpstr>
      <vt:lpstr>Параллельное выполнение кода</vt:lpstr>
      <vt:lpstr>Примеры: pmap, pvalues</vt:lpstr>
      <vt:lpstr>Futures: пример</vt:lpstr>
      <vt:lpstr>Delays</vt:lpstr>
      <vt:lpstr>Promises</vt:lpstr>
      <vt:lpstr>Блокировки</vt:lpstr>
      <vt:lpstr>Средства JVM: потоки и т.п.</vt:lpstr>
      <vt:lpstr>PowerPoint Presentation</vt:lpstr>
      <vt:lpstr>Reducers</vt:lpstr>
      <vt:lpstr>Reducers: пример</vt:lpstr>
      <vt:lpstr>core.async</vt:lpstr>
      <vt:lpstr>Avout</vt:lpstr>
      <vt:lpstr>Avout: пример</vt:lpstr>
      <vt:lpstr>Pulsar</vt:lpstr>
      <vt:lpstr>Lamina</vt:lpstr>
      <vt:lpstr>Hadoop-based</vt:lpstr>
      <vt:lpstr>Ресурсы</vt:lpstr>
    </vt:vector>
  </TitlesOfParts>
  <Company>Alex Ott's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Конкурентное и параллельное программирование в Clojure</dc:title>
  <dc:creator>Alex Ott</dc:creator>
  <cp:lastModifiedBy>Alex Ott</cp:lastModifiedBy>
  <cp:revision>78</cp:revision>
  <dcterms:created xsi:type="dcterms:W3CDTF">2014-01-25T15:20:22Z</dcterms:created>
  <dcterms:modified xsi:type="dcterms:W3CDTF">2014-02-01T10:26:26Z</dcterms:modified>
</cp:coreProperties>
</file>