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8d4646cb_1_3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b8d4646cb_1_3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8d4646cb_1_3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b8d4646cb_1_3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8d4646c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8d4646c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8d4646c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8d4646c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8d4646cb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8d4646cb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8d4646cb_1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8d4646cb_1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8d4646cb_1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8d4646cb_1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8d4646cb_1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8d4646cb_1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8d4646cb_1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8d4646cb_1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8d4646cb_1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8d4646cb_1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61925"/>
            <a:ext cx="5133972" cy="43433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77275" y="2812125"/>
            <a:ext cx="40482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13D27"/>
                </a:solidFill>
                <a:latin typeface="Courier New"/>
                <a:ea typeface="Courier New"/>
                <a:cs typeface="Courier New"/>
                <a:sym typeface="Courier New"/>
              </a:rPr>
              <a:t>Earn through passion</a:t>
            </a:r>
            <a:endParaRPr b="1" sz="2200">
              <a:solidFill>
                <a:srgbClr val="013D2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 u="sng">
                <a:solidFill>
                  <a:srgbClr val="085631"/>
                </a:solidFill>
              </a:rPr>
              <a:t>Buget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48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00" y="1170125"/>
            <a:ext cx="5113225" cy="26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2"/>
          <p:cNvSpPr/>
          <p:nvPr/>
        </p:nvSpPr>
        <p:spPr>
          <a:xfrm>
            <a:off x="6050040" y="1243450"/>
            <a:ext cx="328800" cy="328800"/>
          </a:xfrm>
          <a:prstGeom prst="ellipse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1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6050040" y="1764425"/>
            <a:ext cx="328800" cy="328800"/>
          </a:xfrm>
          <a:prstGeom prst="ellipse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6050040" y="2285400"/>
            <a:ext cx="328800" cy="328800"/>
          </a:xfrm>
          <a:prstGeom prst="ellipse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3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6050040" y="2839925"/>
            <a:ext cx="328800" cy="328800"/>
          </a:xfrm>
          <a:prstGeom prst="ellipse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4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6050040" y="3394450"/>
            <a:ext cx="328800" cy="328800"/>
          </a:xfrm>
          <a:prstGeom prst="ellipse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5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6378850" y="1148050"/>
            <a:ext cx="2337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5631"/>
                </a:solidFill>
              </a:rPr>
              <a:t>Hosting</a:t>
            </a:r>
            <a:endParaRPr sz="1800">
              <a:solidFill>
                <a:srgbClr val="085631"/>
              </a:solidFill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6378850" y="1677413"/>
            <a:ext cx="2337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5631"/>
                </a:solidFill>
              </a:rPr>
              <a:t>Marketing</a:t>
            </a:r>
            <a:endParaRPr sz="1800">
              <a:solidFill>
                <a:srgbClr val="085631"/>
              </a:solidFill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6378850" y="2206775"/>
            <a:ext cx="2337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5631"/>
                </a:solidFill>
              </a:rPr>
              <a:t>Alte cheltuieli</a:t>
            </a:r>
            <a:endParaRPr sz="1800">
              <a:solidFill>
                <a:srgbClr val="085631"/>
              </a:solidFill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6417200" y="2744525"/>
            <a:ext cx="2337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5631"/>
                </a:solidFill>
              </a:rPr>
              <a:t>Echipament</a:t>
            </a:r>
            <a:endParaRPr sz="1800">
              <a:solidFill>
                <a:srgbClr val="085631"/>
              </a:solidFill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6417200" y="3346750"/>
            <a:ext cx="2337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5631"/>
                </a:solidFill>
              </a:rPr>
              <a:t>Research</a:t>
            </a:r>
            <a:endParaRPr sz="1800">
              <a:solidFill>
                <a:srgbClr val="085631"/>
              </a:solidFill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6050050" y="3820025"/>
            <a:ext cx="2447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5631"/>
                </a:solidFill>
              </a:rPr>
              <a:t>Total: 7800</a:t>
            </a:r>
            <a:r>
              <a:rPr lang="en" sz="1800">
                <a:solidFill>
                  <a:srgbClr val="085631"/>
                </a:solidFill>
                <a:highlight>
                  <a:srgbClr val="FFFFFF"/>
                </a:highlight>
              </a:rPr>
              <a:t>€</a:t>
            </a:r>
            <a:endParaRPr sz="1800">
              <a:solidFill>
                <a:srgbClr val="085631"/>
              </a:solidFill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311700" y="4055125"/>
            <a:ext cx="5738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85631"/>
                </a:solidFill>
              </a:rPr>
              <a:t>Cost aditional resurse umane: 7000</a:t>
            </a:r>
            <a:r>
              <a:rPr lang="en" sz="1800">
                <a:solidFill>
                  <a:srgbClr val="085631"/>
                </a:solidFill>
                <a:highlight>
                  <a:srgbClr val="FFFFFF"/>
                </a:highlight>
              </a:rPr>
              <a:t>€/6luni(6 ore pe zi)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00" y="382800"/>
            <a:ext cx="4063424" cy="34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/>
        </p:nvSpPr>
        <p:spPr>
          <a:xfrm>
            <a:off x="4004350" y="2848800"/>
            <a:ext cx="4272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85631"/>
                </a:solidFill>
              </a:rPr>
              <a:t>Designed by r</a:t>
            </a:r>
            <a:r>
              <a:rPr b="1" i="1" lang="en" sz="2400">
                <a:solidFill>
                  <a:srgbClr val="085631"/>
                </a:solidFill>
              </a:rPr>
              <a:t>/Trees team</a:t>
            </a:r>
            <a:endParaRPr b="1" i="1" sz="2400">
              <a:solidFill>
                <a:srgbClr val="08563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6300"/>
            <a:ext cx="85206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 u="sng">
                <a:solidFill>
                  <a:srgbClr val="085631"/>
                </a:solidFill>
              </a:rPr>
              <a:t>Probleme</a:t>
            </a:r>
            <a:endParaRPr b="1" i="1" sz="3000" u="sng">
              <a:solidFill>
                <a:srgbClr val="08563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1850" y="1687000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85631"/>
                </a:solidFill>
              </a:rPr>
              <a:t>Nevoia de resurse financiare </a:t>
            </a:r>
            <a:endParaRPr sz="2000">
              <a:solidFill>
                <a:srgbClr val="08563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81850" y="2404775"/>
            <a:ext cx="85803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85631"/>
                </a:solidFill>
              </a:rPr>
              <a:t>Lipsa de experiență în momentul angajării </a:t>
            </a:r>
            <a:endParaRPr sz="2000">
              <a:solidFill>
                <a:srgbClr val="08563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81850" y="3196950"/>
            <a:ext cx="8580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85631"/>
                </a:solidFill>
              </a:rPr>
              <a:t>Lipsa contactului cu nevoile pieței </a:t>
            </a:r>
            <a:endParaRPr sz="2000">
              <a:solidFill>
                <a:srgbClr val="08563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18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025" y="1843525"/>
            <a:ext cx="1590400" cy="16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79814"/>
            <a:ext cx="420224" cy="4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19089"/>
            <a:ext cx="420224" cy="4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40539"/>
            <a:ext cx="420224" cy="4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426025" y="4814450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 u="sng">
                <a:solidFill>
                  <a:srgbClr val="085631"/>
                </a:solidFill>
              </a:rPr>
              <a:t>Concept</a:t>
            </a:r>
            <a:endParaRPr b="1" i="1" sz="3000" u="sng">
              <a:solidFill>
                <a:srgbClr val="08563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03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5"/>
          <p:cNvGrpSpPr/>
          <p:nvPr/>
        </p:nvGrpSpPr>
        <p:grpSpPr>
          <a:xfrm rot="10800000">
            <a:off x="2667038" y="917724"/>
            <a:ext cx="3811135" cy="3570059"/>
            <a:chOff x="2902488" y="902232"/>
            <a:chExt cx="3339000" cy="3339000"/>
          </a:xfrm>
        </p:grpSpPr>
        <p:sp>
          <p:nvSpPr>
            <p:cNvPr id="77" name="Google Shape;77;p1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13D27"/>
                </a:solidFill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13D27"/>
                </a:solidFill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3536271" y="1783574"/>
            <a:ext cx="2072668" cy="1941560"/>
            <a:chOff x="3664038" y="1663782"/>
            <a:chExt cx="1815900" cy="1815900"/>
          </a:xfrm>
        </p:grpSpPr>
        <p:sp>
          <p:nvSpPr>
            <p:cNvPr id="80" name="Google Shape;80;p1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" name="Google Shape;82;p15"/>
          <p:cNvSpPr/>
          <p:nvPr/>
        </p:nvSpPr>
        <p:spPr>
          <a:xfrm>
            <a:off x="1299400" y="1278950"/>
            <a:ext cx="1863600" cy="1695600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5972104" y="3068678"/>
            <a:ext cx="1863745" cy="1695548"/>
            <a:chOff x="5214448" y="3234278"/>
            <a:chExt cx="1068600" cy="1068600"/>
          </a:xfrm>
        </p:grpSpPr>
        <p:sp>
          <p:nvSpPr>
            <p:cNvPr id="84" name="Google Shape;84;p1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375" y="2031999"/>
            <a:ext cx="1455252" cy="145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600" y="1617138"/>
            <a:ext cx="1019200" cy="10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7663" y="3330137"/>
            <a:ext cx="1172625" cy="117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5"/>
          <p:cNvGrpSpPr/>
          <p:nvPr/>
        </p:nvGrpSpPr>
        <p:grpSpPr>
          <a:xfrm>
            <a:off x="5608953" y="639257"/>
            <a:ext cx="1168407" cy="1078752"/>
            <a:chOff x="5214448" y="3234278"/>
            <a:chExt cx="1068600" cy="1068600"/>
          </a:xfrm>
        </p:grpSpPr>
        <p:sp>
          <p:nvSpPr>
            <p:cNvPr id="90" name="Google Shape;90;p1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367444" y="3402429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Skill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2554403" y="3644457"/>
            <a:ext cx="1168407" cy="1078752"/>
            <a:chOff x="5214448" y="3234278"/>
            <a:chExt cx="1068600" cy="1068600"/>
          </a:xfrm>
        </p:grpSpPr>
        <p:sp>
          <p:nvSpPr>
            <p:cNvPr id="93" name="Google Shape;93;p1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5" name="Google Shape;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7600" y="3862825"/>
            <a:ext cx="642001" cy="6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 u="sng">
                <a:solidFill>
                  <a:srgbClr val="085631"/>
                </a:solidFill>
              </a:rPr>
              <a:t>Market</a:t>
            </a:r>
            <a:endParaRPr b="1" i="1" sz="3000" u="sng">
              <a:solidFill>
                <a:srgbClr val="0856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03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733000" y="3228655"/>
            <a:ext cx="20682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85631"/>
                </a:solidFill>
              </a:rPr>
              <a:t>85.6%</a:t>
            </a:r>
            <a:endParaRPr b="1" sz="4800">
              <a:solidFill>
                <a:srgbClr val="08563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40257" y="4003856"/>
            <a:ext cx="1853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95959"/>
                </a:solidFill>
              </a:rPr>
              <a:t> Studenți interesați de platformă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576575" y="3260900"/>
            <a:ext cx="21135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85631"/>
                </a:solidFill>
              </a:rPr>
              <a:t>78.3%</a:t>
            </a:r>
            <a:endParaRPr b="1" sz="4800">
              <a:solidFill>
                <a:srgbClr val="08563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557950" y="3973000"/>
            <a:ext cx="2113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95959"/>
                </a:solidFill>
              </a:rPr>
              <a:t>Din studenți consideră că și-ar îmbunătăți experiența </a:t>
            </a:r>
            <a:endParaRPr b="1" sz="1100">
              <a:solidFill>
                <a:srgbClr val="595959"/>
              </a:solidFill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 flipH="1">
            <a:off x="3214375" y="3228650"/>
            <a:ext cx="12900" cy="139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311700" y="2786900"/>
            <a:ext cx="5064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5631"/>
              </a:buClr>
              <a:buSzPts val="1500"/>
              <a:buChar char="➔"/>
            </a:pPr>
            <a:r>
              <a:rPr lang="en" sz="1500">
                <a:solidFill>
                  <a:srgbClr val="085631"/>
                </a:solidFill>
              </a:rPr>
              <a:t>Indici interni - Validare Survey studenți și firme</a:t>
            </a:r>
            <a:endParaRPr sz="1500">
              <a:solidFill>
                <a:srgbClr val="08563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flipH="1">
            <a:off x="6039375" y="3228650"/>
            <a:ext cx="12900" cy="139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6465450" y="3260905"/>
            <a:ext cx="20682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85631"/>
                </a:solidFill>
              </a:rPr>
              <a:t>5/6</a:t>
            </a:r>
            <a:endParaRPr b="1" sz="4800">
              <a:solidFill>
                <a:srgbClr val="08563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340450" y="3973000"/>
            <a:ext cx="24918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95959"/>
                </a:solidFill>
              </a:rPr>
              <a:t>Firme private intervievate</a:t>
            </a:r>
            <a:r>
              <a:rPr b="1" lang="en" sz="1100">
                <a:solidFill>
                  <a:srgbClr val="595959"/>
                </a:solidFill>
              </a:rPr>
              <a:t> ar avea nevoie de  platformă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11700" y="1079950"/>
            <a:ext cx="3510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85631"/>
              </a:buClr>
              <a:buSzPts val="1500"/>
              <a:buChar char="➔"/>
            </a:pPr>
            <a:r>
              <a:rPr lang="en" sz="1500">
                <a:solidFill>
                  <a:srgbClr val="085631"/>
                </a:solidFill>
              </a:rPr>
              <a:t>Indici externi</a:t>
            </a:r>
            <a:endParaRPr sz="1500">
              <a:solidFill>
                <a:srgbClr val="085631"/>
              </a:solidFill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1063166" y="2099459"/>
            <a:ext cx="4411868" cy="441657"/>
            <a:chOff x="6448870" y="3733723"/>
            <a:chExt cx="2453355" cy="351302"/>
          </a:xfrm>
        </p:grpSpPr>
        <p:sp>
          <p:nvSpPr>
            <p:cNvPr id="113" name="Google Shape;113;p16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Freelancing trend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85631"/>
                </a:solidFill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85631"/>
                </a:solidFill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85631"/>
                </a:solidFill>
              </a:endParaRPr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6000600" y="2085571"/>
            <a:ext cx="2193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85631"/>
                </a:solidFill>
              </a:rPr>
              <a:t>52</a:t>
            </a:r>
            <a:r>
              <a:rPr b="1" lang="en" sz="2000">
                <a:solidFill>
                  <a:srgbClr val="085631"/>
                </a:solidFill>
              </a:rPr>
              <a:t>% millenials</a:t>
            </a:r>
            <a:endParaRPr b="1" sz="2000">
              <a:solidFill>
                <a:srgbClr val="085631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902775" y="1553938"/>
            <a:ext cx="5136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85631"/>
                </a:solidFill>
              </a:rPr>
              <a:t>1 din 3 studenți renunță la facultat</a:t>
            </a:r>
            <a:r>
              <a:rPr b="1" lang="en" sz="2000">
                <a:solidFill>
                  <a:srgbClr val="085631"/>
                </a:solidFill>
              </a:rPr>
              <a:t>e</a:t>
            </a:r>
            <a:endParaRPr b="1" sz="2000">
              <a:solidFill>
                <a:srgbClr val="085631"/>
              </a:solidFill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625" y="1649814"/>
            <a:ext cx="353673" cy="35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 u="sng">
                <a:solidFill>
                  <a:srgbClr val="085631"/>
                </a:solidFill>
              </a:rPr>
              <a:t>Business plan</a:t>
            </a:r>
            <a:endParaRPr b="1" i="1" sz="3000" u="sng">
              <a:solidFill>
                <a:srgbClr val="0856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03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7"/>
          <p:cNvGrpSpPr/>
          <p:nvPr/>
        </p:nvGrpSpPr>
        <p:grpSpPr>
          <a:xfrm>
            <a:off x="441813" y="1248013"/>
            <a:ext cx="2628900" cy="3032397"/>
            <a:chOff x="3396763" y="1539500"/>
            <a:chExt cx="2628900" cy="3416400"/>
          </a:xfrm>
        </p:grpSpPr>
        <p:sp>
          <p:nvSpPr>
            <p:cNvPr id="127" name="Google Shape;127;p17"/>
            <p:cNvSpPr txBox="1"/>
            <p:nvPr/>
          </p:nvSpPr>
          <p:spPr>
            <a:xfrm>
              <a:off x="3396763" y="1539500"/>
              <a:ext cx="2628900" cy="4641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396763" y="1539500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3257550" y="1235039"/>
            <a:ext cx="2628900" cy="3049137"/>
            <a:chOff x="3396763" y="1539500"/>
            <a:chExt cx="2628900" cy="3416400"/>
          </a:xfrm>
        </p:grpSpPr>
        <p:sp>
          <p:nvSpPr>
            <p:cNvPr id="130" name="Google Shape;130;p17"/>
            <p:cNvSpPr txBox="1"/>
            <p:nvPr/>
          </p:nvSpPr>
          <p:spPr>
            <a:xfrm>
              <a:off x="3396763" y="1539500"/>
              <a:ext cx="2628900" cy="4641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396763" y="1539500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6142225" y="1235039"/>
            <a:ext cx="2628900" cy="3049137"/>
            <a:chOff x="3396763" y="1539500"/>
            <a:chExt cx="2628900" cy="3416400"/>
          </a:xfrm>
        </p:grpSpPr>
        <p:sp>
          <p:nvSpPr>
            <p:cNvPr id="133" name="Google Shape;133;p17"/>
            <p:cNvSpPr txBox="1"/>
            <p:nvPr/>
          </p:nvSpPr>
          <p:spPr>
            <a:xfrm>
              <a:off x="3396763" y="1539500"/>
              <a:ext cx="2628900" cy="4641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396763" y="1539500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135" name="Google Shape;135;p17"/>
          <p:cNvSpPr txBox="1"/>
          <p:nvPr/>
        </p:nvSpPr>
        <p:spPr>
          <a:xfrm>
            <a:off x="373150" y="1729000"/>
            <a:ext cx="2844000" cy="24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" sz="1700"/>
              <a:t>Client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" sz="1700"/>
              <a:t>Student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Relație de tip cerere-ofertă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Platforma tip marketplace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Conectarea și aducerea împreună a clientului și a studentului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547825" y="1246950"/>
            <a:ext cx="2416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Key Partners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345025" y="1246950"/>
            <a:ext cx="2416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Key Activities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248275" y="1246950"/>
            <a:ext cx="2416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Value Proposition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036025" y="1618050"/>
            <a:ext cx="27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Îmbunătățirea experienței studenților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Crearea legăturii dintre studenți și mediul privat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Aducerea de beneficii clientului prin rezolvarea task-urilor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Facilitarea adaptării studenților cu mediul privat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3338225" y="1678500"/>
            <a:ext cx="2548200" cy="24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Crearea unei platforme de recompensă a tuturor task-urilor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Oferirea serviciului de payment, optimizat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Interfață cu urmărirea clară și transparentă a activității și progresului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 u="sng">
                <a:solidFill>
                  <a:srgbClr val="085631"/>
                </a:solidFill>
              </a:rPr>
              <a:t>Competiție</a:t>
            </a:r>
            <a:endParaRPr b="1" i="1" sz="3000" u="sng">
              <a:solidFill>
                <a:srgbClr val="0856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48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3621946" y="2303050"/>
            <a:ext cx="1815300" cy="7512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3664365" y="3760208"/>
            <a:ext cx="1815300" cy="7512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697499" y="3760208"/>
            <a:ext cx="1815300" cy="7512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631220" y="3760208"/>
            <a:ext cx="1815300" cy="7512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1" name="Google Shape;151;p18"/>
          <p:cNvCxnSpPr>
            <a:stCxn id="149" idx="0"/>
            <a:endCxn id="147" idx="2"/>
          </p:cNvCxnSpPr>
          <p:nvPr/>
        </p:nvCxnSpPr>
        <p:spPr>
          <a:xfrm rot="-5400000">
            <a:off x="3214449" y="2445008"/>
            <a:ext cx="705900" cy="192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8"/>
          <p:cNvCxnSpPr>
            <a:stCxn id="148" idx="0"/>
            <a:endCxn id="147" idx="2"/>
          </p:cNvCxnSpPr>
          <p:nvPr/>
        </p:nvCxnSpPr>
        <p:spPr>
          <a:xfrm flipH="1" rot="5400000">
            <a:off x="4197915" y="3386108"/>
            <a:ext cx="705900" cy="42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8"/>
          <p:cNvCxnSpPr>
            <a:stCxn id="150" idx="0"/>
            <a:endCxn id="147" idx="2"/>
          </p:cNvCxnSpPr>
          <p:nvPr/>
        </p:nvCxnSpPr>
        <p:spPr>
          <a:xfrm flipH="1" rot="5400000">
            <a:off x="5181220" y="2402558"/>
            <a:ext cx="705900" cy="2009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200" y="3375998"/>
            <a:ext cx="1519625" cy="15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200" y="2085867"/>
            <a:ext cx="1185576" cy="118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762" y="3439038"/>
            <a:ext cx="1393525" cy="13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5338" y="3952687"/>
            <a:ext cx="1519627" cy="36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311700" y="1034088"/>
            <a:ext cx="31557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85631"/>
                </a:solidFill>
              </a:rPr>
              <a:t>Client</a:t>
            </a:r>
            <a:endParaRPr b="1" sz="1700" u="sng">
              <a:solidFill>
                <a:srgbClr val="08563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Preturi mai mici pentru task-uri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Target doar pe studenți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Trasparență și sistem de monitorizare a progresului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Salvare de resurse și timp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591800" y="1034100"/>
            <a:ext cx="34989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85631"/>
                </a:solidFill>
              </a:rPr>
              <a:t>Student</a:t>
            </a:r>
            <a:endParaRPr b="1" sz="1700" u="sng">
              <a:solidFill>
                <a:srgbClr val="08563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Dificultatea de a accesa alte platforme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Diversitatea domeniilor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Taxele mari (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~20% de la freelanceri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Valorificarea corectă a muncii printr-o plata minimă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Posibilitatea de a stabili relații de termen lung cu angajatorul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2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 u="sng">
                <a:solidFill>
                  <a:srgbClr val="085631"/>
                </a:solidFill>
              </a:rPr>
              <a:t>Monetizare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48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9"/>
          <p:cNvGrpSpPr/>
          <p:nvPr/>
        </p:nvGrpSpPr>
        <p:grpSpPr>
          <a:xfrm>
            <a:off x="1105359" y="2440332"/>
            <a:ext cx="2232722" cy="1109787"/>
            <a:chOff x="825597" y="2262454"/>
            <a:chExt cx="2450040" cy="1289700"/>
          </a:xfrm>
        </p:grpSpPr>
        <p:sp>
          <p:nvSpPr>
            <p:cNvPr id="167" name="Google Shape;167;p19"/>
            <p:cNvSpPr txBox="1"/>
            <p:nvPr/>
          </p:nvSpPr>
          <p:spPr>
            <a:xfrm>
              <a:off x="825597" y="2262454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85631"/>
                  </a:solidFill>
                </a:rPr>
                <a:t>Comision </a:t>
              </a:r>
              <a:endParaRPr b="1" sz="2000">
                <a:solidFill>
                  <a:srgbClr val="08563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85631"/>
                  </a:solidFill>
                </a:rPr>
                <a:t>7%</a:t>
              </a:r>
              <a:endParaRPr b="1" sz="2000">
                <a:solidFill>
                  <a:srgbClr val="08563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8563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8" name="Google Shape;168;p1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cxnSp>
        <p:nvCxnSpPr>
          <p:cNvPr id="169" name="Google Shape;169;p19"/>
          <p:cNvCxnSpPr/>
          <p:nvPr/>
        </p:nvCxnSpPr>
        <p:spPr>
          <a:xfrm>
            <a:off x="5100717" y="1960816"/>
            <a:ext cx="1172570" cy="0"/>
          </a:xfrm>
          <a:prstGeom prst="straightConnector1">
            <a:avLst/>
          </a:prstGeom>
          <a:noFill/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5100717" y="3632853"/>
            <a:ext cx="1172570" cy="0"/>
          </a:xfrm>
          <a:prstGeom prst="straightConnector1">
            <a:avLst/>
          </a:prstGeom>
          <a:noFill/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71" name="Google Shape;171;p19"/>
          <p:cNvGrpSpPr/>
          <p:nvPr/>
        </p:nvGrpSpPr>
        <p:grpSpPr>
          <a:xfrm>
            <a:off x="2779067" y="1120335"/>
            <a:ext cx="3476459" cy="3261809"/>
            <a:chOff x="2662213" y="676344"/>
            <a:chExt cx="3814835" cy="3790597"/>
          </a:xfrm>
        </p:grpSpPr>
        <p:sp>
          <p:nvSpPr>
            <p:cNvPr id="172" name="Google Shape;172;p1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" name="Google Shape;175;p1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76" name="Google Shape;176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79" name="Google Shape;179;p1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82" name="Google Shape;182;p1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" name="Google Shape;184;p1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" name="Google Shape;187;p19"/>
          <p:cNvSpPr txBox="1"/>
          <p:nvPr/>
        </p:nvSpPr>
        <p:spPr>
          <a:xfrm>
            <a:off x="311688" y="4185600"/>
            <a:ext cx="2513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85631"/>
                </a:solidFill>
              </a:rPr>
              <a:t>*no charge for students</a:t>
            </a:r>
            <a:endParaRPr b="1" i="1">
              <a:solidFill>
                <a:srgbClr val="085631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285725" y="3376025"/>
            <a:ext cx="19356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85631"/>
                </a:solidFill>
              </a:rPr>
              <a:t>Subscriptions</a:t>
            </a:r>
            <a:r>
              <a:rPr b="1" lang="en" sz="2000">
                <a:solidFill>
                  <a:srgbClr val="085631"/>
                </a:solidFill>
              </a:rPr>
              <a:t> </a:t>
            </a:r>
            <a:endParaRPr b="1" sz="2000">
              <a:solidFill>
                <a:srgbClr val="08563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85631"/>
                </a:solidFill>
              </a:rPr>
              <a:t>10$/luna</a:t>
            </a:r>
            <a:endParaRPr b="1" sz="2000">
              <a:solidFill>
                <a:srgbClr val="08563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856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6180125" y="1807075"/>
            <a:ext cx="2146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85631"/>
                </a:solidFill>
              </a:rPr>
              <a:t>Promovare/Ads </a:t>
            </a:r>
            <a:endParaRPr b="1" sz="2000">
              <a:solidFill>
                <a:srgbClr val="08563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856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48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 u="sng">
                <a:solidFill>
                  <a:srgbClr val="085631"/>
                </a:solidFill>
              </a:rPr>
              <a:t>Marketing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1032203" y="1428435"/>
            <a:ext cx="7327998" cy="670018"/>
            <a:chOff x="368700" y="1323164"/>
            <a:chExt cx="7642885" cy="731700"/>
          </a:xfrm>
        </p:grpSpPr>
        <p:sp>
          <p:nvSpPr>
            <p:cNvPr id="197" name="Google Shape;197;p20"/>
            <p:cNvSpPr txBox="1"/>
            <p:nvPr/>
          </p:nvSpPr>
          <p:spPr>
            <a:xfrm>
              <a:off x="368700" y="1373350"/>
              <a:ext cx="2346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85631"/>
                  </a:solidFill>
                </a:rPr>
                <a:t>Studenți</a:t>
              </a:r>
              <a:endParaRPr sz="4400">
                <a:solidFill>
                  <a:srgbClr val="085631"/>
                </a:solidFill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Platforme pentru tineri, organizații studențești, universitate, evenimente pentru tineri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20"/>
          <p:cNvGrpSpPr/>
          <p:nvPr/>
        </p:nvGrpSpPr>
        <p:grpSpPr>
          <a:xfrm>
            <a:off x="678700" y="2238244"/>
            <a:ext cx="7334897" cy="670018"/>
            <a:chOff x="7" y="2207525"/>
            <a:chExt cx="7650080" cy="731700"/>
          </a:xfrm>
        </p:grpSpPr>
        <p:sp>
          <p:nvSpPr>
            <p:cNvPr id="201" name="Google Shape;201;p20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85631"/>
                  </a:solidFill>
                </a:rPr>
                <a:t>Clienți</a:t>
              </a:r>
              <a:endParaRPr sz="4400">
                <a:solidFill>
                  <a:srgbClr val="085631"/>
                </a:solidFill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2914375" y="2295900"/>
              <a:ext cx="4373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Companii, evenimente de business, public targetat din fiecare domeniu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1402688" y="3045067"/>
            <a:ext cx="6263153" cy="670018"/>
            <a:chOff x="755105" y="3088625"/>
            <a:chExt cx="6532283" cy="731700"/>
          </a:xfrm>
        </p:grpSpPr>
        <p:sp>
          <p:nvSpPr>
            <p:cNvPr id="205" name="Google Shape;205;p20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Presă, promovare în mediul online, promovare prin materiale offline în locuri cu trafic ridicat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85631"/>
                  </a:solidFill>
                </a:rPr>
                <a:t>S+C</a:t>
              </a:r>
              <a:endParaRPr sz="4400">
                <a:solidFill>
                  <a:srgbClr val="08563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 u="sng">
                <a:solidFill>
                  <a:srgbClr val="085631"/>
                </a:solidFill>
              </a:rPr>
              <a:t>Perspectivă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337262" y="1650810"/>
            <a:ext cx="1488116" cy="2533292"/>
            <a:chOff x="618820" y="1574025"/>
            <a:chExt cx="1418334" cy="2315200"/>
          </a:xfrm>
        </p:grpSpPr>
        <p:cxnSp>
          <p:nvCxnSpPr>
            <p:cNvPr id="214" name="Google Shape;214;p21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1A998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21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85631"/>
                  </a:solidFill>
                </a:rPr>
                <a:t>  </a:t>
              </a:r>
              <a:endParaRPr>
                <a:solidFill>
                  <a:srgbClr val="08563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21"/>
            <p:cNvGrpSpPr/>
            <p:nvPr/>
          </p:nvGrpSpPr>
          <p:grpSpPr>
            <a:xfrm>
              <a:off x="719081" y="1574025"/>
              <a:ext cx="1177279" cy="2315200"/>
              <a:chOff x="1314039" y="1574025"/>
              <a:chExt cx="1177279" cy="2315200"/>
            </a:xfrm>
          </p:grpSpPr>
          <p:sp>
            <p:nvSpPr>
              <p:cNvPr id="218" name="Google Shape;218;p21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" sz="1200">
                    <a:solidFill>
                      <a:srgbClr val="085631"/>
                    </a:solidFill>
                  </a:rPr>
                  <a:t>Work, Work</a:t>
                </a:r>
                <a:endParaRPr b="1" i="1" sz="1200">
                  <a:solidFill>
                    <a:srgbClr val="085631"/>
                  </a:solidFill>
                </a:endParaRPr>
              </a:p>
            </p:txBody>
          </p:sp>
          <p:sp>
            <p:nvSpPr>
              <p:cNvPr id="219" name="Google Shape;219;p21"/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0" name="Google Shape;220;p21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solidFill>
                      <a:srgbClr val="085631"/>
                    </a:solidFill>
                  </a:rPr>
                  <a:t>Luna 2</a:t>
                </a:r>
                <a:endParaRPr sz="1000">
                  <a:solidFill>
                    <a:srgbClr val="085631"/>
                  </a:solidFill>
                </a:endParaRPr>
              </a:p>
            </p:txBody>
          </p:sp>
        </p:grpSp>
      </p:grpSp>
      <p:grpSp>
        <p:nvGrpSpPr>
          <p:cNvPr id="221" name="Google Shape;221;p21"/>
          <p:cNvGrpSpPr/>
          <p:nvPr/>
        </p:nvGrpSpPr>
        <p:grpSpPr>
          <a:xfrm>
            <a:off x="1698563" y="1650810"/>
            <a:ext cx="1488116" cy="1715049"/>
            <a:chOff x="1917073" y="1575830"/>
            <a:chExt cx="1418334" cy="1567400"/>
          </a:xfrm>
        </p:grpSpPr>
        <p:cxnSp>
          <p:nvCxnSpPr>
            <p:cNvPr id="222" name="Google Shape;222;p21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A9B7C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2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9B7C6"/>
                  </a:solidFill>
                </a:rPr>
                <a:t>Prototip beta</a:t>
              </a:r>
              <a:endParaRPr b="1" sz="1200">
                <a:solidFill>
                  <a:srgbClr val="A9B7C6"/>
                </a:solidFill>
              </a:endParaRPr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9B7C6"/>
                  </a:solidFill>
                </a:rPr>
                <a:t>Luna 4</a:t>
              </a:r>
              <a:endParaRPr sz="1000">
                <a:solidFill>
                  <a:srgbClr val="A9B7C6"/>
                </a:solidFill>
              </a:endParaRPr>
            </a:p>
          </p:txBody>
        </p:sp>
      </p:grpSp>
      <p:grpSp>
        <p:nvGrpSpPr>
          <p:cNvPr id="227" name="Google Shape;227;p21"/>
          <p:cNvGrpSpPr/>
          <p:nvPr/>
        </p:nvGrpSpPr>
        <p:grpSpPr>
          <a:xfrm>
            <a:off x="2967999" y="1650810"/>
            <a:ext cx="1579541" cy="1715041"/>
            <a:chOff x="3126981" y="1575830"/>
            <a:chExt cx="1505472" cy="1567392"/>
          </a:xfrm>
        </p:grpSpPr>
        <p:cxnSp>
          <p:nvCxnSpPr>
            <p:cNvPr id="228" name="Google Shape;228;p21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21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 txBox="1"/>
            <p:nvPr/>
          </p:nvSpPr>
          <p:spPr>
            <a:xfrm>
              <a:off x="3126981" y="2696823"/>
              <a:ext cx="1365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9B7C6"/>
                  </a:solidFill>
                </a:rPr>
                <a:t>Promovare </a:t>
              </a:r>
              <a:endParaRPr b="1" sz="1200">
                <a:solidFill>
                  <a:srgbClr val="A9B7C6"/>
                </a:solidFill>
              </a:endParaRPr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9B7C6"/>
                  </a:solidFill>
                </a:rPr>
                <a:t>Luna 6</a:t>
              </a:r>
              <a:endParaRPr sz="1000">
                <a:solidFill>
                  <a:srgbClr val="A9B7C6"/>
                </a:solidFill>
              </a:endParaRPr>
            </a:p>
          </p:txBody>
        </p:sp>
      </p:grpSp>
      <p:grpSp>
        <p:nvGrpSpPr>
          <p:cNvPr id="233" name="Google Shape;233;p21"/>
          <p:cNvGrpSpPr/>
          <p:nvPr/>
        </p:nvGrpSpPr>
        <p:grpSpPr>
          <a:xfrm>
            <a:off x="4293575" y="1650810"/>
            <a:ext cx="1773987" cy="1715041"/>
            <a:chOff x="4390397" y="1575830"/>
            <a:chExt cx="1690800" cy="1567392"/>
          </a:xfrm>
        </p:grpSpPr>
        <p:cxnSp>
          <p:nvCxnSpPr>
            <p:cNvPr id="234" name="Google Shape;234;p21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" name="Google Shape;235;p2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4390397" y="2696823"/>
              <a:ext cx="1690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9B7C6"/>
                  </a:solidFill>
                </a:rPr>
                <a:t>Finanțare runda1</a:t>
              </a:r>
              <a:endParaRPr b="1" sz="1200">
                <a:solidFill>
                  <a:srgbClr val="A9B7C6"/>
                </a:solidFill>
              </a:endParaRPr>
            </a:p>
          </p:txBody>
        </p:sp>
        <p:sp>
          <p:nvSpPr>
            <p:cNvPr id="238" name="Google Shape;238;p21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9B7C6"/>
                  </a:solidFill>
                </a:rPr>
                <a:t>Luna 8</a:t>
              </a:r>
              <a:endParaRPr sz="1000">
                <a:solidFill>
                  <a:srgbClr val="A9B7C6"/>
                </a:solidFill>
              </a:endParaRPr>
            </a:p>
          </p:txBody>
        </p:sp>
      </p:grpSp>
      <p:grpSp>
        <p:nvGrpSpPr>
          <p:cNvPr id="239" name="Google Shape;239;p21"/>
          <p:cNvGrpSpPr/>
          <p:nvPr/>
        </p:nvGrpSpPr>
        <p:grpSpPr>
          <a:xfrm>
            <a:off x="5781601" y="1650810"/>
            <a:ext cx="1652805" cy="1715041"/>
            <a:chOff x="3214108" y="1575830"/>
            <a:chExt cx="1575300" cy="1567392"/>
          </a:xfrm>
        </p:grpSpPr>
        <p:cxnSp>
          <p:nvCxnSpPr>
            <p:cNvPr id="240" name="Google Shape;240;p21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21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3214108" y="2696823"/>
              <a:ext cx="1575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9B7C6"/>
                  </a:solidFill>
                </a:rPr>
                <a:t>500pers-70%stud.</a:t>
              </a:r>
              <a:endParaRPr b="1" sz="1200">
                <a:solidFill>
                  <a:srgbClr val="858585"/>
                </a:solidFill>
              </a:endParaRPr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9B7C6"/>
                  </a:solidFill>
                </a:rPr>
                <a:t>Luna 10</a:t>
              </a:r>
              <a:endParaRPr sz="1000">
                <a:solidFill>
                  <a:srgbClr val="A9B7C6"/>
                </a:solidFill>
              </a:endParaRPr>
            </a:p>
          </p:txBody>
        </p:sp>
      </p:grpSp>
      <p:grpSp>
        <p:nvGrpSpPr>
          <p:cNvPr id="245" name="Google Shape;245;p21"/>
          <p:cNvGrpSpPr/>
          <p:nvPr/>
        </p:nvGrpSpPr>
        <p:grpSpPr>
          <a:xfrm>
            <a:off x="7097900" y="1650810"/>
            <a:ext cx="1708832" cy="1715041"/>
            <a:chOff x="4468682" y="1575830"/>
            <a:chExt cx="1628700" cy="1567392"/>
          </a:xfrm>
        </p:grpSpPr>
        <p:cxnSp>
          <p:nvCxnSpPr>
            <p:cNvPr id="246" name="Google Shape;246;p21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2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A9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4468682" y="2696823"/>
              <a:ext cx="1628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9B7C6"/>
                  </a:solidFill>
                </a:rPr>
                <a:t>1000pers-70%stud</a:t>
              </a:r>
              <a:endParaRPr b="1" sz="1200">
                <a:solidFill>
                  <a:srgbClr val="A9B7C6"/>
                </a:solidFill>
              </a:endParaRPr>
            </a:p>
          </p:txBody>
        </p:sp>
        <p:sp>
          <p:nvSpPr>
            <p:cNvPr id="250" name="Google Shape;250;p21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9B7C6"/>
                  </a:solidFill>
                </a:rPr>
                <a:t>Luna 12</a:t>
              </a:r>
              <a:endParaRPr sz="1000">
                <a:solidFill>
                  <a:srgbClr val="A9B7C6"/>
                </a:solidFill>
              </a:endParaRPr>
            </a:p>
          </p:txBody>
        </p:sp>
      </p:grpSp>
      <p:pic>
        <p:nvPicPr>
          <p:cNvPr id="251" name="Google Shape;2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488" y="4501500"/>
            <a:ext cx="703917" cy="64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