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6" r:id="rId1"/>
    <p:sldMasterId id="2147484026" r:id="rId2"/>
  </p:sldMasterIdLst>
  <p:notesMasterIdLst>
    <p:notesMasterId r:id="rId22"/>
  </p:notesMasterIdLst>
  <p:sldIdLst>
    <p:sldId id="256" r:id="rId3"/>
    <p:sldId id="257" r:id="rId4"/>
    <p:sldId id="264" r:id="rId5"/>
    <p:sldId id="265" r:id="rId6"/>
    <p:sldId id="259" r:id="rId7"/>
    <p:sldId id="260" r:id="rId8"/>
    <p:sldId id="261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1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887" autoAdjust="0"/>
  </p:normalViewPr>
  <p:slideViewPr>
    <p:cSldViewPr snapToGrid="0">
      <p:cViewPr varScale="1">
        <p:scale>
          <a:sx n="87" d="100"/>
          <a:sy n="87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44AEB-3B4F-49DF-8978-FDB0F133FF14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BD5F-097E-4737-B0B7-2A8FC760C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28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C%D0%B5%D1%82%D0%BE%D0%B4_%D0%BD%D0%B0%D0%B8%D0%BC%D0%B5%D0%BD%D1%8C%D1%88%D0%B8%D1%85_%D0%BA%D0%B2%D0%B0%D0%B4%D1%80%D0%B0%D1%82%D0%BE%D0%B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пусть есть несколько независимых случайных величин X1, X2, ...,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(предикторов) и зависящая от них величина Y (предполагается, что все необходимые преобразования предикторов уже сделаны). Более того, мы предполагаем, что зависимость линейная, а ошибки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рапределены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нормально, то есть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I — единичная квадратная матрица размера n x n.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у нас есть данные, состоящие из k наблюдений величин Y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мы хотим оценить коэффициенты. Стандартным методом для нахождения оценок коэффициентов является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метод наименьших квадратов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аналитическое решение, которое можно получить, применив этот метод, выглядит так: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крышкой — оценка вектора коэффициентов,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вектор значений зависимой величины, а X — матрица размера k x n+1 (n — количество предикторов, k — количество наблюдений), у которой первый столбец состоит из единиц, второй — значения первого предиктора, третий — второго и так далее, а строки соответствуют имеющимся наблюдениям.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BD5F-097E-4737-B0B7-2A8FC760C68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2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Коэффициент детерминации 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R-квадрат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это доля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дисперсии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зависимой переменной, объясняемая рассматриваемой моделью. Более точно — это единица минус доля необъяснённой дисперсии (дисперсии случайной ошибки модели, или условной по признакам дисперсии зависимой переменной) в дисперсии зависимой переменной. В случае линейной зависимости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является квадратом так называемого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множественного коэффициента корреляции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между зависимой переменной и объясняющими переменными. В частности, для модели линейной регрессии с одним признаком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коэффициент детерминации равен квадрату обычного коэффициента корреляции между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BD5F-097E-4737-B0B7-2A8FC760C68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0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 увеличении количества объясняющих переменных первое слагаемое в правой части уменьшается, а второе увеличивается. Среди нескольких альтернативных моделей предпочтение отдается модели с наименьшим значением </a:t>
            </a:r>
            <a:r>
              <a:rPr lang="ru-RU" b="1" dirty="0" smtClean="0"/>
              <a:t>AIC</a:t>
            </a:r>
            <a:r>
              <a:rPr lang="ru-RU" dirty="0" smtClean="0"/>
              <a:t>, в которой достигается определенный компромисс между величиной остаточной суммы квадратов и количеством объясняющих переменных.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BD5F-097E-4737-B0B7-2A8FC760C68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9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BD5F-097E-4737-B0B7-2A8FC760C68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9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BD5F-097E-4737-B0B7-2A8FC760C68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3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BD5F-097E-4737-B0B7-2A8FC760C68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86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BD5F-097E-4737-B0B7-2A8FC760C6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BD5F-097E-4737-B0B7-2A8FC760C68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73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4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4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1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4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8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0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26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80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95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2676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6204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42074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0287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10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5875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98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5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8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5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1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0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19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Простая линейная регрессия. Параметры качества модели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Евдокимова Д.С., </a:t>
            </a:r>
            <a:r>
              <a:rPr lang="ru-RU" dirty="0" err="1" smtClean="0"/>
              <a:t>Озорнин</a:t>
            </a:r>
            <a:r>
              <a:rPr lang="ru-RU" dirty="0" smtClean="0"/>
              <a:t> А.Л.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80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680319" y="2414953"/>
            <a:ext cx="4156086" cy="3521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Исходная таблица данных: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24" y="2167108"/>
            <a:ext cx="5314558" cy="43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680319" y="2414953"/>
            <a:ext cx="4156086" cy="3521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Расположение точек на рисунке показывает, что зависимость между признаками может выражаться линейным уравнением регрессии.</a:t>
            </a:r>
            <a:r>
              <a:rPr lang="ru-RU" dirty="0" smtClean="0"/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05" y="2414953"/>
            <a:ext cx="55911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7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680320" y="2414953"/>
            <a:ext cx="9984008" cy="3521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аналитического расчёта коэффициентов регрессии необходимо решить систему уравнений МНК: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83" y="3385333"/>
            <a:ext cx="4124325" cy="2466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320" y="6055310"/>
            <a:ext cx="7414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Где </a:t>
            </a:r>
            <a:r>
              <a:rPr lang="en-US" sz="2400" dirty="0" smtClean="0"/>
              <a:t>a – </a:t>
            </a:r>
            <a:r>
              <a:rPr lang="ru-RU" sz="2400" dirty="0" smtClean="0"/>
              <a:t>свободный член, </a:t>
            </a:r>
            <a:r>
              <a:rPr lang="en-US" sz="2400" dirty="0" smtClean="0"/>
              <a:t>b – </a:t>
            </a:r>
            <a:r>
              <a:rPr lang="ru-RU" sz="2400" dirty="0" smtClean="0"/>
              <a:t>угловой коэффициент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926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680319" y="2414953"/>
            <a:ext cx="4156086" cy="3521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расчета необходима вспомогательная таблица: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05" y="2192356"/>
            <a:ext cx="5457777" cy="441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6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680320" y="2414953"/>
            <a:ext cx="9984008" cy="3521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Подставляя значения, получаем следующую систему: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0320" y="4647024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Далее можно вычислить коэффициенты: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3038475"/>
            <a:ext cx="3571875" cy="781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6" y="5302125"/>
            <a:ext cx="2295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0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680319" y="2703581"/>
            <a:ext cx="5775565" cy="111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оценки линейной модели нужно вычислить средние значения: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1721413" y="5373590"/>
            <a:ext cx="3693376" cy="433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 средние отклонения: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83" y="2115804"/>
            <a:ext cx="3723703" cy="21586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754" y="4453869"/>
            <a:ext cx="5288901" cy="22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2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680319" y="2703581"/>
            <a:ext cx="5775565" cy="111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Затем рассчитывается коэффициент корреляции: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680319" y="4951233"/>
            <a:ext cx="4445305" cy="4334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И коэффициент детерминации: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262" y="3515854"/>
            <a:ext cx="4333875" cy="8667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316" y="5460829"/>
            <a:ext cx="2219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4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языке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680319" y="2414953"/>
            <a:ext cx="11089649" cy="3521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есть некоторый набор данных: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54" y="3485289"/>
            <a:ext cx="6638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143218" y="2174043"/>
            <a:ext cx="6907575" cy="44553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создания линейной регрессии, можно воспользоваться функцией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lm(formula, data).</a:t>
            </a:r>
          </a:p>
          <a:p>
            <a:pPr marL="0" indent="0">
              <a:buNone/>
            </a:pPr>
            <a:r>
              <a:rPr lang="ru-RU" dirty="0" smtClean="0"/>
              <a:t>В разделе </a:t>
            </a:r>
            <a:r>
              <a:rPr lang="en-US" dirty="0" smtClean="0"/>
              <a:t>Coefficients</a:t>
            </a:r>
            <a:r>
              <a:rPr lang="ru-RU" dirty="0" smtClean="0"/>
              <a:t> в столбце </a:t>
            </a:r>
            <a:r>
              <a:rPr lang="en-US" dirty="0" smtClean="0"/>
              <a:t>Estimate </a:t>
            </a:r>
            <a:r>
              <a:rPr lang="ru-RU" dirty="0" smtClean="0"/>
              <a:t>мы видим рассчитанные оценочные значения коэффициентов (</a:t>
            </a:r>
            <a:r>
              <a:rPr lang="en-US" dirty="0" smtClean="0"/>
              <a:t>Intercept – </a:t>
            </a:r>
            <a:r>
              <a:rPr lang="ru-RU" dirty="0" smtClean="0"/>
              <a:t>свободный член).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других столбцах представлены стандартные ошибки, значения коэффициентов Стьюдента </a:t>
            </a:r>
            <a:r>
              <a:rPr lang="ru-RU" dirty="0" smtClean="0"/>
              <a:t>и значения </a:t>
            </a:r>
            <a:r>
              <a:rPr lang="en-US" dirty="0" smtClean="0"/>
              <a:t>P </a:t>
            </a:r>
            <a:r>
              <a:rPr lang="ru-RU" dirty="0" smtClean="0"/>
              <a:t>для коэффициентов Стьюдента.</a:t>
            </a:r>
          </a:p>
          <a:p>
            <a:pPr marL="0" indent="0">
              <a:buNone/>
            </a:pPr>
            <a:r>
              <a:rPr lang="ru-RU" dirty="0" smtClean="0"/>
              <a:t>В таблице с результатами </a:t>
            </a:r>
            <a:r>
              <a:rPr lang="ru-RU" dirty="0"/>
              <a:t>анализа находятся оценка стандартного отклонения </a:t>
            </a:r>
            <a:r>
              <a:rPr lang="ru-RU" dirty="0" smtClean="0"/>
              <a:t>остатков, коэффициент детерминации и значение критерия Фишера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764" y="2022561"/>
            <a:ext cx="4961730" cy="47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3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283" y="775261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СПАСИБО ЗА ВНИМАНИЕ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9479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Одномерная (простая) линейная регрессия — линейная регрессия с одной независимой скалярной переменной (объясняющей переменной). Под одномерной линейной регрессией также понимают и сопряженный модели метод наименьших квадратов, оценивающий параметры регрессии. Данную модель называют </a:t>
            </a:r>
            <a:r>
              <a:rPr lang="ru-RU" i="1" dirty="0"/>
              <a:t>простой</a:t>
            </a:r>
            <a:r>
              <a:rPr lang="ru-RU" dirty="0"/>
              <a:t>, так как это одна из самых простых моделей регрессии.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55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двумерной плоскости функция регрессии является прямой. Модель характеризуется двумя параметрами: угловым коэффициентом и свободным членом прямой.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373511"/>
            <a:ext cx="4700588" cy="3525441"/>
          </a:xfrm>
        </p:spPr>
      </p:pic>
    </p:spTree>
    <p:extLst>
      <p:ext uri="{BB962C8B-B14F-4D97-AF65-F5344CB8AC3E}">
        <p14:creationId xmlns:p14="http://schemas.microsoft.com/office/powerpoint/2010/main" val="349126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78625" y="2336873"/>
            <a:ext cx="4032356" cy="11097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простой линейной регрессии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36" y="2633101"/>
            <a:ext cx="3405134" cy="49658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0321" y="3587261"/>
            <a:ext cx="10655894" cy="28018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где </a:t>
            </a:r>
            <a:r>
              <a:rPr lang="en-US" dirty="0" err="1" smtClean="0"/>
              <a:t>yi</a:t>
            </a:r>
            <a:r>
              <a:rPr lang="ru-RU" dirty="0" smtClean="0"/>
              <a:t> – зависимая переменная (отклик), </a:t>
            </a:r>
            <a:r>
              <a:rPr lang="en-US" dirty="0" smtClean="0"/>
              <a:t>xi – </a:t>
            </a:r>
            <a:r>
              <a:rPr lang="ru-RU" dirty="0" smtClean="0"/>
              <a:t>известная константа (значение объясняющей переменной, измеренной в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ом эксперименте), </a:t>
            </a:r>
            <a:r>
              <a:rPr lang="en-US" dirty="0" smtClean="0"/>
              <a:t>b0,b1 – </a:t>
            </a:r>
            <a:r>
              <a:rPr lang="ru-RU" dirty="0" smtClean="0"/>
              <a:t>параметры модели (свободный член и угловой коэффициент), </a:t>
            </a:r>
            <a:r>
              <a:rPr lang="en-US" dirty="0" err="1" smtClean="0"/>
              <a:t>ei</a:t>
            </a:r>
            <a:r>
              <a:rPr lang="ru-RU" dirty="0" smtClean="0"/>
              <a:t> – случайная ошибка.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0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Коэффициент детерминации(</a:t>
            </a:r>
            <a:r>
              <a:rPr lang="en-US" dirty="0" smtClean="0"/>
              <a:t>R2)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215662"/>
            <a:ext cx="10702788" cy="424375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b="1" dirty="0"/>
              <a:t>Коэффициент детерминации (</a:t>
            </a:r>
            <a:r>
              <a:rPr lang="ru-RU" b="1" i="1" dirty="0"/>
              <a:t>R</a:t>
            </a:r>
            <a:r>
              <a:rPr lang="ru-RU" b="1" i="1" baseline="30000" dirty="0"/>
              <a:t>2</a:t>
            </a:r>
            <a:r>
              <a:rPr lang="ru-RU" b="1" dirty="0"/>
              <a:t>)</a:t>
            </a:r>
            <a:r>
              <a:rPr lang="ru-RU" dirty="0"/>
              <a:t> – наиболее распространённая статистика для оценки качества модели. </a:t>
            </a:r>
            <a:r>
              <a:rPr lang="ru-RU" i="1" dirty="0"/>
              <a:t>R</a:t>
            </a:r>
            <a:r>
              <a:rPr lang="ru-RU" i="1" baseline="30000" dirty="0"/>
              <a:t>2</a:t>
            </a:r>
            <a:r>
              <a:rPr lang="ru-RU" dirty="0"/>
              <a:t> рассчитывается по следующей формуле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 fontAlgn="base">
              <a:buNone/>
            </a:pPr>
            <a:endParaRPr lang="en-US" sz="2200" dirty="0"/>
          </a:p>
          <a:p>
            <a:pPr marL="0" indent="0" fontAlgn="base">
              <a:buNone/>
            </a:pPr>
            <a:endParaRPr lang="en-US" sz="2200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ru-RU" dirty="0" smtClean="0"/>
              <a:t>где</a:t>
            </a:r>
            <a:r>
              <a:rPr lang="ru-RU" dirty="0"/>
              <a:t> </a:t>
            </a:r>
            <a:r>
              <a:rPr lang="ru-RU" i="1" dirty="0"/>
              <a:t>n</a:t>
            </a:r>
            <a:r>
              <a:rPr lang="ru-RU" dirty="0"/>
              <a:t> – число наблюдений; </a:t>
            </a:r>
            <a:r>
              <a:rPr lang="ru-RU" i="1" dirty="0" err="1"/>
              <a:t>y</a:t>
            </a:r>
            <a:r>
              <a:rPr lang="ru-RU" i="1" baseline="-25000" dirty="0" err="1"/>
              <a:t>i</a:t>
            </a:r>
            <a:r>
              <a:rPr lang="ru-RU" dirty="0"/>
              <a:t> — значения объясняемой </a:t>
            </a:r>
            <a:r>
              <a:rPr lang="ru-RU" dirty="0" smtClean="0"/>
              <a:t>переменной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ru-RU" i="1" dirty="0"/>
              <a:t>R</a:t>
            </a:r>
            <a:r>
              <a:rPr lang="ru-RU" i="1" baseline="30000" dirty="0"/>
              <a:t>2 </a:t>
            </a:r>
            <a:r>
              <a:rPr lang="ru-RU" dirty="0"/>
              <a:t>принимает значение от 0 до 1 и показывает долю объяснённой дисперсии объясняемого ряда. Чем ближе </a:t>
            </a:r>
            <a:r>
              <a:rPr lang="ru-RU" i="1" dirty="0"/>
              <a:t>R</a:t>
            </a:r>
            <a:r>
              <a:rPr lang="ru-RU" i="1" baseline="30000" dirty="0"/>
              <a:t>2</a:t>
            </a:r>
            <a:r>
              <a:rPr lang="ru-RU" dirty="0"/>
              <a:t> к 1, тем лучше модель, тем меньше доля необъяснённого.</a:t>
            </a:r>
            <a:endParaRPr lang="ru-RU" sz="2200" dirty="0" smtClean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04" y="3426315"/>
            <a:ext cx="3686604" cy="1056161"/>
          </a:xfrm>
        </p:spPr>
      </p:pic>
    </p:spTree>
    <p:extLst>
      <p:ext uri="{BB962C8B-B14F-4D97-AF65-F5344CB8AC3E}">
        <p14:creationId xmlns:p14="http://schemas.microsoft.com/office/powerpoint/2010/main" val="396698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Проблемы с использованием </a:t>
            </a:r>
            <a:r>
              <a:rPr lang="ru-RU" i="1" dirty="0"/>
              <a:t>R</a:t>
            </a:r>
            <a:r>
              <a:rPr lang="ru-RU" i="1" baseline="30000" dirty="0"/>
              <a:t>2</a:t>
            </a:r>
            <a:r>
              <a:rPr lang="ru-RU" dirty="0"/>
              <a:t> заключаются в том, что его значение не уменьшается при добавлении в уравнение факторов, сколь плохи бы они ни были. Он гарантированно будет равен 1, если мы добавим в модель столько факторов, сколько у нас наблюдений. Поэтому сравнивать модели с разным количеством факторов, используя </a:t>
            </a:r>
            <a:r>
              <a:rPr lang="ru-RU" i="1" dirty="0"/>
              <a:t>R</a:t>
            </a:r>
            <a:r>
              <a:rPr lang="ru-RU" i="1" baseline="30000" dirty="0"/>
              <a:t>2</a:t>
            </a:r>
            <a:r>
              <a:rPr lang="ru-RU" dirty="0"/>
              <a:t>, не имеет смысла.</a:t>
            </a:r>
          </a:p>
        </p:txBody>
      </p:sp>
    </p:spTree>
    <p:extLst>
      <p:ext uri="{BB962C8B-B14F-4D97-AF65-F5344CB8AC3E}">
        <p14:creationId xmlns:p14="http://schemas.microsoft.com/office/powerpoint/2010/main" val="22112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R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94954"/>
            <a:ext cx="10186972" cy="3958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Этот </a:t>
            </a:r>
            <a:r>
              <a:rPr lang="ru-RU" dirty="0"/>
              <a:t>показатель представляет собой скорректированную версию </a:t>
            </a:r>
            <a:r>
              <a:rPr lang="ru-RU" i="1" dirty="0"/>
              <a:t>R</a:t>
            </a:r>
            <a:r>
              <a:rPr lang="ru-RU" i="1" baseline="30000" dirty="0"/>
              <a:t>2</a:t>
            </a:r>
            <a:r>
              <a:rPr lang="ru-RU" dirty="0"/>
              <a:t>, </a:t>
            </a:r>
            <a:r>
              <a:rPr lang="ru-RU" dirty="0" smtClean="0"/>
              <a:t>учитывая при этом каждый </a:t>
            </a:r>
            <a:r>
              <a:rPr lang="ru-RU" dirty="0"/>
              <a:t>добавленный фактор: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где</a:t>
            </a:r>
            <a:r>
              <a:rPr lang="ru-RU" dirty="0"/>
              <a:t> </a:t>
            </a:r>
            <a:r>
              <a:rPr lang="ru-RU" i="1" dirty="0"/>
              <a:t>k</a:t>
            </a:r>
            <a:r>
              <a:rPr lang="ru-RU" dirty="0"/>
              <a:t> – число факторов, включенных в модель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Коэффициент </a:t>
            </a:r>
            <a:r>
              <a:rPr lang="ru-RU" i="1" dirty="0" err="1"/>
              <a:t>Adj</a:t>
            </a:r>
            <a:r>
              <a:rPr lang="ru-RU" dirty="0"/>
              <a:t> </a:t>
            </a:r>
            <a:r>
              <a:rPr lang="ru-RU" i="1" dirty="0"/>
              <a:t>R</a:t>
            </a:r>
            <a:r>
              <a:rPr lang="ru-RU" i="1" baseline="30000" dirty="0"/>
              <a:t>2</a:t>
            </a:r>
            <a:r>
              <a:rPr lang="ru-RU" dirty="0"/>
              <a:t> также принимает значения от 0 до 1, но никогда не будет больше, чем значение </a:t>
            </a:r>
            <a:r>
              <a:rPr lang="ru-RU" i="1" dirty="0"/>
              <a:t>R</a:t>
            </a:r>
            <a:r>
              <a:rPr lang="ru-RU" i="1" baseline="30000" dirty="0"/>
              <a:t>2</a:t>
            </a:r>
            <a:r>
              <a:rPr lang="ru-RU" dirty="0"/>
              <a:t>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48" y="3297630"/>
            <a:ext cx="4583528" cy="1051631"/>
          </a:xfrm>
        </p:spPr>
      </p:pic>
    </p:spTree>
    <p:extLst>
      <p:ext uri="{BB962C8B-B14F-4D97-AF65-F5344CB8AC3E}">
        <p14:creationId xmlns:p14="http://schemas.microsoft.com/office/powerpoint/2010/main" val="355792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(</a:t>
            </a:r>
            <a:r>
              <a:rPr lang="ru-RU" b="1" dirty="0" err="1" smtClean="0"/>
              <a:t>Akaike's</a:t>
            </a:r>
            <a:r>
              <a:rPr lang="ru-RU" b="1" dirty="0" smtClean="0"/>
              <a:t> </a:t>
            </a:r>
            <a:r>
              <a:rPr lang="ru-RU" b="1" dirty="0" err="1"/>
              <a:t>information</a:t>
            </a:r>
            <a:r>
              <a:rPr lang="ru-RU" b="1" dirty="0"/>
              <a:t> </a:t>
            </a:r>
            <a:r>
              <a:rPr lang="ru-RU" b="1" dirty="0" err="1" smtClean="0"/>
              <a:t>criterion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19" y="2414953"/>
            <a:ext cx="11089649" cy="35212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Критерий используется для сравнения моделей с разным числом параметров, когда требуется выбрать наилучший набор объясняющих переменных. При использовании этого критерия линейной модели с </a:t>
            </a:r>
            <a:r>
              <a:rPr lang="ru-RU" i="1" dirty="0"/>
              <a:t>p</a:t>
            </a:r>
            <a:r>
              <a:rPr lang="ru-RU" dirty="0"/>
              <a:t> объясняющими переменными, оцененной по </a:t>
            </a:r>
            <a:r>
              <a:rPr lang="ru-RU" i="1" dirty="0" smtClean="0"/>
              <a:t>n </a:t>
            </a:r>
            <a:r>
              <a:rPr lang="ru-RU" dirty="0" smtClean="0"/>
              <a:t>наблюдениям</a:t>
            </a:r>
            <a:r>
              <a:rPr lang="ru-RU" dirty="0"/>
              <a:t>, сопоставляется значение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где</a:t>
            </a:r>
            <a:r>
              <a:rPr lang="ru-RU" dirty="0"/>
              <a:t> </a:t>
            </a:r>
            <a:r>
              <a:rPr lang="ru-RU" i="1" dirty="0" err="1"/>
              <a:t>RSS</a:t>
            </a:r>
            <a:r>
              <a:rPr lang="ru-RU" i="1" baseline="-25000" dirty="0" err="1"/>
              <a:t>p</a:t>
            </a:r>
            <a:r>
              <a:rPr lang="ru-RU" dirty="0"/>
              <a:t> – сумма квадратов остатков модели, полученная при оценке коэффициентов модели методом наименьших квадратов.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1" y="3974123"/>
            <a:ext cx="4940672" cy="738554"/>
          </a:xfr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347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680319" y="2414953"/>
            <a:ext cx="11089649" cy="3521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Дать количественную характеристику зависимости между обеспеченностью рабочей силой </a:t>
            </a:r>
            <a:r>
              <a:rPr lang="ru-RU" dirty="0" smtClean="0"/>
              <a:t>(</a:t>
            </a:r>
            <a:r>
              <a:rPr lang="ru-RU" dirty="0"/>
              <a:t>человек) и производством продукции на 100 га сельскохозяйственных </a:t>
            </a:r>
            <a:r>
              <a:rPr lang="ru-RU" dirty="0" smtClean="0"/>
              <a:t>угодий </a:t>
            </a:r>
            <a:r>
              <a:rPr lang="ru-RU" dirty="0"/>
              <a:t>(тыс</a:t>
            </a:r>
            <a:r>
              <a:rPr lang="ru-RU" dirty="0" smtClean="0"/>
              <a:t>. руб.) </a:t>
            </a:r>
            <a:r>
              <a:rPr lang="ru-RU" dirty="0"/>
              <a:t>по 15 сельскохозяйственным предприятиям Смоленской области на основании данных, приведенных в нижеследующих таблицах.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7074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164</TotalTime>
  <Words>406</Words>
  <Application>Microsoft Office PowerPoint</Application>
  <PresentationFormat>Широкоэкранный</PresentationFormat>
  <Paragraphs>65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Trebuchet MS</vt:lpstr>
      <vt:lpstr>Wingdings 2</vt:lpstr>
      <vt:lpstr>HDOfficeLightV0</vt:lpstr>
      <vt:lpstr>Берлин</vt:lpstr>
      <vt:lpstr>Простая линейная регрессия. Параметры качества модели</vt:lpstr>
      <vt:lpstr>Определение</vt:lpstr>
      <vt:lpstr>Презентация PowerPoint</vt:lpstr>
      <vt:lpstr>Модель простой линейной регрессии</vt:lpstr>
      <vt:lpstr>Коэффициент детерминации(R2)</vt:lpstr>
      <vt:lpstr>Возможные проблемы</vt:lpstr>
      <vt:lpstr>Adjusted R2</vt:lpstr>
      <vt:lpstr>AIC (Akaike's information criterion) 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языке R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Простая линейная регрессия. Параметры качества модели</dc:title>
  <dc:creator>Diewdokimowa</dc:creator>
  <cp:lastModifiedBy>Пользователь Windows</cp:lastModifiedBy>
  <cp:revision>17</cp:revision>
  <dcterms:created xsi:type="dcterms:W3CDTF">2018-11-21T19:34:38Z</dcterms:created>
  <dcterms:modified xsi:type="dcterms:W3CDTF">2018-11-22T01:42:24Z</dcterms:modified>
</cp:coreProperties>
</file>