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7" r:id="rId6"/>
    <p:sldId id="312" r:id="rId7"/>
    <p:sldId id="313" r:id="rId8"/>
    <p:sldId id="314" r:id="rId9"/>
    <p:sldId id="296" r:id="rId10"/>
    <p:sldId id="315" r:id="rId11"/>
    <p:sldId id="297" r:id="rId12"/>
    <p:sldId id="300" r:id="rId13"/>
    <p:sldId id="301" r:id="rId14"/>
    <p:sldId id="302" r:id="rId15"/>
    <p:sldId id="303" r:id="rId16"/>
    <p:sldId id="304" r:id="rId17"/>
    <p:sldId id="305" r:id="rId18"/>
    <p:sldId id="298" r:id="rId19"/>
    <p:sldId id="308" r:id="rId20"/>
    <p:sldId id="309" r:id="rId21"/>
    <p:sldId id="310" r:id="rId22"/>
    <p:sldId id="3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9" autoAdjust="0"/>
  </p:normalViewPr>
  <p:slideViewPr>
    <p:cSldViewPr>
      <p:cViewPr varScale="1">
        <p:scale>
          <a:sx n="95" d="100"/>
          <a:sy n="95" d="100"/>
        </p:scale>
        <p:origin x="113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C96D9CD-B982-4916-BEBD-26B378CC7220}" type="datetime1">
              <a:rPr lang="el-GR" smtClean="0"/>
              <a:t>15/10/2022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5F56C90-AA3E-43D7-96F5-BDA4E177F1F6}" type="datetime1">
              <a:rPr lang="el-GR" smtClean="0"/>
              <a:pPr/>
              <a:t>15/10/2022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63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2062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061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9200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904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9552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19336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888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187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2338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7173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480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987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985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470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952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318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1255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110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Artificial Intelligence Applications and Innovations, AIAI 2021, 25 – 27 June, 2021</a:t>
            </a:r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5240224-9C4C-4B9C-8E35-476ACDEAE249}" type="slidenum">
              <a:rPr lang="el-GR" smtClean="0"/>
              <a:t>‹#›</a:t>
            </a:fld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CD0D6E32-24C1-4FE4-A0BD-F28FDB6CCF06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09EB3546-7675-4DB0-99C8-52D707C98DDC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8106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Artificial Intelligence Applications and Innovations, AIAI 2021, 25 – 27 June, 2021</a:t>
            </a:r>
            <a:endParaRPr lang="el-GR" noProof="0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916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Artificial Intelligence Applications and Innovations, AIAI 2021, 25 – 27 June, 2021</a:t>
            </a:r>
            <a:endParaRPr lang="el-GR" noProof="0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0528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4542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Artificial Intelligence Applications and Innovations, AIAI 2021, 25 – 27 June, 2021</a:t>
            </a:r>
            <a:endParaRPr lang="el-GR" noProof="0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381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51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8219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6952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6151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r>
              <a:rPr lang="el-GR" dirty="0"/>
              <a:t>18/6/2022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0016" y="646618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18/06/2022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1" y="6460084"/>
            <a:ext cx="5187319" cy="310896"/>
          </a:xfrm>
        </p:spPr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55351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08</a:t>
            </a:r>
            <a:r>
              <a:rPr lang="el-GR" dirty="0"/>
              <a:t>/</a:t>
            </a:r>
            <a:r>
              <a:rPr lang="en-US" dirty="0"/>
              <a:t>0</a:t>
            </a:r>
            <a:r>
              <a:rPr lang="el-GR" dirty="0"/>
              <a:t>6/2021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0224-9C4C-4B9C-8E35-476ACDEAE2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6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7282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70603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2335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70137" y="6463132"/>
            <a:ext cx="990599" cy="30479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l-GR" dirty="0"/>
              <a:t>18/6/2022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  <p:pic>
        <p:nvPicPr>
          <p:cNvPr id="11" name="Picture 2" descr="D:\drone_competition\icmcis-drone-detection\ITI-logo_01-300x89.jpg">
            <a:extLst>
              <a:ext uri="{FF2B5EF4-FFF2-40B4-BE49-F238E27FC236}">
                <a16:creationId xmlns:a16="http://schemas.microsoft.com/office/drawing/2014/main" id="{C2262258-F036-4501-A497-878FCA506A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079" y="6458241"/>
            <a:ext cx="1020516" cy="3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drone_competition\icmcis-drone-detection\unnamed.png">
            <a:extLst>
              <a:ext uri="{FF2B5EF4-FFF2-40B4-BE49-F238E27FC236}">
                <a16:creationId xmlns:a16="http://schemas.microsoft.com/office/drawing/2014/main" id="{F996795F-6F76-41B7-B9BC-54D302B57A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902" y="6431649"/>
            <a:ext cx="1173155" cy="3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Λογότυπα Πανεπιστημίου | Τμήμα Μηχανοργάνωσης/Πληροφορικής – Τμήμα Δικτύων">
            <a:extLst>
              <a:ext uri="{FF2B5EF4-FFF2-40B4-BE49-F238E27FC236}">
                <a16:creationId xmlns:a16="http://schemas.microsoft.com/office/drawing/2014/main" id="{33E7808F-7EB4-4A5F-A0FB-EEFF78FC71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106" y="6424284"/>
            <a:ext cx="363796" cy="3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25E5630-080F-4C2D-BB00-134E6C7A5E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26109" y="6375400"/>
            <a:ext cx="488134" cy="488134"/>
          </a:xfrm>
          <a:prstGeom prst="rect">
            <a:avLst/>
          </a:prstGeom>
        </p:spPr>
      </p:pic>
      <p:pic>
        <p:nvPicPr>
          <p:cNvPr id="16" name="Picture 2" descr="AIAI 2022 Conference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6453336"/>
            <a:ext cx="1224136" cy="3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0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18/06/2022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 Applications and Innovations, AIAI 2022, 17 – 20 June, 2022</a:t>
            </a:r>
            <a:endParaRPr lang="el-GR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19979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18/6/2022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Artificial Intelligence Applications and Innovations, AIAI 2021, 25 – 27 June, 2021</a:t>
            </a:r>
            <a:endParaRPr lang="el-GR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D3552083-B5C8-4D6A-BD74-6878E37FF823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600" noProof="0" dirty="0"/>
          </a:p>
        </p:txBody>
      </p:sp>
    </p:spTree>
    <p:extLst>
      <p:ext uri="{BB962C8B-B14F-4D97-AF65-F5344CB8AC3E}">
        <p14:creationId xmlns:p14="http://schemas.microsoft.com/office/powerpoint/2010/main" val="112615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5069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1271" y="647447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l-GR" dirty="0"/>
              <a:t>18/6/2022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1" y="6460084"/>
            <a:ext cx="5187319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Artificial Intelligence Applications and Innovations, AIAI 2021, 25 – 27 June, 2021</a:t>
            </a:r>
            <a:endParaRPr lang="el-GR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  <p:pic>
        <p:nvPicPr>
          <p:cNvPr id="16" name="Picture 2" descr="D:\drone_competition\icmcis-drone-detection\ITI-logo_01-300x89.jpg">
            <a:extLst>
              <a:ext uri="{FF2B5EF4-FFF2-40B4-BE49-F238E27FC236}">
                <a16:creationId xmlns:a16="http://schemas.microsoft.com/office/drawing/2014/main" id="{7A96697D-A084-49F3-B390-7F8C030713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079" y="6458241"/>
            <a:ext cx="1020516" cy="3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ne_competition\icmcis-drone-detection\unnamed.png">
            <a:extLst>
              <a:ext uri="{FF2B5EF4-FFF2-40B4-BE49-F238E27FC236}">
                <a16:creationId xmlns:a16="http://schemas.microsoft.com/office/drawing/2014/main" id="{04F16085-402C-4E9D-96C2-2D8EB9AB3F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902" y="6431649"/>
            <a:ext cx="1173155" cy="3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Λογότυπα Πανεπιστημίου | Τμήμα Μηχανοργάνωσης/Πληροφορικής – Τμήμα Δικτύων">
            <a:extLst>
              <a:ext uri="{FF2B5EF4-FFF2-40B4-BE49-F238E27FC236}">
                <a16:creationId xmlns:a16="http://schemas.microsoft.com/office/drawing/2014/main" id="{0EF72B7B-AC1F-4F29-BD5E-46CA2E1C5D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106" y="6424284"/>
            <a:ext cx="363796" cy="3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FBC566CE-7154-4056-BA50-90B919679927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1026109" y="6375400"/>
            <a:ext cx="488134" cy="488134"/>
          </a:xfrm>
          <a:prstGeom prst="rect">
            <a:avLst/>
          </a:prstGeom>
        </p:spPr>
      </p:pic>
      <p:pic>
        <p:nvPicPr>
          <p:cNvPr id="1026" name="Picture 2" descr="AIAI 2022 Conference"/>
          <p:cNvPicPr>
            <a:picLocks noChangeAspect="1" noChangeArrowheads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6453336"/>
            <a:ext cx="1224136" cy="3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3656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expapad95/6G-simulation-platform" TargetMode="External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551384" y="2234167"/>
            <a:ext cx="10058400" cy="1711037"/>
          </a:xfrm>
        </p:spPr>
        <p:txBody>
          <a:bodyPr rtlCol="0">
            <a:noAutofit/>
          </a:bodyPr>
          <a:lstStyle/>
          <a:p>
            <a:pPr rtl="0"/>
            <a:r>
              <a:rPr lang="en-GB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Open Platform for Simulating the Physical Layer of 6G Communication Systems with Multiple Intelligent Surfaces</a:t>
            </a:r>
            <a:endParaRPr lang="el-GR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51384" y="3944268"/>
            <a:ext cx="10058400" cy="1193116"/>
          </a:xfrm>
        </p:spPr>
        <p:txBody>
          <a:bodyPr rtlCol="0">
            <a:normAutofit/>
          </a:bodyPr>
          <a:lstStyle/>
          <a:p>
            <a:pPr rtl="0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ALEXANDROS PAPADOPOULOS</a:t>
            </a:r>
            <a:r>
              <a:rPr lang="en-US" sz="1400" u="sng" baseline="30000" dirty="0">
                <a:solidFill>
                  <a:schemeClr val="tx2">
                    <a:lumMod val="75000"/>
                  </a:schemeClr>
                </a:solidFill>
              </a:rPr>
              <a:t>1,2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Antonios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Lalas</a:t>
            </a:r>
            <a:r>
              <a:rPr lang="el-GR" sz="14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Konstantinos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Votis</a:t>
            </a:r>
            <a:r>
              <a:rPr lang="el-GR" sz="14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Dimitrios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TYROVOLAS</a:t>
            </a:r>
            <a:r>
              <a:rPr lang="el-GR" sz="1400" baseline="30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,GEORGE KARAGIANNIDIS</a:t>
            </a:r>
            <a:r>
              <a:rPr lang="en-US" sz="1400" baseline="30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SOTIRIS IOANNIDIS</a:t>
            </a:r>
            <a:r>
              <a:rPr lang="el-GR" sz="1400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CHRISTOS LIASKOS</a:t>
            </a:r>
            <a:r>
              <a:rPr lang="en-US" sz="1400" baseline="30000" dirty="0">
                <a:solidFill>
                  <a:schemeClr val="tx2">
                    <a:lumMod val="75000"/>
                  </a:schemeClr>
                </a:solidFill>
              </a:rPr>
              <a:t>1,4</a:t>
            </a:r>
          </a:p>
        </p:txBody>
      </p:sp>
      <p:sp>
        <p:nvSpPr>
          <p:cNvPr id="4" name="Υπότιτλος 2">
            <a:extLst>
              <a:ext uri="{FF2B5EF4-FFF2-40B4-BE49-F238E27FC236}">
                <a16:creationId xmlns:a16="http://schemas.microsoft.com/office/drawing/2014/main" id="{7F96CAD6-BC3E-48E8-807E-00AE5AF286A1}"/>
              </a:ext>
            </a:extLst>
          </p:cNvPr>
          <p:cNvSpPr txBox="1">
            <a:spLocks/>
          </p:cNvSpPr>
          <p:nvPr/>
        </p:nvSpPr>
        <p:spPr bwMode="white">
          <a:xfrm>
            <a:off x="551384" y="4643553"/>
            <a:ext cx="10058400" cy="780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Department of Computer Science and Engineering, University of Ioannina</a:t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Information Technologies Institute, Center for Research and Technology Hellas 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Department of Electrical and Computer Engineering, Aristotle University of Thessaloniki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Foundation for Research and Technology - Hellas</a:t>
            </a: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8562C-932F-4861-A6BF-188D52AA989A}"/>
              </a:ext>
            </a:extLst>
          </p:cNvPr>
          <p:cNvSpPr txBox="1"/>
          <p:nvPr/>
        </p:nvSpPr>
        <p:spPr>
          <a:xfrm>
            <a:off x="1066800" y="1252152"/>
            <a:ext cx="79287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18th International Conference on Network and Service Management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CNSM 2022</a:t>
            </a:r>
            <a:endParaRPr lang="el-GR" sz="24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D1AA4A-E3D1-226B-A438-12BD46084D3C}"/>
              </a:ext>
            </a:extLst>
          </p:cNvPr>
          <p:cNvGrpSpPr/>
          <p:nvPr/>
        </p:nvGrpSpPr>
        <p:grpSpPr>
          <a:xfrm>
            <a:off x="6816080" y="4643553"/>
            <a:ext cx="5032771" cy="548622"/>
            <a:chOff x="7126118" y="5120022"/>
            <a:chExt cx="5032771" cy="548622"/>
          </a:xfrm>
        </p:grpSpPr>
        <p:pic>
          <p:nvPicPr>
            <p:cNvPr id="15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089FEAC-A232-4CD6-B595-809E4A6DA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312FFD0D-3ABC-4AC2-A851-A902948CE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3343AD17-EF2C-4CEC-BF57-30CCA02A3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Εικόνα 10">
              <a:extLst>
                <a:ext uri="{FF2B5EF4-FFF2-40B4-BE49-F238E27FC236}">
                  <a16:creationId xmlns:a16="http://schemas.microsoft.com/office/drawing/2014/main" id="{12C3AA4A-B341-40CB-8F3B-62D73E9DD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10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3575720" y="4941168"/>
            <a:ext cx="1512168" cy="720080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3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11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4711913" y="5599600"/>
            <a:ext cx="2010621" cy="936104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8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12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6528048" y="4977311"/>
            <a:ext cx="1972858" cy="683937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04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13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7896200" y="2420888"/>
            <a:ext cx="1396368" cy="1008112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14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5015880" y="3140968"/>
            <a:ext cx="1575419" cy="648072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5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6G-Simulation Platform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15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1404187" y="2204864"/>
            <a:ext cx="4971295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is based on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openEMS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MATLAB/Octave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openEMS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open-source FDTD electromagnetic solver.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provides the tool 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exploring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wireless propagation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 between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 units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any ecosystem.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7F3E5AE-72D1-2705-A698-EC203EE83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01" y="2629653"/>
            <a:ext cx="3853599" cy="2805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AC532-37EE-74E3-45EF-BC3C6A6641D5}"/>
              </a:ext>
            </a:extLst>
          </p:cNvPr>
          <p:cNvSpPr txBox="1"/>
          <p:nvPr/>
        </p:nvSpPr>
        <p:spPr>
          <a:xfrm>
            <a:off x="9504661" y="4222009"/>
            <a:ext cx="4252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0" i="0" dirty="0">
              <a:effectLst/>
              <a:latin typeface="Arial" panose="020B0604020202020204" pitchFamily="34" charset="0"/>
            </a:endParaRPr>
          </a:p>
          <a:p>
            <a:endParaRPr lang="en-GB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1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6G-Simulation Platform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16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5764038" y="2564904"/>
            <a:ext cx="56360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output data 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l-GR" dirty="0">
              <a:latin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</a:t>
            </a:r>
            <a:r>
              <a:rPr lang="en-GB" b="1" dirty="0"/>
              <a:t>feed point impedance</a:t>
            </a:r>
            <a:r>
              <a:rPr lang="en-GB" dirty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</a:t>
            </a:r>
            <a:r>
              <a:rPr lang="en-GB" b="1" dirty="0"/>
              <a:t>incoming</a:t>
            </a:r>
            <a:r>
              <a:rPr lang="en-GB" dirty="0"/>
              <a:t>, </a:t>
            </a:r>
            <a:r>
              <a:rPr lang="en-GB" b="1" dirty="0"/>
              <a:t>reflected</a:t>
            </a:r>
            <a:r>
              <a:rPr lang="en-GB" dirty="0"/>
              <a:t> and </a:t>
            </a:r>
            <a:r>
              <a:rPr lang="en-GB" b="1" dirty="0"/>
              <a:t>accepted</a:t>
            </a:r>
            <a:r>
              <a:rPr lang="en-GB" dirty="0"/>
              <a:t> </a:t>
            </a:r>
            <a:r>
              <a:rPr lang="en-GB" b="1" dirty="0"/>
              <a:t>power</a:t>
            </a:r>
            <a:r>
              <a:rPr lang="en-GB" dirty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</a:t>
            </a:r>
            <a:r>
              <a:rPr lang="en-GB" b="1" dirty="0"/>
              <a:t>reflection</a:t>
            </a:r>
            <a:r>
              <a:rPr lang="en-GB" dirty="0"/>
              <a:t> and </a:t>
            </a:r>
            <a:r>
              <a:rPr lang="en-GB" b="1" dirty="0"/>
              <a:t>transmission</a:t>
            </a:r>
            <a:r>
              <a:rPr lang="en-GB" dirty="0"/>
              <a:t> </a:t>
            </a:r>
            <a:r>
              <a:rPr lang="en-GB" b="1" dirty="0"/>
              <a:t>coefficients</a:t>
            </a:r>
            <a:r>
              <a:rPr lang="en-GB" dirty="0"/>
              <a:t> of the ports (</a:t>
            </a:r>
            <a:r>
              <a:rPr lang="en-GB" b="1" dirty="0"/>
              <a:t>s-parameters</a:t>
            </a:r>
            <a:r>
              <a:rPr lang="en-GB" dirty="0"/>
              <a:t>).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</a:t>
            </a:r>
            <a:r>
              <a:rPr lang="en-GB" b="1" dirty="0"/>
              <a:t>resonating</a:t>
            </a:r>
            <a:r>
              <a:rPr lang="en-GB" dirty="0"/>
              <a:t> </a:t>
            </a:r>
            <a:r>
              <a:rPr lang="en-GB" b="1" dirty="0"/>
              <a:t>frequency</a:t>
            </a:r>
            <a:r>
              <a:rPr lang="en-GB" dirty="0"/>
              <a:t> in which the reflection coefficients of the active ports are minimized.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values of frequency in which the active ports exhibit </a:t>
            </a:r>
            <a:r>
              <a:rPr lang="en-US" dirty="0"/>
              <a:t>t</a:t>
            </a:r>
            <a:r>
              <a:rPr lang="en-GB" dirty="0"/>
              <a:t>he </a:t>
            </a:r>
            <a:r>
              <a:rPr lang="en-GB" b="1" dirty="0"/>
              <a:t>maximized transmission coefficients with the passive ones.</a:t>
            </a:r>
            <a:endParaRPr lang="en-GB" b="1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55BB0A6-4264-86A1-E454-D1702EFC7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31877"/>
            <a:ext cx="4276576" cy="38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17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1771649" y="2348880"/>
            <a:ext cx="8648699" cy="559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simulate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 pairs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any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composition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at varying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them.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provides facilities 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pinpointing the resonating frequency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defined RIS pair, and then 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optimizing the energy flow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one to the other.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can be employed not only for studying the RIS-RIS communication, but also for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MIMO(user)-RIS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of a communication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b="0" i="0" dirty="0"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18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1771649" y="2564904"/>
            <a:ext cx="8648699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realistic channel models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indoor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outdoor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RIS enabled environments, such as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V2X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infrastructure in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enabling also cybersecurity aspects.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Exploitation of the data for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ML/AI models.</a:t>
            </a:r>
            <a:endParaRPr lang="el-G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Θέση υποσέλιδου 19">
            <a:extLst>
              <a:ext uri="{FF2B5EF4-FFF2-40B4-BE49-F238E27FC236}">
                <a16:creationId xmlns:a16="http://schemas.microsoft.com/office/drawing/2014/main" id="{00ECCC1B-B9BC-4DD2-8E84-ABEDC792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sp>
        <p:nvSpPr>
          <p:cNvPr id="21" name="Θέση ημερομηνίας 20">
            <a:extLst>
              <a:ext uri="{FF2B5EF4-FFF2-40B4-BE49-F238E27FC236}">
                <a16:creationId xmlns:a16="http://schemas.microsoft.com/office/drawing/2014/main" id="{0E3290BE-5C79-4EB8-B13E-393631B7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455126"/>
            <a:ext cx="990599" cy="304799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r>
              <a:rPr lang="el-GR" dirty="0"/>
              <a:t>/</a:t>
            </a:r>
            <a:r>
              <a:rPr lang="en-US" dirty="0"/>
              <a:t>11</a:t>
            </a:r>
            <a:r>
              <a:rPr lang="el-GR" dirty="0"/>
              <a:t>/2022</a:t>
            </a:r>
          </a:p>
        </p:txBody>
      </p:sp>
      <p:sp>
        <p:nvSpPr>
          <p:cNvPr id="22" name="Θέση αριθμού διαφάνειας 21">
            <a:extLst>
              <a:ext uri="{FF2B5EF4-FFF2-40B4-BE49-F238E27FC236}">
                <a16:creationId xmlns:a16="http://schemas.microsoft.com/office/drawing/2014/main" id="{1E1AA5C8-3DB4-459A-9300-C8239A1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19</a:t>
            </a:fld>
            <a:endParaRPr lang="el-GR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1D206-DC9C-CB18-B644-1A3129EB3A71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0CE0B2-5F04-F836-4AC8-209E97E99A5D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9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AE3A2C92-3C27-28AE-5C82-5A28EA7B1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CC215670-4C36-3DCC-CBEA-72A95F8C6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014F44F-443A-53BA-A5EF-DA5112418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Εικόνα 10">
              <a:extLst>
                <a:ext uri="{FF2B5EF4-FFF2-40B4-BE49-F238E27FC236}">
                  <a16:creationId xmlns:a16="http://schemas.microsoft.com/office/drawing/2014/main" id="{0818E374-F0EC-C0BE-712D-C9C669BB4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75EADB85-F5A4-B9A8-658A-F2C2AB5AE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B026C2-B44A-900D-F3AF-025ADEF9C7CA}"/>
              </a:ext>
            </a:extLst>
          </p:cNvPr>
          <p:cNvSpPr txBox="1"/>
          <p:nvPr/>
        </p:nvSpPr>
        <p:spPr>
          <a:xfrm>
            <a:off x="2629539" y="2564178"/>
            <a:ext cx="7281160" cy="707886"/>
          </a:xfrm>
          <a:prstGeom prst="rect">
            <a:avLst/>
          </a:prstGeom>
          <a:noFill/>
          <a:effectLst>
            <a:reflection stA="24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4000" dirty="0"/>
              <a:t>Thank you for your attention!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17065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23B759-FB8C-49F9-89DD-E0CCB5669D80}"/>
              </a:ext>
            </a:extLst>
          </p:cNvPr>
          <p:cNvSpPr txBox="1"/>
          <p:nvPr/>
        </p:nvSpPr>
        <p:spPr>
          <a:xfrm>
            <a:off x="515915" y="2059680"/>
            <a:ext cx="36724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0" u="none" strike="noStrike" baseline="0" dirty="0"/>
              <a:t>Supported by the European Union's Horizon 2020 Research and Innovation </a:t>
            </a:r>
            <a:r>
              <a:rPr lang="en-US" i="0" u="none" strike="noStrike" baseline="0" dirty="0" err="1"/>
              <a:t>Programme</a:t>
            </a:r>
            <a:r>
              <a:rPr lang="en-US" dirty="0"/>
              <a:t>: </a:t>
            </a:r>
            <a:r>
              <a:rPr lang="en-GB" b="1" i="0" u="none" strike="noStrike" baseline="0" dirty="0" err="1"/>
              <a:t>SHared</a:t>
            </a:r>
            <a:r>
              <a:rPr lang="en-GB" b="1" i="0" u="none" strike="noStrike" baseline="0" dirty="0"/>
              <a:t> automation Operating models for Worldwide adoption (SHOW) </a:t>
            </a:r>
            <a:r>
              <a:rPr lang="en-GB" i="0" u="none" strike="noStrike" baseline="0" dirty="0"/>
              <a:t>under Grant Agreement No. 875530</a:t>
            </a:r>
            <a:endParaRPr lang="en-US" b="0" i="0" u="none" strike="noStrike" baseline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F0AB7-1FF1-4E6F-8013-C2BCF685907A}"/>
              </a:ext>
            </a:extLst>
          </p:cNvPr>
          <p:cNvSpPr txBox="1"/>
          <p:nvPr/>
        </p:nvSpPr>
        <p:spPr>
          <a:xfrm>
            <a:off x="936557" y="4296318"/>
            <a:ext cx="283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ADE4">
                    <a:lumMod val="50000"/>
                  </a:srgbClr>
                </a:solidFill>
                <a:latin typeface="Calibri" panose="020F0502020204030204" pitchFamily="34" charset="0"/>
              </a:rPr>
              <a:t>https://show-project.eu/</a:t>
            </a:r>
            <a:endParaRPr lang="el-GR" dirty="0">
              <a:solidFill>
                <a:srgbClr val="1CADE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Θέση υποσέλιδου 19">
            <a:extLst>
              <a:ext uri="{FF2B5EF4-FFF2-40B4-BE49-F238E27FC236}">
                <a16:creationId xmlns:a16="http://schemas.microsoft.com/office/drawing/2014/main" id="{00ECCC1B-B9BC-4DD2-8E84-ABEDC792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sp>
        <p:nvSpPr>
          <p:cNvPr id="21" name="Θέση ημερομηνίας 20">
            <a:extLst>
              <a:ext uri="{FF2B5EF4-FFF2-40B4-BE49-F238E27FC236}">
                <a16:creationId xmlns:a16="http://schemas.microsoft.com/office/drawing/2014/main" id="{0E3290BE-5C79-4EB8-B13E-393631B7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455126"/>
            <a:ext cx="990599" cy="304799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r>
              <a:rPr lang="el-GR" dirty="0"/>
              <a:t>/</a:t>
            </a:r>
            <a:r>
              <a:rPr lang="en-US" dirty="0"/>
              <a:t>11</a:t>
            </a:r>
            <a:r>
              <a:rPr lang="el-GR" dirty="0"/>
              <a:t>/2022</a:t>
            </a:r>
          </a:p>
        </p:txBody>
      </p:sp>
      <p:sp>
        <p:nvSpPr>
          <p:cNvPr id="22" name="Θέση αριθμού διαφάνειας 21">
            <a:extLst>
              <a:ext uri="{FF2B5EF4-FFF2-40B4-BE49-F238E27FC236}">
                <a16:creationId xmlns:a16="http://schemas.microsoft.com/office/drawing/2014/main" id="{1E1AA5C8-3DB4-459A-9300-C8239A1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2</a:t>
            </a:fld>
            <a:endParaRPr lang="el-GR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1D206-DC9C-CB18-B644-1A3129EB3A71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0CE0B2-5F04-F836-4AC8-209E97E99A5D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9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AE3A2C92-3C27-28AE-5C82-5A28EA7B1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CC215670-4C36-3DCC-CBEA-72A95F8C6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014F44F-443A-53BA-A5EF-DA5112418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Εικόνα 10">
              <a:extLst>
                <a:ext uri="{FF2B5EF4-FFF2-40B4-BE49-F238E27FC236}">
                  <a16:creationId xmlns:a16="http://schemas.microsoft.com/office/drawing/2014/main" id="{0818E374-F0EC-C0BE-712D-C9C669BB4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75EADB85-F5A4-B9A8-658A-F2C2AB5AE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agram, logo&#10;&#10;Description automatically generated">
            <a:extLst>
              <a:ext uri="{FF2B5EF4-FFF2-40B4-BE49-F238E27FC236}">
                <a16:creationId xmlns:a16="http://schemas.microsoft.com/office/drawing/2014/main" id="{39BA6C9F-AD26-252E-A6EE-1C3310E18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6" y="-98531"/>
            <a:ext cx="2991267" cy="1952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DF009-4A1F-5618-3D99-F4B6C32E24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6580" y="169906"/>
            <a:ext cx="2991267" cy="1416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B57A7-CFA4-6D75-A125-137F66ADAC88}"/>
              </a:ext>
            </a:extLst>
          </p:cNvPr>
          <p:cNvSpPr txBox="1"/>
          <p:nvPr/>
        </p:nvSpPr>
        <p:spPr>
          <a:xfrm>
            <a:off x="4456009" y="2059680"/>
            <a:ext cx="367240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Supported by the European Union's Horizon 2020 Research and Innovation </a:t>
            </a:r>
            <a:r>
              <a:rPr lang="en-US" dirty="0" err="1"/>
              <a:t>Programme</a:t>
            </a:r>
            <a:r>
              <a:rPr lang="en-US" dirty="0"/>
              <a:t>: </a:t>
            </a:r>
            <a:r>
              <a:rPr lang="en-GB" b="1" dirty="0" err="1"/>
              <a:t>COmprehensive</a:t>
            </a:r>
            <a:r>
              <a:rPr lang="en-GB" b="1" dirty="0"/>
              <a:t> cyber-intelligence framework for resilient </a:t>
            </a:r>
            <a:r>
              <a:rPr lang="en-GB" b="1" dirty="0" err="1"/>
              <a:t>coLLABorative</a:t>
            </a:r>
            <a:r>
              <a:rPr lang="en-GB" b="1" dirty="0"/>
              <a:t> manufacturing Systems (COLLABS) </a:t>
            </a:r>
            <a:r>
              <a:rPr lang="en-GB" dirty="0"/>
              <a:t>under Grant Agreement No. 871518</a:t>
            </a:r>
            <a:br>
              <a:rPr lang="en-US" sz="2000" b="0" i="0" u="none" strike="noStrike" baseline="0" dirty="0">
                <a:solidFill>
                  <a:prstClr val="black"/>
                </a:solidFill>
              </a:rPr>
            </a:br>
            <a:endParaRPr lang="en-US" sz="2000" b="0" i="0" u="none" strike="noStrike" baseline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B4CD0-1D1E-7284-CFA3-A1DFB5AE3E39}"/>
              </a:ext>
            </a:extLst>
          </p:cNvPr>
          <p:cNvSpPr txBox="1"/>
          <p:nvPr/>
        </p:nvSpPr>
        <p:spPr>
          <a:xfrm>
            <a:off x="4876651" y="4807576"/>
            <a:ext cx="2831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ADE4">
                    <a:lumMod val="50000"/>
                  </a:srgbClr>
                </a:solidFill>
                <a:latin typeface="Calibri" panose="020F0502020204030204" pitchFamily="34" charset="0"/>
              </a:rPr>
              <a:t>https://www.collabs-project.eu/</a:t>
            </a:r>
            <a:endParaRPr lang="el-GR" dirty="0">
              <a:solidFill>
                <a:srgbClr val="1CADE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5817-EBD7-AE8B-CB7F-855CD0FCE11F}"/>
              </a:ext>
            </a:extLst>
          </p:cNvPr>
          <p:cNvSpPr txBox="1"/>
          <p:nvPr/>
        </p:nvSpPr>
        <p:spPr>
          <a:xfrm>
            <a:off x="8396103" y="2059680"/>
            <a:ext cx="367240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Supported by </a:t>
            </a:r>
            <a:r>
              <a:rPr lang="en-GB" b="1" dirty="0"/>
              <a:t>WISAR (Foundation for Research and Technology–Synergy Grants 2022</a:t>
            </a:r>
            <a:r>
              <a:rPr lang="en-GB" dirty="0"/>
              <a:t>) for theoretical design.</a:t>
            </a:r>
            <a:br>
              <a:rPr lang="en-US" sz="2000" b="0" i="0" u="none" strike="noStrike" baseline="0" dirty="0">
                <a:solidFill>
                  <a:prstClr val="black"/>
                </a:solidFill>
              </a:rPr>
            </a:br>
            <a:endParaRPr lang="en-US" sz="2000" b="0" i="0" u="none" strike="noStrike" baseline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9D0E5-2F41-3EB9-11E3-6FB313470C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8398" y="539383"/>
            <a:ext cx="2991267" cy="6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3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E75A91-4DC0-0C1E-31B6-108F335C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89" y="2432422"/>
            <a:ext cx="10629678" cy="3921844"/>
          </a:xfrm>
        </p:spPr>
        <p:txBody>
          <a:bodyPr numCol="2">
            <a:normAutofit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RIS in a nutshell</a:t>
            </a:r>
          </a:p>
          <a:p>
            <a:r>
              <a:rPr lang="en-US" dirty="0"/>
              <a:t>Optimization workflow of RIS’ configuration</a:t>
            </a:r>
          </a:p>
          <a:p>
            <a:r>
              <a:rPr lang="en-US" dirty="0"/>
              <a:t>6G-Simulation Platform</a:t>
            </a:r>
          </a:p>
          <a:p>
            <a:r>
              <a:rPr lang="en-US" dirty="0"/>
              <a:t>Architecture of Platform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4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Θέση περιεχομένου 3">
            <a:extLst>
              <a:ext uri="{FF2B5EF4-FFF2-40B4-BE49-F238E27FC236}">
                <a16:creationId xmlns:a16="http://schemas.microsoft.com/office/drawing/2014/main" id="{0CE65D30-A00A-4F53-A2A0-FBCF1A51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1" y="2484414"/>
            <a:ext cx="7272808" cy="403244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physics simulation platform </a:t>
            </a:r>
            <a:r>
              <a:rPr lang="en-US" dirty="0"/>
              <a:t>for studying the communication between </a:t>
            </a:r>
            <a:r>
              <a:rPr lang="en-US" b="1" dirty="0"/>
              <a:t>RIS pair</a:t>
            </a:r>
            <a:r>
              <a:rPr lang="en-US" dirty="0"/>
              <a:t>.</a:t>
            </a:r>
            <a:endParaRPr lang="en-US" b="1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The simulation platform is </a:t>
            </a:r>
            <a:r>
              <a:rPr lang="en-US" b="1" dirty="0"/>
              <a:t>open source</a:t>
            </a:r>
            <a:r>
              <a:rPr lang="en-US" dirty="0"/>
              <a:t>. Available in :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https://github.com/alexpapad95/6G-simulation-platform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b="1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Enabling a variety of </a:t>
            </a:r>
            <a:r>
              <a:rPr lang="en-US" b="1" dirty="0"/>
              <a:t>application</a:t>
            </a:r>
            <a:r>
              <a:rPr lang="en-US" dirty="0"/>
              <a:t> </a:t>
            </a:r>
            <a:r>
              <a:rPr lang="en-US" b="1" dirty="0"/>
              <a:t>domains</a:t>
            </a:r>
            <a:r>
              <a:rPr lang="en-US" dirty="0"/>
              <a:t> such as </a:t>
            </a:r>
            <a:r>
              <a:rPr lang="en-US" b="1" dirty="0"/>
              <a:t>Autonomous Vehicles </a:t>
            </a:r>
            <a:r>
              <a:rPr lang="en-US" dirty="0"/>
              <a:t>and </a:t>
            </a:r>
            <a:r>
              <a:rPr lang="en-US" b="1" dirty="0"/>
              <a:t>Physical Cybersecurity defense mechanisms.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5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950001" y="1997072"/>
            <a:ext cx="9882950" cy="4888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offers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electromagnetic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propagation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two RIS units.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RIS consists of unit cells;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groundplane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substrate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Square-Split-Resonator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unit cell hosts a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can be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passive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RIS1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all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 of RIS2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passive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setup can emulate: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44E8A-5666-30F9-0F72-A1981ED55B45}"/>
              </a:ext>
            </a:extLst>
          </p:cNvPr>
          <p:cNvSpPr txBox="1"/>
          <p:nvPr/>
        </p:nvSpPr>
        <p:spPr>
          <a:xfrm>
            <a:off x="4223792" y="4317337"/>
            <a:ext cx="67687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RIS-RIS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communication link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Transmitter-RIS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communication link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RIS-receiver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communication link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Transmitter-RIS-RIS-receiver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communication link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 in a nutshell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6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1771649" y="2132856"/>
            <a:ext cx="8648699" cy="586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6G networks, the communication environment is not considered as given.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fading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scattering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stop to be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uncontrollable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phenomena. They are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system that could be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technology in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communication environment is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Reconfigurable Intelligent Surfaces (RISs).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RISs are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metasurfaces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reconfigured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electric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permittivity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permeability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 can be engineered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real-time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obtain a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required macroscopic electromagnetic behaviour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frequency bands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 in a nutshell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7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2A6F10-7097-D066-0A51-8E2730351736}"/>
              </a:ext>
            </a:extLst>
          </p:cNvPr>
          <p:cNvSpPr txBox="1"/>
          <p:nvPr/>
        </p:nvSpPr>
        <p:spPr>
          <a:xfrm>
            <a:off x="478012" y="2348880"/>
            <a:ext cx="6369694" cy="638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use cases of RIS are: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Recovery of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Non-Line-of-Site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connection between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transmitter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the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receiver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users.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Minimization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cross-reference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wireless power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unauthorized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just"/>
            <a:endParaRPr lang="el-GR" b="0" i="0" dirty="0">
              <a:effectLst/>
              <a:latin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E789E7-8389-1CDF-6A6B-593FB6001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9995" y="2513129"/>
            <a:ext cx="525012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8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8F6A8A1-F3EE-ED09-B062-71EB59081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7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3F802-11CB-45FF-8B53-E1FD47E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 of RIS’ Configuration</a:t>
            </a:r>
            <a:endParaRPr lang="el-GR" dirty="0"/>
          </a:p>
        </p:txBody>
      </p:sp>
      <p:sp>
        <p:nvSpPr>
          <p:cNvPr id="9" name="Θέση ημερομηνίας 8">
            <a:extLst>
              <a:ext uri="{FF2B5EF4-FFF2-40B4-BE49-F238E27FC236}">
                <a16:creationId xmlns:a16="http://schemas.microsoft.com/office/drawing/2014/main" id="{DA0A7936-8FAC-45A2-B2FC-5D19E00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525344"/>
            <a:ext cx="990599" cy="304799"/>
          </a:xfrm>
        </p:spPr>
        <p:txBody>
          <a:bodyPr/>
          <a:lstStyle/>
          <a:p>
            <a:r>
              <a:rPr lang="el-GR" dirty="0"/>
              <a:t>02</a:t>
            </a:r>
            <a:r>
              <a:rPr lang="en-US" dirty="0"/>
              <a:t>/</a:t>
            </a:r>
            <a:r>
              <a:rPr lang="el-GR" dirty="0"/>
              <a:t>11</a:t>
            </a:r>
            <a:r>
              <a:rPr lang="en-US" dirty="0"/>
              <a:t>/2022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84455078-14E5-4BDB-AA85-67B4FB7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l-GR" noProof="0" smtClean="0"/>
              <a:t>9</a:t>
            </a:fld>
            <a:endParaRPr lang="el-G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35CB-A8CF-F8AD-D995-82D4D4F4EE35}"/>
              </a:ext>
            </a:extLst>
          </p:cNvPr>
          <p:cNvSpPr txBox="1"/>
          <p:nvPr/>
        </p:nvSpPr>
        <p:spPr>
          <a:xfrm>
            <a:off x="7104112" y="6352648"/>
            <a:ext cx="496855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Θέση υποσέλιδου 19">
            <a:extLst>
              <a:ext uri="{FF2B5EF4-FFF2-40B4-BE49-F238E27FC236}">
                <a16:creationId xmlns:a16="http://schemas.microsoft.com/office/drawing/2014/main" id="{EB7E62B3-3F63-9E22-68F4-55410EF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344" y="6463132"/>
            <a:ext cx="5187319" cy="310896"/>
          </a:xfrm>
        </p:spPr>
        <p:txBody>
          <a:bodyPr/>
          <a:lstStyle/>
          <a:p>
            <a:pPr rtl="0"/>
            <a:r>
              <a:rPr lang="en-GB" noProof="0" dirty="0"/>
              <a:t>18th International Conference on Network and Service Management</a:t>
            </a:r>
            <a:r>
              <a:rPr lang="en-US" noProof="0" dirty="0"/>
              <a:t>, CNSM 2022</a:t>
            </a:r>
            <a:endParaRPr lang="el-GR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44FD6E-701F-C0A6-DDC2-6CD8EB9A0463}"/>
              </a:ext>
            </a:extLst>
          </p:cNvPr>
          <p:cNvGrpSpPr/>
          <p:nvPr/>
        </p:nvGrpSpPr>
        <p:grpSpPr>
          <a:xfrm>
            <a:off x="7039893" y="6251033"/>
            <a:ext cx="5032771" cy="548622"/>
            <a:chOff x="7126118" y="5120022"/>
            <a:chExt cx="5032771" cy="548622"/>
          </a:xfrm>
        </p:grpSpPr>
        <p:pic>
          <p:nvPicPr>
            <p:cNvPr id="16" name="Picture 2" descr="D:\drone_competition\icmcis-drone-detection\ITI-logo_01-300x89.jpg">
              <a:extLst>
                <a:ext uri="{FF2B5EF4-FFF2-40B4-BE49-F238E27FC236}">
                  <a16:creationId xmlns:a16="http://schemas.microsoft.com/office/drawing/2014/main" id="{F4F4FE7C-C09A-B4D3-EE09-D3F3514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705" y="5234221"/>
              <a:ext cx="971829" cy="28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D:\drone_competition\icmcis-drone-detection\unnamed.png">
              <a:extLst>
                <a:ext uri="{FF2B5EF4-FFF2-40B4-BE49-F238E27FC236}">
                  <a16:creationId xmlns:a16="http://schemas.microsoft.com/office/drawing/2014/main" id="{757D1322-4C56-D5F2-93AB-E08E7824A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298" y="5216840"/>
              <a:ext cx="1117188" cy="32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B87C90E-BFF6-83E1-9F6C-B9AC493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88635" y="5230729"/>
              <a:ext cx="1170254" cy="295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Εικόνα 10">
              <a:extLst>
                <a:ext uri="{FF2B5EF4-FFF2-40B4-BE49-F238E27FC236}">
                  <a16:creationId xmlns:a16="http://schemas.microsoft.com/office/drawing/2014/main" id="{4311BE82-3698-9DE2-D786-F2DE9ED3A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9451" y="5120022"/>
              <a:ext cx="1014587" cy="540708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020F8C5-B825-21E8-9F7A-76252C0F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6118" y="5140742"/>
              <a:ext cx="447622" cy="52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8FF160-E308-33CF-4367-D43AB5E27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1" y="2234429"/>
            <a:ext cx="6393137" cy="4291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689E3-FC0B-B215-ACC3-65B4F02AFCED}"/>
              </a:ext>
            </a:extLst>
          </p:cNvPr>
          <p:cNvSpPr/>
          <p:nvPr/>
        </p:nvSpPr>
        <p:spPr>
          <a:xfrm>
            <a:off x="2899432" y="2420888"/>
            <a:ext cx="1396367" cy="1008112"/>
          </a:xfrm>
          <a:prstGeom prst="rect">
            <a:avLst/>
          </a:prstGeom>
          <a:noFill/>
          <a:ln w="19050">
            <a:prstDash val="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96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Αίθουσα συσκέψεων &quot;Ιόν&quot;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Αίθουσα συσκέψεων &quot;Ιόν&quot;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ίθουσα συσκέψεων &quot;Ιόν&quot;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Θέμα του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7859</TotalTime>
  <Words>1028</Words>
  <Application>Microsoft Office PowerPoint</Application>
  <PresentationFormat>Widescreen</PresentationFormat>
  <Paragraphs>205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</vt:lpstr>
      <vt:lpstr>Century Gothic</vt:lpstr>
      <vt:lpstr>Wingdings</vt:lpstr>
      <vt:lpstr>Wingdings 3</vt:lpstr>
      <vt:lpstr>Αίθουσα συσκέψεων "Ιόν"</vt:lpstr>
      <vt:lpstr>An Open Platform for Simulating the Physical Layer of 6G Communication Systems with Multiple Intelligent Surfaces</vt:lpstr>
      <vt:lpstr>PowerPoint Presentation</vt:lpstr>
      <vt:lpstr>Presentation Outline</vt:lpstr>
      <vt:lpstr>Objectives</vt:lpstr>
      <vt:lpstr>Methodology</vt:lpstr>
      <vt:lpstr>RIS in a nutshell</vt:lpstr>
      <vt:lpstr>RIS in a nutshell</vt:lpstr>
      <vt:lpstr>Optimization workflow of RIS’ Configuration</vt:lpstr>
      <vt:lpstr>Optimization workflow of RIS’ Configuration</vt:lpstr>
      <vt:lpstr>Optimization workflow of RIS’ Configuration</vt:lpstr>
      <vt:lpstr>Optimization workflow of RIS’ Configuration</vt:lpstr>
      <vt:lpstr>Optimization workflow of RIS’ Configuration</vt:lpstr>
      <vt:lpstr>Optimization workflow of RIS’ Configuration</vt:lpstr>
      <vt:lpstr>Optimization workflow of RIS’ Configuration</vt:lpstr>
      <vt:lpstr>6G-Simulation Platform</vt:lpstr>
      <vt:lpstr>6G-Simulation Platform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Security Framework for Enabling Facial Recognition in Autonomous Shuttles Public Transportation during COVID-19</dc:title>
  <dc:creator>Dimitris Tsiktsiris</dc:creator>
  <cp:lastModifiedBy>17879</cp:lastModifiedBy>
  <cp:revision>419</cp:revision>
  <dcterms:created xsi:type="dcterms:W3CDTF">2021-06-09T08:28:19Z</dcterms:created>
  <dcterms:modified xsi:type="dcterms:W3CDTF">2022-10-15T09:45:04Z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