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74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3"/>
    <p:restoredTop sz="94658"/>
  </p:normalViewPr>
  <p:slideViewPr>
    <p:cSldViewPr snapToGrid="0" snapToObjects="1">
      <p:cViewPr>
        <p:scale>
          <a:sx n="68" d="100"/>
          <a:sy n="68" d="100"/>
        </p:scale>
        <p:origin x="50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Break-Even</a:t>
            </a:r>
            <a:r>
              <a:rPr lang="en-US" baseline="0"/>
              <a:t> Point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Sheet1!$C$27:$C$31</c:f>
              <c:numCache>
                <c:formatCode>General</c:formatCode>
                <c:ptCount val="5"/>
                <c:pt idx="0" formatCode="#,##0">
                  <c:v>5000.0</c:v>
                </c:pt>
                <c:pt idx="1">
                  <c:v>5500.0</c:v>
                </c:pt>
                <c:pt idx="2">
                  <c:v>7150.0</c:v>
                </c:pt>
                <c:pt idx="3">
                  <c:v>12870.0</c:v>
                </c:pt>
                <c:pt idx="4">
                  <c:v>18018.0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Sheet1!$D$26</c:f>
              <c:strCache>
                <c:ptCount val="1"/>
                <c:pt idx="0">
                  <c:v>Costs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Sheet1!$D$27:$D$31</c:f>
              <c:numCache>
                <c:formatCode>General</c:formatCode>
                <c:ptCount val="5"/>
                <c:pt idx="0">
                  <c:v>9500.0</c:v>
                </c:pt>
                <c:pt idx="1">
                  <c:v>9500.0</c:v>
                </c:pt>
                <c:pt idx="2">
                  <c:v>9500.0</c:v>
                </c:pt>
                <c:pt idx="3">
                  <c:v>13936.0</c:v>
                </c:pt>
                <c:pt idx="4">
                  <c:v>12936.0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5806544"/>
        <c:axId val="-2022094160"/>
      </c:lineChart>
      <c:catAx>
        <c:axId val="-202580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2094160"/>
        <c:crosses val="autoZero"/>
        <c:auto val="1"/>
        <c:lblAlgn val="ctr"/>
        <c:lblOffset val="100"/>
        <c:noMultiLvlLbl val="0"/>
      </c:catAx>
      <c:valAx>
        <c:axId val="-202209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80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AE20-56B8-CA4E-82CE-75FCBC63B7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293EA-FCC3-544C-A477-89FAD6AE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Background placeholder: </a:t>
            </a:r>
            <a:r>
              <a:rPr lang="en-US" b="1" dirty="0" smtClean="0"/>
              <a:t>After choosing your image, Right click on the image -&gt; Send to back -&gt; Click on send to back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3D1B1-7E59-40EB-AFAB-4870D7D088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5B199-F142-46E2-8830-7A10E18D40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1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3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275850" y="979715"/>
            <a:ext cx="1640300" cy="16403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44450">
            <a:solidFill>
              <a:schemeClr val="bg2"/>
            </a:solidFill>
          </a:ln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DEC0-33B2-0544-8EAE-003B57C11EB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2A6A-B56C-C44D-ACE1-73903D97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09151"/>
            <a:ext cx="12192000" cy="20715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35620" y="2179320"/>
            <a:ext cx="100584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 txBox="1">
            <a:spLocks/>
          </p:cNvSpPr>
          <p:nvPr/>
        </p:nvSpPr>
        <p:spPr>
          <a:xfrm>
            <a:off x="3426370" y="1549437"/>
            <a:ext cx="10137230" cy="585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bg2"/>
                </a:solidFill>
              </a:rPr>
              <a:t>Win-Win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95278" y="4591050"/>
            <a:ext cx="10129922" cy="102184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9" t="32476" r="34375" b="35858"/>
          <a:stretch/>
        </p:blipFill>
        <p:spPr>
          <a:xfrm>
            <a:off x="0" y="617219"/>
            <a:ext cx="3219450" cy="2895601"/>
          </a:xfrm>
        </p:spPr>
      </p:pic>
      <p:sp>
        <p:nvSpPr>
          <p:cNvPr id="9" name="TextBox 8"/>
          <p:cNvSpPr txBox="1"/>
          <p:nvPr/>
        </p:nvSpPr>
        <p:spPr>
          <a:xfrm>
            <a:off x="649080" y="5791200"/>
            <a:ext cx="498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Team: Star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54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18" y="1809750"/>
            <a:ext cx="856111" cy="1864420"/>
          </a:xfrm>
        </p:spPr>
      </p:pic>
      <p:sp>
        <p:nvSpPr>
          <p:cNvPr id="5" name="TextBox 4"/>
          <p:cNvSpPr txBox="1"/>
          <p:nvPr/>
        </p:nvSpPr>
        <p:spPr>
          <a:xfrm>
            <a:off x="4999970" y="1199338"/>
            <a:ext cx="131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06" y="2030335"/>
            <a:ext cx="892975" cy="1779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97702" y="1150369"/>
            <a:ext cx="144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Carl</a:t>
            </a:r>
            <a:endParaRPr lang="en-US" sz="280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58" y="1809750"/>
            <a:ext cx="918868" cy="1831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678" y="1150369"/>
            <a:ext cx="131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Anna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93372" y="3810331"/>
            <a:ext cx="289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Seeking: Babysitting</a:t>
            </a:r>
          </a:p>
          <a:p>
            <a:r>
              <a:rPr lang="en-US" sz="2400" dirty="0" smtClean="0"/>
              <a:t>Providing: Cleaning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8217" y="3810331"/>
            <a:ext cx="318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Seeking: Cleaning</a:t>
            </a:r>
          </a:p>
          <a:p>
            <a:r>
              <a:rPr lang="en-US" sz="2400" dirty="0" smtClean="0"/>
              <a:t>Providing: </a:t>
            </a:r>
            <a:r>
              <a:rPr lang="en-US" sz="2400" dirty="0"/>
              <a:t>P</a:t>
            </a:r>
            <a:r>
              <a:rPr lang="en-US" sz="2400" dirty="0" smtClean="0"/>
              <a:t>hotography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32992" y="3810331"/>
            <a:ext cx="318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Seeking: Photography</a:t>
            </a:r>
          </a:p>
          <a:p>
            <a:r>
              <a:rPr lang="en-US" sz="2400" dirty="0" smtClean="0"/>
              <a:t>Providing: Babysitting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14" name="Rectangle 13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17" name="Rectangle 16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20" name="Rectangle 19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23" name="Rectangle 22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38" name="Rectangle 37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3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b="16773"/>
          <a:stretch/>
        </p:blipFill>
        <p:spPr>
          <a:xfrm>
            <a:off x="1009649" y="709599"/>
            <a:ext cx="10643181" cy="5529290"/>
          </a:xfrm>
        </p:spPr>
      </p:pic>
    </p:spTree>
    <p:extLst>
      <p:ext uri="{BB962C8B-B14F-4D97-AF65-F5344CB8AC3E}">
        <p14:creationId xmlns:p14="http://schemas.microsoft.com/office/powerpoint/2010/main" val="16298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24" name="Rectangle 23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22" name="Rectangle 21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20" name="Rectangle 19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18" name="Rectangle 17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16" name="Rectangle 15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72768" y="1097280"/>
            <a:ext cx="8869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Financial Analysis</a:t>
            </a:r>
          </a:p>
          <a:p>
            <a:endParaRPr lang="en-US" sz="28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33220"/>
              </p:ext>
            </p:extLst>
          </p:nvPr>
        </p:nvGraphicFramePr>
        <p:xfrm>
          <a:off x="4909140" y="1835944"/>
          <a:ext cx="7061301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10339"/>
              </p:ext>
            </p:extLst>
          </p:nvPr>
        </p:nvGraphicFramePr>
        <p:xfrm>
          <a:off x="138400" y="1987849"/>
          <a:ext cx="4597400" cy="34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250"/>
                <a:gridCol w="29641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# of users</a:t>
                      </a:r>
                      <a:endParaRPr lang="en-US" dirty="0"/>
                    </a:p>
                  </a:txBody>
                  <a:tcPr/>
                </a:tc>
              </a:tr>
              <a:tr h="61665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  <a:tr h="61665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</a:t>
                      </a:r>
                      <a:endParaRPr lang="en-US" dirty="0"/>
                    </a:p>
                  </a:txBody>
                  <a:tcPr/>
                </a:tc>
              </a:tr>
              <a:tr h="6166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7150</a:t>
                      </a:r>
                      <a:endParaRPr lang="en-US" dirty="0"/>
                    </a:p>
                  </a:txBody>
                  <a:tcPr/>
                </a:tc>
              </a:tr>
              <a:tr h="61665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12870</a:t>
                      </a:r>
                      <a:endParaRPr lang="en-US" dirty="0"/>
                    </a:p>
                  </a:txBody>
                  <a:tcPr/>
                </a:tc>
              </a:tr>
              <a:tr h="61665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24" name="Rectangle 23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22" name="Rectangle 21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20" name="Rectangle 19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18" name="Rectangle 17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16" name="Rectangle 15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72768" y="1097280"/>
            <a:ext cx="886968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Risk Mitigation</a:t>
            </a:r>
          </a:p>
          <a:p>
            <a:r>
              <a:rPr lang="en-US" sz="2400" dirty="0" smtClean="0"/>
              <a:t>Security of customers – rating service, background checks, referrals</a:t>
            </a:r>
          </a:p>
          <a:p>
            <a:r>
              <a:rPr lang="en-US" sz="2400" dirty="0" smtClean="0"/>
              <a:t>Provider does not show up – 2 strike policy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 </a:t>
            </a:r>
          </a:p>
          <a:p>
            <a:endParaRPr lang="en-US" sz="28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2768" y="1097280"/>
            <a:ext cx="88696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Future Plans</a:t>
            </a:r>
          </a:p>
          <a:p>
            <a:r>
              <a:rPr lang="en-US" sz="2400" dirty="0" smtClean="0"/>
              <a:t>Add more services </a:t>
            </a:r>
          </a:p>
          <a:p>
            <a:r>
              <a:rPr lang="en-US" sz="2400" dirty="0" smtClean="0"/>
              <a:t>Provide clients with option to add additional services (seniors service)</a:t>
            </a:r>
          </a:p>
          <a:p>
            <a:r>
              <a:rPr lang="en-US" sz="2400" dirty="0" smtClean="0"/>
              <a:t>Expand to more locations</a:t>
            </a:r>
          </a:p>
          <a:p>
            <a:r>
              <a:rPr lang="en-US" sz="2400" dirty="0" smtClean="0"/>
              <a:t>Network Effect</a:t>
            </a:r>
          </a:p>
          <a:p>
            <a:r>
              <a:rPr lang="en-US" sz="2400" dirty="0" smtClean="0"/>
              <a:t>Collaborative Filtering – recommendations </a:t>
            </a:r>
          </a:p>
          <a:p>
            <a:r>
              <a:rPr lang="en-US" sz="2400" dirty="0" smtClean="0"/>
              <a:t>Business partnerships</a:t>
            </a:r>
          </a:p>
          <a:p>
            <a:r>
              <a:rPr lang="en-US" sz="2400" dirty="0" smtClean="0"/>
              <a:t>Blockchain capabilities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4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628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37"/>
          <p:cNvSpPr txBox="1"/>
          <p:nvPr/>
        </p:nvSpPr>
        <p:spPr>
          <a:xfrm>
            <a:off x="150305" y="3802263"/>
            <a:ext cx="2962844" cy="751097"/>
          </a:xfrm>
          <a:prstGeom prst="rect">
            <a:avLst/>
          </a:prstGeom>
          <a:noFill/>
        </p:spPr>
        <p:txBody>
          <a:bodyPr wrap="square" rIns="192000" bIns="48000" numCol="1" spcCol="36000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b="1" dirty="0" smtClean="0">
                <a:solidFill>
                  <a:schemeClr val="bg2"/>
                </a:solidFill>
                <a:latin typeface="+mj-lt"/>
              </a:rPr>
              <a:t>Alex</a:t>
            </a:r>
            <a:endParaRPr lang="en-US" sz="2133" b="1" dirty="0" smtClean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sz="2133" b="1" dirty="0" smtClean="0">
                <a:solidFill>
                  <a:schemeClr val="bg2"/>
                </a:solidFill>
                <a:latin typeface="+mj-lt"/>
              </a:rPr>
              <a:t>Software Developer</a:t>
            </a:r>
            <a:endParaRPr lang="en-US" sz="2133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2382370" y="3761881"/>
            <a:ext cx="2962844" cy="751097"/>
          </a:xfrm>
          <a:prstGeom prst="rect">
            <a:avLst/>
          </a:prstGeom>
          <a:noFill/>
        </p:spPr>
        <p:txBody>
          <a:bodyPr wrap="square" rIns="192000" bIns="48000" numCol="1" spcCol="36000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b="1" dirty="0" err="1" smtClean="0">
                <a:solidFill>
                  <a:schemeClr val="bg2"/>
                </a:solidFill>
                <a:latin typeface="+mj-lt"/>
              </a:rPr>
              <a:t>Lizzia</a:t>
            </a:r>
            <a:endParaRPr lang="en-US" sz="2133" b="1" dirty="0" smtClean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sz="2133" b="1" dirty="0" smtClean="0">
                <a:solidFill>
                  <a:schemeClr val="bg2"/>
                </a:solidFill>
                <a:latin typeface="+mj-lt"/>
              </a:rPr>
              <a:t>Product Owner</a:t>
            </a:r>
            <a:endParaRPr lang="en-US" sz="2133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4608950" y="3764625"/>
            <a:ext cx="2962844" cy="751097"/>
          </a:xfrm>
          <a:prstGeom prst="rect">
            <a:avLst/>
          </a:prstGeom>
          <a:noFill/>
        </p:spPr>
        <p:txBody>
          <a:bodyPr wrap="square" rIns="192000" bIns="48000" numCol="1" spcCol="36000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b="1" dirty="0" smtClean="0">
                <a:solidFill>
                  <a:schemeClr val="bg2"/>
                </a:solidFill>
                <a:latin typeface="+mj-lt"/>
              </a:rPr>
              <a:t>Laura</a:t>
            </a:r>
            <a:endParaRPr lang="en-US" sz="2133" b="1" dirty="0" smtClean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sz="2133" b="1" dirty="0" smtClean="0">
                <a:solidFill>
                  <a:schemeClr val="bg2"/>
                </a:solidFill>
                <a:latin typeface="+mj-lt"/>
              </a:rPr>
              <a:t>Software Developer</a:t>
            </a:r>
            <a:endParaRPr lang="en-US" sz="2133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6964326" y="3765914"/>
            <a:ext cx="2962844" cy="1079328"/>
          </a:xfrm>
          <a:prstGeom prst="rect">
            <a:avLst/>
          </a:prstGeom>
          <a:noFill/>
        </p:spPr>
        <p:txBody>
          <a:bodyPr wrap="square" rIns="192000" bIns="48000" numCol="1" spcCol="36000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b="1" dirty="0" smtClean="0">
                <a:solidFill>
                  <a:schemeClr val="bg2"/>
                </a:solidFill>
                <a:latin typeface="+mj-lt"/>
              </a:rPr>
              <a:t>Simran</a:t>
            </a:r>
            <a:endParaRPr lang="en-US" sz="2133" b="1" dirty="0" smtClean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sz="2133" b="1" dirty="0" smtClean="0">
                <a:solidFill>
                  <a:schemeClr val="bg2"/>
                </a:solidFill>
                <a:latin typeface="+mj-lt"/>
              </a:rPr>
              <a:t>Business/Financial</a:t>
            </a:r>
          </a:p>
          <a:p>
            <a:pPr algn="ctr"/>
            <a:r>
              <a:rPr lang="en-US" sz="2133" b="1" dirty="0" smtClean="0">
                <a:solidFill>
                  <a:schemeClr val="bg2"/>
                </a:solidFill>
                <a:latin typeface="+mj-lt"/>
              </a:rPr>
              <a:t>Analyst</a:t>
            </a:r>
            <a:endParaRPr lang="en-US" sz="2133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Box 37"/>
          <p:cNvSpPr txBox="1"/>
          <p:nvPr/>
        </p:nvSpPr>
        <p:spPr>
          <a:xfrm>
            <a:off x="9067737" y="3774165"/>
            <a:ext cx="2962844" cy="751097"/>
          </a:xfrm>
          <a:prstGeom prst="rect">
            <a:avLst/>
          </a:prstGeom>
          <a:noFill/>
        </p:spPr>
        <p:txBody>
          <a:bodyPr wrap="square" rIns="192000" bIns="48000" numCol="1" spcCol="36000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b="1" dirty="0" err="1" smtClean="0">
                <a:solidFill>
                  <a:schemeClr val="bg2"/>
                </a:solidFill>
                <a:latin typeface="+mj-lt"/>
              </a:rPr>
              <a:t>Sixin</a:t>
            </a:r>
            <a:endParaRPr lang="en-US" sz="2133" b="1" dirty="0" smtClean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sz="2133" b="1" dirty="0" smtClean="0">
                <a:solidFill>
                  <a:schemeClr val="bg2"/>
                </a:solidFill>
                <a:latin typeface="+mj-lt"/>
              </a:rPr>
              <a:t>Graphic Designer</a:t>
            </a:r>
            <a:endParaRPr lang="en-US" sz="2133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87" y="1772879"/>
            <a:ext cx="1352550" cy="1819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67" y="1772879"/>
            <a:ext cx="1919802" cy="1919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6" y="1731871"/>
            <a:ext cx="1460500" cy="1960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85" y="1772879"/>
            <a:ext cx="1624553" cy="2031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0" y="1772879"/>
            <a:ext cx="1518667" cy="20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8" y="1406975"/>
            <a:ext cx="1740855" cy="3791195"/>
          </a:xfrm>
        </p:spPr>
      </p:pic>
      <p:sp>
        <p:nvSpPr>
          <p:cNvPr id="8" name="TextBox 7"/>
          <p:cNvSpPr txBox="1"/>
          <p:nvPr/>
        </p:nvSpPr>
        <p:spPr>
          <a:xfrm>
            <a:off x="1601552" y="731269"/>
            <a:ext cx="131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Anna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24" name="Rectangle 23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22" name="Rectangle 21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20" name="Rectangle 19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18" name="Rectangle 17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16" name="Rectangle 15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731026" y="992879"/>
            <a:ext cx="6877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Single mother of 2 kids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2 jobs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Lack of money for babysitter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Needs to go out tonight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Calling friends/family to baby sit – no one can make it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Anna is angry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1552" y="731269"/>
            <a:ext cx="131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24" name="Rectangle 23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22" name="Rectangle 21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20" name="Rectangle 19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18" name="Rectangle 17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16" name="Rectangle 15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731026" y="992879"/>
            <a:ext cx="6877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University student in final year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Passion for photography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Does not clean his apartment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Does not have money to hire maid service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2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23" y="1496604"/>
            <a:ext cx="1692427" cy="33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1552" y="731269"/>
            <a:ext cx="131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Carl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24" name="Rectangle 23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22" name="Rectangle 21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20" name="Rectangle 19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18" name="Rectangle 17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16" name="Rectangle 15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731026" y="992879"/>
            <a:ext cx="6877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Older 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Free time on his hands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Looking for a photographer for daughter’s prom </a:t>
            </a:r>
            <a:r>
              <a:rPr lang="en-US" dirty="0" err="1" smtClean="0"/>
              <a:t>photoshoot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2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23" y="1496604"/>
            <a:ext cx="1692427" cy="33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24" name="Rectangle 23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22" name="Rectangle 21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20" name="Rectangle 19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18" name="Rectangle 17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16" name="Rectangle 15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20240" y="932688"/>
            <a:ext cx="3400033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People Lack:</a:t>
            </a:r>
          </a:p>
          <a:p>
            <a:endParaRPr lang="en-US" sz="2800" dirty="0"/>
          </a:p>
          <a:p>
            <a:r>
              <a:rPr lang="en-US" sz="2800" dirty="0" smtClean="0"/>
              <a:t>Money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Skill Set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Can’t find instant help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3" y="1899580"/>
            <a:ext cx="699874" cy="699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34" y="3149189"/>
            <a:ext cx="745331" cy="745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6" y="4380884"/>
            <a:ext cx="768343" cy="7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24" name="Rectangle 23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22" name="Rectangle 21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20" name="Rectangle 19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18" name="Rectangle 17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16" name="Rectangle 15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72768" y="1097280"/>
            <a:ext cx="886968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Current Solutions</a:t>
            </a:r>
          </a:p>
          <a:p>
            <a:pPr marL="342900" indent="-342900">
              <a:buAutoNum type="arabicPeriod"/>
            </a:pPr>
            <a:r>
              <a:rPr lang="en-US" sz="2800" dirty="0" err="1" smtClean="0"/>
              <a:t>Kijiji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Calling friends/family to help out with tasks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Nanny Service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Googling Ads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Maid service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24" name="Rectangle 23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22" name="Rectangle 21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20" name="Rectangle 19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18" name="Rectangle 17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16" name="Rectangle 15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72768" y="1097280"/>
            <a:ext cx="886968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Current Solutions</a:t>
            </a:r>
          </a:p>
          <a:p>
            <a:pPr marL="342900" indent="-342900">
              <a:buAutoNum type="arabicPeriod"/>
            </a:pPr>
            <a:r>
              <a:rPr lang="en-US" sz="2800" dirty="0" err="1" smtClean="0"/>
              <a:t>Kijiji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Calling friends/family to help out with tasks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Nanny Service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Googling Ads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Maid service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17162" y="1430185"/>
            <a:ext cx="5002823" cy="4019639"/>
            <a:chOff x="2437100" y="1539913"/>
            <a:chExt cx="5002823" cy="401963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907792" y="1539913"/>
              <a:ext cx="4532131" cy="4019639"/>
            </a:xfrm>
            <a:prstGeom prst="line">
              <a:avLst/>
            </a:prstGeom>
            <a:ln w="1238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437100" y="1572768"/>
              <a:ext cx="5002823" cy="3689284"/>
            </a:xfrm>
            <a:prstGeom prst="line">
              <a:avLst/>
            </a:prstGeom>
            <a:ln w="1238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0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3588" y="6008256"/>
            <a:ext cx="2274487" cy="573206"/>
            <a:chOff x="-13588" y="6008256"/>
            <a:chExt cx="2274487" cy="573206"/>
          </a:xfrm>
        </p:grpSpPr>
        <p:sp>
          <p:nvSpPr>
            <p:cNvPr id="24" name="Rectangle 23"/>
            <p:cNvSpPr/>
            <p:nvPr/>
          </p:nvSpPr>
          <p:spPr>
            <a:xfrm>
              <a:off x="-13588" y="6008256"/>
              <a:ext cx="2274487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730" y="6026362"/>
              <a:ext cx="170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Problem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7100" y="6026362"/>
            <a:ext cx="2520926" cy="573206"/>
            <a:chOff x="2437100" y="6026362"/>
            <a:chExt cx="2520926" cy="573206"/>
          </a:xfrm>
        </p:grpSpPr>
        <p:sp>
          <p:nvSpPr>
            <p:cNvPr id="22" name="Rectangle 21"/>
            <p:cNvSpPr/>
            <p:nvPr/>
          </p:nvSpPr>
          <p:spPr>
            <a:xfrm>
              <a:off x="2502921" y="6026362"/>
              <a:ext cx="2406219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7100" y="6112910"/>
              <a:ext cx="252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  <a:latin typeface="+mj-lt"/>
                </a:rPr>
                <a:t>Current Solutions</a:t>
              </a:r>
              <a:endParaRPr lang="en-US" sz="20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0048" y="6026362"/>
            <a:ext cx="2239875" cy="573206"/>
            <a:chOff x="5200048" y="6026362"/>
            <a:chExt cx="2239875" cy="573206"/>
          </a:xfrm>
        </p:grpSpPr>
        <p:sp>
          <p:nvSpPr>
            <p:cNvPr id="20" name="Rectangle 19"/>
            <p:cNvSpPr/>
            <p:nvPr/>
          </p:nvSpPr>
          <p:spPr>
            <a:xfrm>
              <a:off x="5200048" y="6026362"/>
              <a:ext cx="2239875" cy="5732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6424" y="6076348"/>
              <a:ext cx="203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2"/>
                  </a:solidFill>
                  <a:latin typeface="+mj-lt"/>
                </a:rPr>
                <a:t>Win-Win</a:t>
              </a:r>
              <a:endParaRPr lang="en-US" sz="28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1824" y="6026362"/>
            <a:ext cx="2649377" cy="573206"/>
            <a:chOff x="7441824" y="6026362"/>
            <a:chExt cx="2649377" cy="573206"/>
          </a:xfrm>
        </p:grpSpPr>
        <p:sp>
          <p:nvSpPr>
            <p:cNvPr id="18" name="Rectangle 17"/>
            <p:cNvSpPr/>
            <p:nvPr/>
          </p:nvSpPr>
          <p:spPr>
            <a:xfrm>
              <a:off x="7700222" y="6026362"/>
              <a:ext cx="2103836" cy="5732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824" y="6094804"/>
              <a:ext cx="2649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Financial Analysis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01490" y="6062895"/>
            <a:ext cx="2243646" cy="534439"/>
            <a:chOff x="10001490" y="6062895"/>
            <a:chExt cx="2243646" cy="534439"/>
          </a:xfrm>
        </p:grpSpPr>
        <p:sp>
          <p:nvSpPr>
            <p:cNvPr id="16" name="Rectangle 15"/>
            <p:cNvSpPr/>
            <p:nvPr/>
          </p:nvSpPr>
          <p:spPr>
            <a:xfrm>
              <a:off x="10001490" y="6062895"/>
              <a:ext cx="2243646" cy="5264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2456" y="6135669"/>
              <a:ext cx="200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2"/>
                  </a:solidFill>
                  <a:latin typeface="+mj-lt"/>
                </a:rPr>
                <a:t>Risk Mitigation</a:t>
              </a:r>
              <a:endParaRPr 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4299" y="392430"/>
            <a:ext cx="11592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Win-Win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2800" dirty="0" smtClean="0"/>
              <a:t> A member-based </a:t>
            </a:r>
            <a:r>
              <a:rPr lang="en-US" sz="2800" dirty="0"/>
              <a:t>services exchange platform inspired by our human needs of community and connection where paying it forward is a form of currency.</a:t>
            </a:r>
            <a:endParaRPr lang="en-US" sz="28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358</Words>
  <Application>Microsoft Macintosh PowerPoint</Application>
  <PresentationFormat>Widescreen</PresentationFormat>
  <Paragraphs>151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Mahajan</dc:creator>
  <cp:lastModifiedBy>Simran Mahajan</cp:lastModifiedBy>
  <cp:revision>19</cp:revision>
  <dcterms:created xsi:type="dcterms:W3CDTF">2016-11-20T15:14:26Z</dcterms:created>
  <dcterms:modified xsi:type="dcterms:W3CDTF">2016-11-20T18:47:49Z</dcterms:modified>
</cp:coreProperties>
</file>