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18"/>
  </p:notesMasterIdLst>
  <p:sldIdLst>
    <p:sldId id="272" r:id="rId2"/>
    <p:sldId id="296" r:id="rId3"/>
    <p:sldId id="258" r:id="rId4"/>
    <p:sldId id="283" r:id="rId5"/>
    <p:sldId id="287" r:id="rId6"/>
    <p:sldId id="288" r:id="rId7"/>
    <p:sldId id="289" r:id="rId8"/>
    <p:sldId id="285" r:id="rId9"/>
    <p:sldId id="291" r:id="rId10"/>
    <p:sldId id="292" r:id="rId11"/>
    <p:sldId id="293" r:id="rId12"/>
    <p:sldId id="294" r:id="rId13"/>
    <p:sldId id="295" r:id="rId14"/>
    <p:sldId id="297" r:id="rId15"/>
    <p:sldId id="298" r:id="rId16"/>
    <p:sldId id="299" r:id="rId17"/>
  </p:sldIdLst>
  <p:sldSz cx="12188825" cy="6858000"/>
  <p:notesSz cx="6858000" cy="9153525"/>
  <p:embeddedFontLst>
    <p:embeddedFont>
      <p:font typeface="Inter" panose="02000503000000020004" pitchFamily="2" charset="0"/>
      <p:regular r:id="rId19"/>
      <p:bold r:id="rId20"/>
      <p:italic r:id="rId21"/>
      <p:boldItalic r:id="rId22"/>
    </p:embeddedFont>
    <p:embeddedFont>
      <p:font typeface="Inter Light" panose="02000403000000020004" pitchFamily="2" charset="0"/>
      <p:regular r:id="rId23"/>
      <p:bold r:id="rId24"/>
      <p:italic r:id="rId25"/>
    </p:embeddedFont>
    <p:embeddedFont>
      <p:font typeface="Inter SemiBold" panose="02000703000000020004"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A646"/>
    <a:srgbClr val="FED03D"/>
    <a:srgbClr val="E8652D"/>
    <a:srgbClr val="015645"/>
    <a:srgbClr val="88CAC9"/>
    <a:srgbClr val="2F13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A8424-0DD6-409A-9264-2B939E4F3C4D}">
  <a:tblStyle styleId="{201A8424-0DD6-409A-9264-2B939E4F3C4D}" styleName="Table_0">
    <a:wholeTbl>
      <a:tcTxStyle b="off" i="off">
        <a:font>
          <a:latin typeface="CiscoSansTT ExtraLight"/>
          <a:ea typeface="CiscoSansTT ExtraLight"/>
          <a:cs typeface="CiscoSansTT Extra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3FB"/>
          </a:solidFill>
        </a:fill>
      </a:tcStyle>
    </a:wholeTbl>
    <a:band1H>
      <a:tcTxStyle b="off" i="off"/>
      <a:tcStyle>
        <a:tcBdr/>
        <a:fill>
          <a:solidFill>
            <a:srgbClr val="CAE7F7"/>
          </a:solidFill>
        </a:fill>
      </a:tcStyle>
    </a:band1H>
    <a:band2H>
      <a:tcTxStyle b="off" i="off"/>
      <a:tcStyle>
        <a:tcBdr/>
      </a:tcStyle>
    </a:band2H>
    <a:band1V>
      <a:tcTxStyle b="off" i="off"/>
      <a:tcStyle>
        <a:tcBdr/>
        <a:fill>
          <a:solidFill>
            <a:srgbClr val="CAE7F7"/>
          </a:solidFill>
        </a:fill>
      </a:tcStyle>
    </a:band1V>
    <a:band2V>
      <a:tcTxStyle b="off" i="off"/>
      <a:tcStyle>
        <a:tcBdr/>
      </a:tcStyle>
    </a:band2V>
    <a:lastCol>
      <a:tcTxStyle b="on" i="off">
        <a:font>
          <a:latin typeface="CiscoSansTT ExtraLight"/>
          <a:ea typeface="CiscoSansTT ExtraLight"/>
          <a:cs typeface="CiscoSansTT ExtraLight"/>
        </a:font>
        <a:schemeClr val="lt1"/>
      </a:tcTxStyle>
      <a:tcStyle>
        <a:tcBdr/>
        <a:fill>
          <a:solidFill>
            <a:schemeClr val="accent1"/>
          </a:solidFill>
        </a:fill>
      </a:tcStyle>
    </a:lastCol>
    <a:firstCol>
      <a:tcTxStyle b="on" i="off">
        <a:font>
          <a:latin typeface="CiscoSansTT ExtraLight"/>
          <a:ea typeface="CiscoSansTT ExtraLight"/>
          <a:cs typeface="CiscoSansTT ExtraLight"/>
        </a:font>
        <a:schemeClr val="lt1"/>
      </a:tcTxStyle>
      <a:tcStyle>
        <a:tcBdr/>
        <a:fill>
          <a:solidFill>
            <a:schemeClr val="accent1"/>
          </a:solidFill>
        </a:fill>
      </a:tcStyle>
    </a:firstCol>
    <a:lastRow>
      <a:tcTxStyle b="on" i="off">
        <a:font>
          <a:latin typeface="CiscoSansTT ExtraLight"/>
          <a:ea typeface="CiscoSansTT ExtraLight"/>
          <a:cs typeface="CiscoSansTT Extra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iscoSansTT ExtraLight"/>
          <a:ea typeface="CiscoSansTT ExtraLight"/>
          <a:cs typeface="CiscoSansTT Extra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37F12347-27E8-4DD3-A5E3-2A5ACB67B3D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60"/>
    <p:restoredTop sz="93562"/>
  </p:normalViewPr>
  <p:slideViewPr>
    <p:cSldViewPr snapToGrid="0">
      <p:cViewPr varScale="1">
        <p:scale>
          <a:sx n="115" d="100"/>
          <a:sy n="115" d="100"/>
        </p:scale>
        <p:origin x="216" y="272"/>
      </p:cViewPr>
      <p:guideLst>
        <p:guide orient="horz" pos="2160"/>
        <p:guide orient="horz" pos="816"/>
        <p:guide orient="horz" pos="3840"/>
        <p:guide orient="horz" pos="1056"/>
        <p:guide pos="3839"/>
        <p:guide pos="384"/>
        <p:guide pos="729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3"/>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autoTitleDeleted val="1"/>
    <c:plotArea>
      <c:layout/>
      <c:doughnutChart>
        <c:varyColors val="1"/>
        <c:ser>
          <c:idx val="0"/>
          <c:order val="0"/>
          <c:tx>
            <c:strRef>
              <c:f>Sheet1!$B$1</c:f>
              <c:strCache>
                <c:ptCount val="1"/>
                <c:pt idx="0">
                  <c:v>Status</c:v>
                </c:pt>
              </c:strCache>
            </c:strRef>
          </c:tx>
          <c:dPt>
            <c:idx val="0"/>
            <c:bubble3D val="0"/>
            <c:spPr>
              <a:solidFill>
                <a:srgbClr val="00B050"/>
              </a:solidFill>
            </c:spPr>
            <c:extLst>
              <c:ext xmlns:c16="http://schemas.microsoft.com/office/drawing/2014/chart" uri="{C3380CC4-5D6E-409C-BE32-E72D297353CC}">
                <c16:uniqueId val="{00000001-E3A8-1C41-9659-A6A6019DB2B3}"/>
              </c:ext>
            </c:extLst>
          </c:dPt>
          <c:dPt>
            <c:idx val="1"/>
            <c:bubble3D val="0"/>
            <c:spPr>
              <a:solidFill>
                <a:srgbClr val="FFC000"/>
              </a:solidFill>
            </c:spPr>
            <c:extLst>
              <c:ext xmlns:c16="http://schemas.microsoft.com/office/drawing/2014/chart" uri="{C3380CC4-5D6E-409C-BE32-E72D297353CC}">
                <c16:uniqueId val="{00000003-E3A8-1C41-9659-A6A6019DB2B3}"/>
              </c:ext>
            </c:extLst>
          </c:dPt>
          <c:cat>
            <c:strRef>
              <c:f>Sheet1!$A$2:$A$3</c:f>
              <c:strCache>
                <c:ptCount val="2"/>
                <c:pt idx="0">
                  <c:v>good</c:v>
                </c:pt>
                <c:pt idx="1">
                  <c:v>warning</c:v>
                </c:pt>
              </c:strCache>
            </c:strRef>
          </c:cat>
          <c:val>
            <c:numRef>
              <c:f>Sheet1!$B$2:$B$3</c:f>
              <c:numCache>
                <c:formatCode>General</c:formatCode>
                <c:ptCount val="2"/>
                <c:pt idx="0">
                  <c:v>5622</c:v>
                </c:pt>
                <c:pt idx="1">
                  <c:v>1764</c:v>
                </c:pt>
              </c:numCache>
            </c:numRef>
          </c:val>
          <c:extLst>
            <c:ext xmlns:c16="http://schemas.microsoft.com/office/drawing/2014/chart" uri="{C3380CC4-5D6E-409C-BE32-E72D297353CC}">
              <c16:uniqueId val="{00000004-E3A8-1C41-9659-A6A6019DB2B3}"/>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autoTitleDeleted val="1"/>
    <c:plotArea>
      <c:layout/>
      <c:doughnutChart>
        <c:varyColors val="1"/>
        <c:ser>
          <c:idx val="0"/>
          <c:order val="0"/>
          <c:tx>
            <c:strRef>
              <c:f>Sheet1!$B$1</c:f>
              <c:strCache>
                <c:ptCount val="1"/>
                <c:pt idx="0">
                  <c:v>Status</c:v>
                </c:pt>
              </c:strCache>
            </c:strRef>
          </c:tx>
          <c:dPt>
            <c:idx val="0"/>
            <c:bubble3D val="0"/>
            <c:spPr>
              <a:solidFill>
                <a:srgbClr val="00B050"/>
              </a:solidFill>
            </c:spPr>
            <c:extLst>
              <c:ext xmlns:c16="http://schemas.microsoft.com/office/drawing/2014/chart" uri="{C3380CC4-5D6E-409C-BE32-E72D297353CC}">
                <c16:uniqueId val="{00000001-80B1-5E44-A3CE-77BC6705E51D}"/>
              </c:ext>
            </c:extLst>
          </c:dPt>
          <c:dPt>
            <c:idx val="1"/>
            <c:bubble3D val="0"/>
            <c:spPr>
              <a:solidFill>
                <a:srgbClr val="FFC000"/>
              </a:solidFill>
            </c:spPr>
            <c:extLst>
              <c:ext xmlns:c16="http://schemas.microsoft.com/office/drawing/2014/chart" uri="{C3380CC4-5D6E-409C-BE32-E72D297353CC}">
                <c16:uniqueId val="{00000003-80B1-5E44-A3CE-77BC6705E51D}"/>
              </c:ext>
            </c:extLst>
          </c:dPt>
          <c:dPt>
            <c:idx val="2"/>
            <c:bubble3D val="0"/>
            <c:spPr>
              <a:solidFill>
                <a:srgbClr val="FF0000"/>
              </a:solidFill>
            </c:spPr>
            <c:extLst>
              <c:ext xmlns:c16="http://schemas.microsoft.com/office/drawing/2014/chart" uri="{C3380CC4-5D6E-409C-BE32-E72D297353CC}">
                <c16:uniqueId val="{00000005-80B1-5E44-A3CE-77BC6705E51D}"/>
              </c:ext>
            </c:extLst>
          </c:dPt>
          <c:cat>
            <c:strRef>
              <c:f>Sheet1!$A$2:$A$4</c:f>
              <c:strCache>
                <c:ptCount val="3"/>
                <c:pt idx="0">
                  <c:v>current</c:v>
                </c:pt>
                <c:pt idx="1">
                  <c:v>approaching</c:v>
                </c:pt>
                <c:pt idx="2">
                  <c:v>past</c:v>
                </c:pt>
              </c:strCache>
            </c:strRef>
          </c:cat>
          <c:val>
            <c:numRef>
              <c:f>Sheet1!$B$2:$B$4</c:f>
              <c:numCache>
                <c:formatCode>General</c:formatCode>
                <c:ptCount val="3"/>
                <c:pt idx="0">
                  <c:v>7343</c:v>
                </c:pt>
                <c:pt idx="1">
                  <c:v>33</c:v>
                </c:pt>
                <c:pt idx="2">
                  <c:v>10</c:v>
                </c:pt>
              </c:numCache>
            </c:numRef>
          </c:val>
          <c:extLst>
            <c:ext xmlns:c16="http://schemas.microsoft.com/office/drawing/2014/chart" uri="{C3380CC4-5D6E-409C-BE32-E72D297353CC}">
              <c16:uniqueId val="{00000006-80B1-5E44-A3CE-77BC6705E51D}"/>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autoTitleDeleted val="1"/>
    <c:plotArea>
      <c:layout/>
      <c:pieChart>
        <c:varyColors val="1"/>
        <c:ser>
          <c:idx val="0"/>
          <c:order val="0"/>
          <c:tx>
            <c:strRef>
              <c:f>Sheet1!$B$1</c:f>
              <c:strCache>
                <c:ptCount val="1"/>
                <c:pt idx="0">
                  <c:v>Status</c:v>
                </c:pt>
              </c:strCache>
            </c:strRef>
          </c:tx>
          <c:dPt>
            <c:idx val="0"/>
            <c:bubble3D val="0"/>
            <c:spPr>
              <a:solidFill>
                <a:srgbClr val="6CB86C"/>
              </a:solidFill>
            </c:spPr>
            <c:extLst>
              <c:ext xmlns:c16="http://schemas.microsoft.com/office/drawing/2014/chart" uri="{C3380CC4-5D6E-409C-BE32-E72D297353CC}">
                <c16:uniqueId val="{00000001-B141-5745-A48C-DDBFFB71FDC9}"/>
              </c:ext>
            </c:extLst>
          </c:dPt>
          <c:dPt>
            <c:idx val="1"/>
            <c:bubble3D val="0"/>
            <c:spPr>
              <a:solidFill>
                <a:srgbClr val="E37754"/>
              </a:solidFill>
            </c:spPr>
            <c:extLst>
              <c:ext xmlns:c16="http://schemas.microsoft.com/office/drawing/2014/chart" uri="{C3380CC4-5D6E-409C-BE32-E72D297353CC}">
                <c16:uniqueId val="{00000003-B141-5745-A48C-DDBFFB71FDC9}"/>
              </c:ext>
            </c:extLst>
          </c:dPt>
          <c:cat>
            <c:strRef>
              <c:f>Sheet1!$A$2:$A$3</c:f>
              <c:strCache>
                <c:ptCount val="2"/>
                <c:pt idx="0">
                  <c:v>Good (2443/4228, 57.8%)</c:v>
                </c:pt>
                <c:pt idx="1">
                  <c:v>Critical (1785/4228, 42.2%)</c:v>
                </c:pt>
              </c:strCache>
            </c:strRef>
          </c:cat>
          <c:val>
            <c:numRef>
              <c:f>Sheet1!$B$2:$B$3</c:f>
              <c:numCache>
                <c:formatCode>General</c:formatCode>
                <c:ptCount val="2"/>
                <c:pt idx="0">
                  <c:v>2443</c:v>
                </c:pt>
                <c:pt idx="1">
                  <c:v>1785</c:v>
                </c:pt>
              </c:numCache>
            </c:numRef>
          </c:val>
          <c:extLst>
            <c:ext xmlns:c16="http://schemas.microsoft.com/office/drawing/2014/chart" uri="{C3380CC4-5D6E-409C-BE32-E72D297353CC}">
              <c16:uniqueId val="{00000004-B141-5745-A48C-DDBFFB71FDC9}"/>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sz="11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autoTitleDeleted val="1"/>
    <c:plotArea>
      <c:layout/>
      <c:pieChart>
        <c:varyColors val="1"/>
        <c:ser>
          <c:idx val="0"/>
          <c:order val="0"/>
          <c:tx>
            <c:strRef>
              <c:f>Sheet1!$B$1</c:f>
              <c:strCache>
                <c:ptCount val="1"/>
                <c:pt idx="0">
                  <c:v>Status</c:v>
                </c:pt>
              </c:strCache>
            </c:strRef>
          </c:tx>
          <c:dPt>
            <c:idx val="0"/>
            <c:bubble3D val="0"/>
            <c:spPr>
              <a:solidFill>
                <a:srgbClr val="6CB86C"/>
              </a:solidFill>
            </c:spPr>
            <c:extLst>
              <c:ext xmlns:c16="http://schemas.microsoft.com/office/drawing/2014/chart" uri="{C3380CC4-5D6E-409C-BE32-E72D297353CC}">
                <c16:uniqueId val="{00000001-3E68-454B-B233-E3F3C5F1E55A}"/>
              </c:ext>
            </c:extLst>
          </c:dPt>
          <c:dPt>
            <c:idx val="1"/>
            <c:bubble3D val="0"/>
            <c:spPr>
              <a:solidFill>
                <a:srgbClr val="F8C447"/>
              </a:solidFill>
            </c:spPr>
            <c:extLst>
              <c:ext xmlns:c16="http://schemas.microsoft.com/office/drawing/2014/chart" uri="{C3380CC4-5D6E-409C-BE32-E72D297353CC}">
                <c16:uniqueId val="{00000003-3E68-454B-B233-E3F3C5F1E55A}"/>
              </c:ext>
            </c:extLst>
          </c:dPt>
          <c:dPt>
            <c:idx val="2"/>
            <c:bubble3D val="0"/>
            <c:spPr>
              <a:solidFill>
                <a:srgbClr val="E37754"/>
              </a:solidFill>
            </c:spPr>
            <c:extLst>
              <c:ext xmlns:c16="http://schemas.microsoft.com/office/drawing/2014/chart" uri="{C3380CC4-5D6E-409C-BE32-E72D297353CC}">
                <c16:uniqueId val="{00000005-3E68-454B-B233-E3F3C5F1E55A}"/>
              </c:ext>
            </c:extLst>
          </c:dPt>
          <c:cat>
            <c:strRef>
              <c:f>Sheet1!$A$2:$A$4</c:f>
              <c:strCache>
                <c:ptCount val="3"/>
                <c:pt idx="0">
                  <c:v>Good (4185/4228, 99.0%)</c:v>
                </c:pt>
                <c:pt idx="1">
                  <c:v>Warning (33/4228, 0.8%)</c:v>
                </c:pt>
                <c:pt idx="2">
                  <c:v>Critical (10/4228, 0.2%)</c:v>
                </c:pt>
              </c:strCache>
            </c:strRef>
          </c:cat>
          <c:val>
            <c:numRef>
              <c:f>Sheet1!$B$2:$B$4</c:f>
              <c:numCache>
                <c:formatCode>General</c:formatCode>
                <c:ptCount val="3"/>
                <c:pt idx="0">
                  <c:v>4185</c:v>
                </c:pt>
                <c:pt idx="1">
                  <c:v>33</c:v>
                </c:pt>
                <c:pt idx="2">
                  <c:v>10</c:v>
                </c:pt>
              </c:numCache>
            </c:numRef>
          </c:val>
          <c:extLst>
            <c:ext xmlns:c16="http://schemas.microsoft.com/office/drawing/2014/chart" uri="{C3380CC4-5D6E-409C-BE32-E72D297353CC}">
              <c16:uniqueId val="{00000006-3E68-454B-B233-E3F3C5F1E55A}"/>
            </c:ext>
          </c:extLst>
        </c:ser>
        <c:dLbls>
          <c:showLegendKey val="0"/>
          <c:showVal val="0"/>
          <c:showCatName val="0"/>
          <c:showSerName val="0"/>
          <c:showPercent val="0"/>
          <c:showBubbleSize val="0"/>
          <c:showLeaderLines val="1"/>
        </c:dLbls>
        <c:firstSliceAng val="0"/>
      </c:pieChart>
    </c:plotArea>
    <c:legend>
      <c:legendPos val="r"/>
      <c:overlay val="0"/>
      <c:txPr>
        <a:bodyPr/>
        <a:lstStyle/>
        <a:p>
          <a:pPr>
            <a:defRPr sz="1100"/>
          </a:pPr>
          <a:endParaRPr lang="en-US"/>
        </a:p>
      </c:txPr>
    </c:legend>
    <c:plotVisOnly val="1"/>
    <c:dispBlanksAs val="gap"/>
    <c:showDLblsOverMax val="1"/>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overlay val="0"/>
    </c:title>
    <c:autoTitleDeleted val="0"/>
    <c:plotArea>
      <c:layout/>
      <c:doughnutChart>
        <c:varyColors val="1"/>
        <c:ser>
          <c:idx val="0"/>
          <c:order val="0"/>
          <c:tx>
            <c:strRef>
              <c:f>Sheet1!$B$1</c:f>
              <c:strCache>
                <c:ptCount val="1"/>
                <c:pt idx="0">
                  <c:v>Risk</c:v>
                </c:pt>
              </c:strCache>
            </c:strRef>
          </c:tx>
          <c:dPt>
            <c:idx val="0"/>
            <c:bubble3D val="0"/>
            <c:spPr>
              <a:solidFill>
                <a:srgbClr val="E55451"/>
              </a:solidFill>
            </c:spPr>
            <c:extLst>
              <c:ext xmlns:c16="http://schemas.microsoft.com/office/drawing/2014/chart" uri="{C3380CC4-5D6E-409C-BE32-E72D297353CC}">
                <c16:uniqueId val="{00000001-2874-C74A-AF4F-A96B8C7C5E40}"/>
              </c:ext>
            </c:extLst>
          </c:dPt>
          <c:dPt>
            <c:idx val="1"/>
            <c:bubble3D val="0"/>
            <c:spPr>
              <a:solidFill>
                <a:srgbClr val="FFC000"/>
              </a:solidFill>
            </c:spPr>
            <c:extLst>
              <c:ext xmlns:c16="http://schemas.microsoft.com/office/drawing/2014/chart" uri="{C3380CC4-5D6E-409C-BE32-E72D297353CC}">
                <c16:uniqueId val="{00000003-2874-C74A-AF4F-A96B8C7C5E40}"/>
              </c:ext>
            </c:extLst>
          </c:dPt>
          <c:dPt>
            <c:idx val="2"/>
            <c:bubble3D val="0"/>
            <c:spPr>
              <a:solidFill>
                <a:srgbClr val="70AD47"/>
              </a:solidFill>
            </c:spPr>
            <c:extLst>
              <c:ext xmlns:c16="http://schemas.microsoft.com/office/drawing/2014/chart" uri="{C3380CC4-5D6E-409C-BE32-E72D297353CC}">
                <c16:uniqueId val="{00000005-2874-C74A-AF4F-A96B8C7C5E40}"/>
              </c:ext>
            </c:extLst>
          </c:dPt>
          <c:cat>
            <c:strRef>
              <c:f>Sheet1!$A$2:$A$4</c:f>
              <c:strCache>
                <c:ptCount val="3"/>
                <c:pt idx="0">
                  <c:v>High Risk</c:v>
                </c:pt>
                <c:pt idx="1">
                  <c:v>Medium Risk</c:v>
                </c:pt>
                <c:pt idx="2">
                  <c:v>Low Risk</c:v>
                </c:pt>
              </c:strCache>
            </c:strRef>
          </c:cat>
          <c:val>
            <c:numRef>
              <c:f>Sheet1!$B$2:$B$4</c:f>
              <c:numCache>
                <c:formatCode>General</c:formatCode>
                <c:ptCount val="3"/>
                <c:pt idx="0">
                  <c:v>10</c:v>
                </c:pt>
                <c:pt idx="1">
                  <c:v>7</c:v>
                </c:pt>
                <c:pt idx="2">
                  <c:v>7369</c:v>
                </c:pt>
              </c:numCache>
            </c:numRef>
          </c:val>
          <c:extLst>
            <c:ext xmlns:c16="http://schemas.microsoft.com/office/drawing/2014/chart" uri="{C3380CC4-5D6E-409C-BE32-E72D297353CC}">
              <c16:uniqueId val="{00000006-2874-C74A-AF4F-A96B8C7C5E40}"/>
            </c:ext>
          </c:extLst>
        </c:ser>
        <c:dLbls>
          <c:showLegendKey val="0"/>
          <c:showVal val="0"/>
          <c:showCatName val="0"/>
          <c:showSerName val="0"/>
          <c:showPercent val="0"/>
          <c:showBubbleSize val="0"/>
          <c:showLeaderLines val="1"/>
        </c:dLbls>
        <c:firstSliceAng val="0"/>
        <c:holeSize val="50"/>
      </c:doughnutChart>
    </c:plotArea>
    <c:legend>
      <c:legendPos val="b"/>
      <c:overlay val="0"/>
      <c:txPr>
        <a:bodyPr/>
        <a:lstStyle/>
        <a:p>
          <a:pPr>
            <a:defRPr sz="10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overlay val="0"/>
    </c:title>
    <c:autoTitleDeleted val="0"/>
    <c:plotArea>
      <c:layout/>
      <c:barChart>
        <c:barDir val="col"/>
        <c:grouping val="clustered"/>
        <c:varyColors val="1"/>
        <c:ser>
          <c:idx val="0"/>
          <c:order val="0"/>
          <c:tx>
            <c:strRef>
              <c:f>Sheet1!$B$1</c:f>
              <c:strCache>
                <c:ptCount val="1"/>
              </c:strCache>
            </c:strRef>
          </c:tx>
          <c:spPr>
            <a:solidFill>
              <a:srgbClr val="0070C0"/>
            </a:solidFill>
          </c:spPr>
          <c:invertIfNegative val="1"/>
          <c:cat>
            <c:strRef>
              <c:f>Sheet1!$A$2:$A$4</c:f>
              <c:strCache>
                <c:ptCount val="3"/>
                <c:pt idx="0">
                  <c:v>2025</c:v>
                </c:pt>
                <c:pt idx="1">
                  <c:v>2026</c:v>
                </c:pt>
                <c:pt idx="2">
                  <c:v>2027</c:v>
                </c:pt>
              </c:strCache>
            </c:strRef>
          </c:cat>
          <c:val>
            <c:numRef>
              <c:f>Sheet1!$B$2:$B$4</c:f>
              <c:numCache>
                <c:formatCode>General</c:formatCode>
                <c:ptCount val="3"/>
                <c:pt idx="0">
                  <c:v>77950</c:v>
                </c:pt>
                <c:pt idx="1">
                  <c:v>32000</c:v>
                </c:pt>
                <c:pt idx="2">
                  <c:v>0</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A87F-AA47-8FB5-39C39919BC2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81000" y="3127455"/>
            <a:ext cx="6096000" cy="5339556"/>
          </a:xfrm>
          <a:prstGeom prst="rect">
            <a:avLst/>
          </a:prstGeom>
          <a:noFill/>
          <a:ln>
            <a:noFill/>
          </a:ln>
        </p:spPr>
        <p:txBody>
          <a:bodyPr spcFirstLastPara="1" wrap="square" lIns="0" tIns="0" rIns="0" bIns="0" anchor="t" anchorCtr="0">
            <a:noAutofit/>
          </a:bodyPr>
          <a:lstStyle>
            <a:lvl1pPr marL="457200" marR="0" lvl="0" indent="-228600" algn="l" rtl="0">
              <a:spcBef>
                <a:spcPts val="60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95275" algn="l" rtl="0">
              <a:spcBef>
                <a:spcPts val="6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92100" algn="l" rtl="0">
              <a:spcBef>
                <a:spcPts val="6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9400" algn="l" rtl="0">
              <a:spcBef>
                <a:spcPts val="6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381000" y="8695849"/>
            <a:ext cx="4876800" cy="227249"/>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5867400" y="8695849"/>
            <a:ext cx="609600" cy="227249"/>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0a85bfeec3_0_280:notes"/>
          <p:cNvSpPr txBox="1">
            <a:spLocks noGrp="1"/>
          </p:cNvSpPr>
          <p:nvPr>
            <p:ph type="body" idx="1"/>
          </p:nvPr>
        </p:nvSpPr>
        <p:spPr>
          <a:xfrm>
            <a:off x="685800" y="4347924"/>
            <a:ext cx="5486400" cy="41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3" name="Google Shape;913;g10a85bfeec3_0_280:notes"/>
          <p:cNvSpPr>
            <a:spLocks noGrp="1" noRot="1" noChangeAspect="1"/>
          </p:cNvSpPr>
          <p:nvPr>
            <p:ph type="sldImg" idx="2"/>
          </p:nvPr>
        </p:nvSpPr>
        <p:spPr>
          <a:xfrm>
            <a:off x="379413" y="685800"/>
            <a:ext cx="6100762" cy="34337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8294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600"/>
              </a:spcBef>
              <a:spcAft>
                <a:spcPts val="0"/>
              </a:spcAft>
              <a:buClr>
                <a:srgbClr val="000000"/>
              </a:buClr>
              <a:buSzPts val="1400"/>
              <a:buFont typeface="Arial"/>
              <a:buNone/>
              <a:tabLst/>
              <a:defRPr/>
            </a:pPr>
            <a:br>
              <a:rPr lang="en-US" dirty="0"/>
            </a:br>
            <a:r>
              <a:rPr lang="en-US" dirty="0"/>
              <a:t>Network Health Score Logic:</a:t>
            </a:r>
            <a:br>
              <a:rPr lang="en-US" dirty="0"/>
            </a:br>
            <a:br>
              <a:rPr lang="en-US" dirty="0"/>
            </a:br>
            <a:r>
              <a:rPr lang="en-US" dirty="0"/>
              <a:t>The Network Health Score starts at 100 points and applies deductions based on percentage thresholds:</a:t>
            </a:r>
            <a:br>
              <a:rPr lang="en-US" dirty="0"/>
            </a:br>
            <a:br>
              <a:rPr lang="en-US" dirty="0"/>
            </a:br>
            <a:r>
              <a:rPr lang="en-US" dirty="0"/>
              <a:t>Device Health Deductions:</a:t>
            </a:r>
            <a:br>
              <a:rPr lang="en-US" dirty="0"/>
            </a:br>
            <a:r>
              <a:rPr lang="en-US" dirty="0"/>
              <a:t>- Critical health devices: -5 to -30 points (higher % = larger deduction)</a:t>
            </a:r>
            <a:br>
              <a:rPr lang="en-US" dirty="0"/>
            </a:br>
            <a:r>
              <a:rPr lang="en-US" dirty="0"/>
              <a:t>- Warning health devices: -5 to -15 points (higher % = larger deduction)</a:t>
            </a:r>
            <a:br>
              <a:rPr lang="en-US" dirty="0"/>
            </a:br>
            <a:br>
              <a:rPr lang="en-US" dirty="0"/>
            </a:br>
            <a:r>
              <a:rPr lang="en-US" dirty="0"/>
              <a:t>Lifecycle Deductions:</a:t>
            </a:r>
            <a:br>
              <a:rPr lang="en-US" dirty="0"/>
            </a:br>
            <a:r>
              <a:rPr lang="en-US" dirty="0"/>
              <a:t>- End-of-support devices: -5 to -25 points (higher % = larger deduction)</a:t>
            </a:r>
            <a:br>
              <a:rPr lang="en-US" dirty="0"/>
            </a:br>
            <a:r>
              <a:rPr lang="en-US" dirty="0"/>
              <a:t>- End-of-sale devices: -5 to -10 points (higher % = larger deduction)</a:t>
            </a:r>
            <a:br>
              <a:rPr lang="en-US" dirty="0"/>
            </a:br>
            <a:br>
              <a:rPr lang="en-US" dirty="0"/>
            </a:br>
            <a:r>
              <a:rPr lang="en-US" dirty="0"/>
              <a:t>Firmware Deductions:</a:t>
            </a:r>
            <a:br>
              <a:rPr lang="en-US" dirty="0"/>
            </a:br>
            <a:r>
              <a:rPr lang="en-US" dirty="0"/>
              <a:t>- Critical firmware versions: -5 to -20 points (higher % = larger deduction)</a:t>
            </a:r>
            <a:br>
              <a:rPr lang="en-US" dirty="0"/>
            </a:br>
            <a:br>
              <a:rPr lang="en-US" dirty="0"/>
            </a:br>
            <a:r>
              <a:rPr lang="en-US" dirty="0"/>
              <a:t>Product Adoption Deductions:</a:t>
            </a:r>
            <a:br>
              <a:rPr lang="en-US" dirty="0"/>
            </a:br>
            <a:r>
              <a:rPr lang="en-US" dirty="0"/>
              <a:t>- Missing core products (MX, MS, MR): -5 points each</a:t>
            </a:r>
            <a:br>
              <a:rPr lang="en-US" dirty="0"/>
            </a:br>
            <a:r>
              <a:rPr lang="en-US" dirty="0"/>
              <a:t>- Missing advanced products (Secure Connect, Umbrella): -2 points each</a:t>
            </a:r>
            <a:br>
              <a:rPr lang="en-US" dirty="0"/>
            </a:br>
            <a:br>
              <a:rPr lang="en-US" dirty="0"/>
            </a:br>
            <a:r>
              <a:rPr lang="en-US" dirty="0"/>
              <a:t>Device Health Logic:</a:t>
            </a:r>
            <a:br>
              <a:rPr lang="en-US" dirty="0"/>
            </a:br>
            <a:r>
              <a:rPr lang="en-US" dirty="0"/>
              <a:t>Devices are categorized as "Good," "Warning," or "Critical" based on:</a:t>
            </a:r>
            <a:br>
              <a:rPr lang="en-US" dirty="0"/>
            </a:br>
            <a:r>
              <a:rPr lang="en-US" dirty="0"/>
              <a:t>1. Firmware Status:</a:t>
            </a:r>
            <a:br>
              <a:rPr lang="en-US" dirty="0"/>
            </a:br>
            <a:r>
              <a:rPr lang="en-US" dirty="0"/>
              <a:t>   - Good: Running latest firmware </a:t>
            </a:r>
            <a:br>
              <a:rPr lang="en-US" dirty="0"/>
            </a:br>
            <a:r>
              <a:rPr lang="en-US" dirty="0"/>
              <a:t>   - Warning: Running outdated but stable firmware</a:t>
            </a:r>
            <a:br>
              <a:rPr lang="en-US" dirty="0"/>
            </a:br>
            <a:r>
              <a:rPr lang="en-US" dirty="0"/>
              <a:t>   - Critical: Running versions with known security issues</a:t>
            </a:r>
            <a:br>
              <a:rPr lang="en-US" dirty="0"/>
            </a:br>
            <a:br>
              <a:rPr lang="en-US" dirty="0"/>
            </a:br>
            <a:r>
              <a:rPr lang="en-US" dirty="0"/>
              <a:t>2. Lifecycle Status:</a:t>
            </a:r>
            <a:br>
              <a:rPr lang="en-US" dirty="0"/>
            </a:br>
            <a:r>
              <a:rPr lang="en-US" dirty="0"/>
              <a:t>   - Critical: Past end-of-support or within 1 year of end-of-support</a:t>
            </a:r>
            <a:br>
              <a:rPr lang="en-US" dirty="0"/>
            </a:br>
            <a:r>
              <a:rPr lang="en-US" dirty="0"/>
              <a:t>   - Warning: Past end-of-sale or within 1-2 years of end-of-support</a:t>
            </a:r>
            <a:br>
              <a:rPr lang="en-US" dirty="0"/>
            </a:br>
            <a:r>
              <a:rPr lang="en-US" dirty="0"/>
              <a:t>   - Good: Current hardware with &gt;2 years until end-of-support</a:t>
            </a:r>
            <a:br>
              <a:rPr lang="en-US" dirty="0"/>
            </a:br>
            <a:br>
              <a:rPr lang="en-US" dirty="0"/>
            </a:br>
            <a:r>
              <a:rPr lang="en-US" dirty="0"/>
              <a:t>A device's overall health is determined by its most severe issue (firmware or lifecycle)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000" b="0" i="0" u="none" strike="noStrike" cap="none" smtClean="0">
                <a:solidFill>
                  <a:schemeClr val="dk1"/>
                </a:solidFill>
                <a:latin typeface="Arial"/>
                <a:ea typeface="Arial"/>
                <a:cs typeface="Arial"/>
                <a:sym typeface="Arial"/>
              </a:rPr>
              <a:t>2</a:t>
            </a:fld>
            <a:endParaRPr lang="en-US"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6448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2e26ba8825_0_0: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r>
              <a:rPr lang="en-US" sz="1100" b="1" dirty="0">
                <a:solidFill>
                  <a:schemeClr val="tx1">
                    <a:lumMod val="75000"/>
                    <a:lumOff val="25000"/>
                  </a:schemeClr>
                </a:solidFill>
                <a:latin typeface="Inter"/>
                <a:ea typeface="Inter"/>
                <a:cs typeface="Inter"/>
                <a:sym typeface="Inter"/>
              </a:rPr>
              <a:t>Unique clients: Count of unique MAC addresses that connected to a network in a one day period. i.e. if a phone connects to a network 5x in one day, it only is counted once for that day. If it connects again the next day, it is counted a second time.</a:t>
            </a: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r>
              <a:rPr lang="en-US" sz="1100" b="1" dirty="0">
                <a:solidFill>
                  <a:schemeClr val="tx1">
                    <a:lumMod val="75000"/>
                    <a:lumOff val="25000"/>
                  </a:schemeClr>
                </a:solidFill>
                <a:latin typeface="Inter"/>
                <a:ea typeface="Inter"/>
                <a:cs typeface="Inter"/>
                <a:sym typeface="Inter"/>
              </a:rPr>
              <a:t>Non-Unique clients: Count ALL MAC addresses that connected to a network in a one day period. i.e. if a phone connects to a network 5x in one day, it only is counted 5 times. Also, if it connects to a MS device and then passes traffic through an MS and MX device, it is counted separately at each device.</a:t>
            </a: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lvl="0" indent="0" algn="l" rtl="0">
              <a:spcBef>
                <a:spcPts val="600"/>
              </a:spcBef>
              <a:spcAft>
                <a:spcPts val="0"/>
              </a:spcAft>
              <a:buNone/>
            </a:pPr>
            <a:endParaRPr dirty="0"/>
          </a:p>
        </p:txBody>
      </p:sp>
      <p:sp>
        <p:nvSpPr>
          <p:cNvPr id="928" name="Google Shape;928;g22e26ba8825_0_0:notes"/>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2e26ba8825_0_0: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802391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07DD417C-5E7A-1A0D-44F6-3B3196679EEC}"/>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81306ADE-90AC-0E0A-1B27-0995FD776979}"/>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C1C9AF4-2B7A-89F2-48DF-4D1A2D3D3A7D}"/>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7E1B690-5CAE-B664-FD7D-ACB477302E72}"/>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603106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79BF4D98-AC62-B43D-E6C7-9AF6F5ECB1A3}"/>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859021FB-43C0-921B-CE97-2E3476792A73}"/>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0C517C87-78D9-A69E-0D8E-F5E7E2852A11}"/>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227C946-BA81-CB7E-BCE6-D26CED7CA96D}"/>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101594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9C1AC21A-2433-725A-3D47-A1EA37AF117A}"/>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033B9A1B-49FA-CB6D-0E2E-67FA8778F0C4}"/>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ACF8C75-02B7-0685-CE78-1C40256FF36F}"/>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8572B19A-758D-419A-FD61-D3BDFFEF6F18}"/>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65317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AAF180B4-39B6-88C2-8BF8-4BB39933AFB4}"/>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1D1F1FBC-C84C-0ED5-8993-917F4E2444F2}"/>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FDBBF12-CD35-40BA-6070-788D47FC099E}"/>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a:buNone/>
            </a:pPr>
            <a:r>
              <a:rPr lang="en-US" b="1" dirty="0"/>
              <a:t>"Good" (Green)</a:t>
            </a:r>
          </a:p>
          <a:p>
            <a:pPr>
              <a:buNone/>
            </a:pPr>
            <a:r>
              <a:rPr lang="en-US" dirty="0"/>
              <a:t>Networks running the latest major firmware version AND the latest patch level. These networks are fully up-to-date with the most current stable firmware release.</a:t>
            </a:r>
          </a:p>
          <a:p>
            <a:pPr>
              <a:buNone/>
            </a:pPr>
            <a:r>
              <a:rPr lang="en-US" b="1" dirty="0"/>
              <a:t>"Warning" (Yellow/Amber)</a:t>
            </a:r>
          </a:p>
          <a:p>
            <a:pPr>
              <a:buNone/>
            </a:pPr>
            <a:r>
              <a:rPr lang="en-US" dirty="0"/>
              <a:t>Networks running the latest major firmware version but NOT the latest patch level. These networks have the core functionality of the current generation but may be missing security patches or minor feature improvements.</a:t>
            </a:r>
          </a:p>
          <a:p>
            <a:pPr>
              <a:buNone/>
            </a:pPr>
            <a:r>
              <a:rPr lang="en-US" b="1" dirty="0"/>
              <a:t>"Critical" (Red/Orange)</a:t>
            </a:r>
          </a:p>
          <a:p>
            <a:pPr>
              <a:buNone/>
            </a:pPr>
            <a:r>
              <a:rPr lang="en-US" dirty="0"/>
              <a:t>Networks running an older major firmware version. These networks are on an outdated firmware generation and may be at risk as they approach or have passed End of Software/Technical Support (EOST) dates.</a:t>
            </a:r>
          </a:p>
          <a:p>
            <a:pPr>
              <a:buNone/>
            </a:pPr>
            <a:r>
              <a:rPr lang="en-US" b="1" dirty="0"/>
              <a:t>Additional Information</a:t>
            </a:r>
          </a:p>
          <a:p>
            <a:pPr>
              <a:buFont typeface="Arial" panose="020B0604020202020204" pitchFamily="34" charset="0"/>
              <a:buChar char="•"/>
            </a:pPr>
            <a:r>
              <a:rPr lang="en-US" dirty="0"/>
              <a:t>The percentage circles represent the proportion of your networks in each category relative to the total count</a:t>
            </a:r>
          </a:p>
          <a:p>
            <a:pPr>
              <a:buFont typeface="Arial" panose="020B0604020202020204" pitchFamily="34" charset="0"/>
              <a:buChar char="•"/>
            </a:pPr>
            <a:r>
              <a:rPr lang="en-US" dirty="0"/>
              <a:t>Version numbers shown represent the most common firmware versions in each category</a:t>
            </a:r>
          </a:p>
          <a:p>
            <a:pPr>
              <a:buFont typeface="Arial" panose="020B0604020202020204" pitchFamily="34" charset="0"/>
              <a:buChar char="•"/>
            </a:pPr>
            <a:r>
              <a:rPr lang="en-US" dirty="0"/>
              <a:t>"By Network" indicates this analysis is performed at the network level rather than by individual device</a:t>
            </a:r>
          </a:p>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0B53941-4796-47EE-71A7-935ADB8684CC}"/>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74454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555E047D-8674-AC97-17F3-D3482BC7B386}"/>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193E2C0E-A927-8C7F-0F72-F87095E4C568}"/>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3C95FAB7-25F5-49EE-3B45-5C0A66FC7C25}"/>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a:buNone/>
            </a:pPr>
            <a:r>
              <a:rPr lang="en-US" b="1" dirty="0"/>
              <a:t>"Good" (Green)</a:t>
            </a:r>
          </a:p>
          <a:p>
            <a:pPr>
              <a:buNone/>
            </a:pPr>
            <a:r>
              <a:rPr lang="en-US" dirty="0"/>
              <a:t>Networks running the latest major firmware version AND the latest patch level. These networks are fully up-to-date with the most current stable firmware release.</a:t>
            </a:r>
          </a:p>
          <a:p>
            <a:pPr>
              <a:buNone/>
            </a:pPr>
            <a:r>
              <a:rPr lang="en-US" b="1" dirty="0"/>
              <a:t>"Warning" (Yellow/Amber)</a:t>
            </a:r>
          </a:p>
          <a:p>
            <a:pPr>
              <a:buNone/>
            </a:pPr>
            <a:r>
              <a:rPr lang="en-US" dirty="0"/>
              <a:t>Networks running the latest major firmware version but NOT the latest patch level. These networks have the core functionality of the current generation but may be missing security patches or minor feature improvements.</a:t>
            </a:r>
          </a:p>
          <a:p>
            <a:pPr>
              <a:buNone/>
            </a:pPr>
            <a:r>
              <a:rPr lang="en-US" b="1" dirty="0"/>
              <a:t>"Critical" (Red/Orange)</a:t>
            </a:r>
          </a:p>
          <a:p>
            <a:pPr>
              <a:buNone/>
            </a:pPr>
            <a:r>
              <a:rPr lang="en-US" dirty="0"/>
              <a:t>Networks running an older major firmware version. These networks are on an outdated firmware generation and may be at risk as they approach or have passed End of Software/Technical Support (EOST) dates.</a:t>
            </a:r>
          </a:p>
          <a:p>
            <a:pPr>
              <a:buNone/>
            </a:pPr>
            <a:r>
              <a:rPr lang="en-US" b="1" dirty="0"/>
              <a:t>Additional Information</a:t>
            </a:r>
          </a:p>
          <a:p>
            <a:pPr>
              <a:buFont typeface="Arial" panose="020B0604020202020204" pitchFamily="34" charset="0"/>
              <a:buChar char="•"/>
            </a:pPr>
            <a:r>
              <a:rPr lang="en-US" dirty="0"/>
              <a:t>The percentage circles represent the proportion of your networks in each category relative to the total count</a:t>
            </a:r>
          </a:p>
          <a:p>
            <a:pPr>
              <a:buFont typeface="Arial" panose="020B0604020202020204" pitchFamily="34" charset="0"/>
              <a:buChar char="•"/>
            </a:pPr>
            <a:r>
              <a:rPr lang="en-US" dirty="0"/>
              <a:t>Version numbers shown represent the most common firmware versions in each category</a:t>
            </a:r>
          </a:p>
          <a:p>
            <a:pPr>
              <a:buFont typeface="Arial" panose="020B0604020202020204" pitchFamily="34" charset="0"/>
              <a:buChar char="•"/>
            </a:pPr>
            <a:r>
              <a:rPr lang="en-US"/>
              <a:t>"By Network" indicates this analysis is performed at the network level rather than by individual device</a:t>
            </a:r>
          </a:p>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AE06DE9B-3049-49DE-A7A2-73C5B0E6DDD3}"/>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186540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Key takeaways">
    <p:spTree>
      <p:nvGrpSpPr>
        <p:cNvPr id="1" name="Shape 361"/>
        <p:cNvGrpSpPr/>
        <p:nvPr/>
      </p:nvGrpSpPr>
      <p:grpSpPr>
        <a:xfrm>
          <a:off x="0" y="0"/>
          <a:ext cx="0" cy="0"/>
          <a:chOff x="0" y="0"/>
          <a:chExt cx="0" cy="0"/>
        </a:xfrm>
      </p:grpSpPr>
      <p:sp>
        <p:nvSpPr>
          <p:cNvPr id="2" name="Google Shape;467;p61">
            <a:extLst>
              <a:ext uri="{FF2B5EF4-FFF2-40B4-BE49-F238E27FC236}">
                <a16:creationId xmlns:a16="http://schemas.microsoft.com/office/drawing/2014/main" id="{60D0D1F5-5067-44FE-EFEA-D26C4CE84610}"/>
              </a:ext>
            </a:extLst>
          </p:cNvPr>
          <p:cNvSpPr/>
          <p:nvPr userDrawn="1"/>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72E4FCC2-CF06-24A6-0A1E-78234165CA17}"/>
              </a:ext>
            </a:extLst>
          </p:cNvPr>
          <p:cNvSpPr/>
          <p:nvPr userDrawn="1"/>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column with icons">
  <p:cSld name="Three-column with icons">
    <p:spTree>
      <p:nvGrpSpPr>
        <p:cNvPr id="1" name="Shape 454"/>
        <p:cNvGrpSpPr/>
        <p:nvPr/>
      </p:nvGrpSpPr>
      <p:grpSpPr>
        <a:xfrm>
          <a:off x="0" y="0"/>
          <a:ext cx="0" cy="0"/>
          <a:chOff x="0" y="0"/>
          <a:chExt cx="0" cy="0"/>
        </a:xfrm>
      </p:grpSpPr>
      <p:sp>
        <p:nvSpPr>
          <p:cNvPr id="455" name="Google Shape;455;p61"/>
          <p:cNvSpPr/>
          <p:nvPr/>
        </p:nvSpPr>
        <p:spPr>
          <a:xfrm>
            <a:off x="8512133" y="2447200"/>
            <a:ext cx="910200" cy="910500"/>
          </a:xfrm>
          <a:prstGeom prst="roundRect">
            <a:avLst>
              <a:gd name="adj" fmla="val 16667"/>
            </a:avLst>
          </a:prstGeom>
          <a:solidFill>
            <a:schemeClr val="accent5"/>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61"/>
          <p:cNvSpPr/>
          <p:nvPr/>
        </p:nvSpPr>
        <p:spPr>
          <a:xfrm>
            <a:off x="4434033" y="2447200"/>
            <a:ext cx="910200" cy="910500"/>
          </a:xfrm>
          <a:prstGeom prst="roundRect">
            <a:avLst>
              <a:gd name="adj" fmla="val 16667"/>
            </a:avLst>
          </a:prstGeom>
          <a:solidFill>
            <a:schemeClr val="accent4"/>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61"/>
          <p:cNvSpPr/>
          <p:nvPr/>
        </p:nvSpPr>
        <p:spPr>
          <a:xfrm>
            <a:off x="355957" y="2447200"/>
            <a:ext cx="910200" cy="910500"/>
          </a:xfrm>
          <a:prstGeom prst="roundRect">
            <a:avLst>
              <a:gd name="adj" fmla="val 16667"/>
            </a:avLst>
          </a:prstGeom>
          <a:solidFill>
            <a:schemeClr val="accent1"/>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61"/>
          <p:cNvSpPr txBox="1">
            <a:spLocks noGrp="1"/>
          </p:cNvSpPr>
          <p:nvPr>
            <p:ph type="body" idx="1"/>
          </p:nvPr>
        </p:nvSpPr>
        <p:spPr>
          <a:xfrm>
            <a:off x="355962"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9" name="Google Shape;459;p61"/>
          <p:cNvSpPr txBox="1">
            <a:spLocks noGrp="1"/>
          </p:cNvSpPr>
          <p:nvPr>
            <p:ph type="body" idx="2"/>
          </p:nvPr>
        </p:nvSpPr>
        <p:spPr>
          <a:xfrm>
            <a:off x="349519"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0" name="Google Shape;460;p61"/>
          <p:cNvSpPr txBox="1">
            <a:spLocks noGrp="1"/>
          </p:cNvSpPr>
          <p:nvPr>
            <p:ph type="body" idx="3"/>
          </p:nvPr>
        </p:nvSpPr>
        <p:spPr>
          <a:xfrm>
            <a:off x="4443958"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1" name="Google Shape;461;p61"/>
          <p:cNvSpPr txBox="1">
            <a:spLocks noGrp="1"/>
          </p:cNvSpPr>
          <p:nvPr>
            <p:ph type="body" idx="4"/>
          </p:nvPr>
        </p:nvSpPr>
        <p:spPr>
          <a:xfrm>
            <a:off x="8541905"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2" name="Google Shape;462;p61"/>
          <p:cNvSpPr txBox="1">
            <a:spLocks noGrp="1"/>
          </p:cNvSpPr>
          <p:nvPr>
            <p:ph type="body" idx="5"/>
          </p:nvPr>
        </p:nvSpPr>
        <p:spPr>
          <a:xfrm>
            <a:off x="4430529"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3" name="Google Shape;463;p61"/>
          <p:cNvSpPr txBox="1">
            <a:spLocks noGrp="1"/>
          </p:cNvSpPr>
          <p:nvPr>
            <p:ph type="body" idx="6"/>
          </p:nvPr>
        </p:nvSpPr>
        <p:spPr>
          <a:xfrm>
            <a:off x="8528475"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4" name="Google Shape;464;p61"/>
          <p:cNvSpPr txBox="1">
            <a:spLocks noGrp="1"/>
          </p:cNvSpPr>
          <p:nvPr>
            <p:ph type="title"/>
          </p:nvPr>
        </p:nvSpPr>
        <p:spPr>
          <a:xfrm>
            <a:off x="318164" y="329453"/>
            <a:ext cx="9104100" cy="756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5" name="Google Shape;465;p61"/>
          <p:cNvSpPr txBox="1">
            <a:spLocks noGrp="1"/>
          </p:cNvSpPr>
          <p:nvPr>
            <p:ph type="body" idx="7"/>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6" name="Google Shape;466;p61"/>
          <p:cNvSpPr>
            <a:spLocks noGrp="1"/>
          </p:cNvSpPr>
          <p:nvPr>
            <p:ph type="pic" idx="8"/>
          </p:nvPr>
        </p:nvSpPr>
        <p:spPr>
          <a:xfrm>
            <a:off x="513354" y="2625295"/>
            <a:ext cx="582300" cy="550800"/>
          </a:xfrm>
          <a:prstGeom prst="rect">
            <a:avLst/>
          </a:prstGeom>
          <a:noFill/>
          <a:ln>
            <a:noFill/>
          </a:ln>
        </p:spPr>
      </p:sp>
      <p:sp>
        <p:nvSpPr>
          <p:cNvPr id="467" name="Google Shape;467;p61"/>
          <p:cNvSpPr/>
          <p:nvPr/>
        </p:nvSpPr>
        <p:spPr>
          <a:xfrm rot="1451706">
            <a:off x="10970829" y="-333397"/>
            <a:ext cx="892625" cy="143412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68" name="Google Shape;468;p61"/>
          <p:cNvSpPr/>
          <p:nvPr/>
        </p:nvSpPr>
        <p:spPr>
          <a:xfrm rot="1470904">
            <a:off x="10436160" y="-261589"/>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69" name="Google Shape;469;p61"/>
          <p:cNvSpPr>
            <a:spLocks noGrp="1"/>
          </p:cNvSpPr>
          <p:nvPr>
            <p:ph type="pic" idx="9"/>
          </p:nvPr>
        </p:nvSpPr>
        <p:spPr>
          <a:xfrm>
            <a:off x="4591896" y="2623815"/>
            <a:ext cx="582300" cy="550800"/>
          </a:xfrm>
          <a:prstGeom prst="rect">
            <a:avLst/>
          </a:prstGeom>
          <a:noFill/>
          <a:ln>
            <a:noFill/>
          </a:ln>
        </p:spPr>
      </p:sp>
      <p:sp>
        <p:nvSpPr>
          <p:cNvPr id="470" name="Google Shape;470;p61"/>
          <p:cNvSpPr>
            <a:spLocks noGrp="1"/>
          </p:cNvSpPr>
          <p:nvPr>
            <p:ph type="pic" idx="13"/>
          </p:nvPr>
        </p:nvSpPr>
        <p:spPr>
          <a:xfrm>
            <a:off x="8675932" y="2623815"/>
            <a:ext cx="582300" cy="550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Four column icons">
  <p:cSld name="1_Four column icons">
    <p:spTree>
      <p:nvGrpSpPr>
        <p:cNvPr id="1" name="Shape 471"/>
        <p:cNvGrpSpPr/>
        <p:nvPr/>
      </p:nvGrpSpPr>
      <p:grpSpPr>
        <a:xfrm>
          <a:off x="0" y="0"/>
          <a:ext cx="0" cy="0"/>
          <a:chOff x="0" y="0"/>
          <a:chExt cx="0" cy="0"/>
        </a:xfrm>
      </p:grpSpPr>
      <p:sp>
        <p:nvSpPr>
          <p:cNvPr id="472" name="Google Shape;472;p62"/>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3" name="Google Shape;473;p62"/>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74" name="Google Shape;474;p62"/>
          <p:cNvSpPr/>
          <p:nvPr/>
        </p:nvSpPr>
        <p:spPr>
          <a:xfrm>
            <a:off x="349519"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1"/>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5" name="Google Shape;475;p62"/>
          <p:cNvSpPr/>
          <p:nvPr/>
        </p:nvSpPr>
        <p:spPr>
          <a:xfrm>
            <a:off x="3221632"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rgbClr val="544785"/>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6" name="Google Shape;476;p62"/>
          <p:cNvSpPr/>
          <p:nvPr/>
        </p:nvSpPr>
        <p:spPr>
          <a:xfrm>
            <a:off x="6039957"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5"/>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7" name="Google Shape;477;p62"/>
          <p:cNvSpPr/>
          <p:nvPr/>
        </p:nvSpPr>
        <p:spPr>
          <a:xfrm>
            <a:off x="8841957"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6"/>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8" name="Google Shape;478;p62"/>
          <p:cNvSpPr>
            <a:spLocks noGrp="1"/>
          </p:cNvSpPr>
          <p:nvPr>
            <p:ph type="pic" idx="2"/>
          </p:nvPr>
        </p:nvSpPr>
        <p:spPr>
          <a:xfrm>
            <a:off x="9008649" y="2373282"/>
            <a:ext cx="577500" cy="561000"/>
          </a:xfrm>
          <a:prstGeom prst="rect">
            <a:avLst/>
          </a:prstGeom>
          <a:noFill/>
          <a:ln>
            <a:noFill/>
          </a:ln>
        </p:spPr>
      </p:sp>
      <p:sp>
        <p:nvSpPr>
          <p:cNvPr id="479" name="Google Shape;479;p62"/>
          <p:cNvSpPr>
            <a:spLocks noGrp="1"/>
          </p:cNvSpPr>
          <p:nvPr>
            <p:ph type="pic" idx="3"/>
          </p:nvPr>
        </p:nvSpPr>
        <p:spPr>
          <a:xfrm>
            <a:off x="6212164" y="2373282"/>
            <a:ext cx="577500" cy="561000"/>
          </a:xfrm>
          <a:prstGeom prst="rect">
            <a:avLst/>
          </a:prstGeom>
          <a:noFill/>
          <a:ln>
            <a:noFill/>
          </a:ln>
        </p:spPr>
      </p:sp>
      <p:sp>
        <p:nvSpPr>
          <p:cNvPr id="480" name="Google Shape;480;p62"/>
          <p:cNvSpPr>
            <a:spLocks noGrp="1"/>
          </p:cNvSpPr>
          <p:nvPr>
            <p:ph type="pic" idx="4"/>
          </p:nvPr>
        </p:nvSpPr>
        <p:spPr>
          <a:xfrm>
            <a:off x="3391171" y="2369757"/>
            <a:ext cx="577500" cy="561000"/>
          </a:xfrm>
          <a:prstGeom prst="rect">
            <a:avLst/>
          </a:prstGeom>
          <a:noFill/>
          <a:ln>
            <a:noFill/>
          </a:ln>
        </p:spPr>
      </p:sp>
      <p:sp>
        <p:nvSpPr>
          <p:cNvPr id="481" name="Google Shape;481;p62"/>
          <p:cNvSpPr>
            <a:spLocks noGrp="1"/>
          </p:cNvSpPr>
          <p:nvPr>
            <p:ph type="pic" idx="5"/>
          </p:nvPr>
        </p:nvSpPr>
        <p:spPr>
          <a:xfrm>
            <a:off x="515823" y="2369758"/>
            <a:ext cx="577500" cy="5610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Four Column text only">
  <p:cSld name="1_Four Column text only">
    <p:spTree>
      <p:nvGrpSpPr>
        <p:cNvPr id="1" name="Shape 482"/>
        <p:cNvGrpSpPr/>
        <p:nvPr/>
      </p:nvGrpSpPr>
      <p:grpSpPr>
        <a:xfrm>
          <a:off x="0" y="0"/>
          <a:ext cx="0" cy="0"/>
          <a:chOff x="0" y="0"/>
          <a:chExt cx="0" cy="0"/>
        </a:xfrm>
      </p:grpSpPr>
      <p:sp>
        <p:nvSpPr>
          <p:cNvPr id="483" name="Google Shape;483;p63"/>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4" name="Google Shape;484;p63"/>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85" name="Google Shape;485;p63"/>
          <p:cNvSpPr/>
          <p:nvPr/>
        </p:nvSpPr>
        <p:spPr>
          <a:xfrm rot="1451706">
            <a:off x="9714077"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86" name="Google Shape;486;p63"/>
          <p:cNvSpPr/>
          <p:nvPr/>
        </p:nvSpPr>
        <p:spPr>
          <a:xfrm rot="1470904">
            <a:off x="91317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FDE48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487"/>
        <p:cNvGrpSpPr/>
        <p:nvPr/>
      </p:nvGrpSpPr>
      <p:grpSpPr>
        <a:xfrm>
          <a:off x="0" y="0"/>
          <a:ext cx="0" cy="0"/>
          <a:chOff x="0" y="0"/>
          <a:chExt cx="0" cy="0"/>
        </a:xfrm>
      </p:grpSpPr>
      <p:sp>
        <p:nvSpPr>
          <p:cNvPr id="488" name="Google Shape;488;p64"/>
          <p:cNvSpPr>
            <a:spLocks noGrp="1"/>
          </p:cNvSpPr>
          <p:nvPr>
            <p:ph type="pic" idx="2"/>
          </p:nvPr>
        </p:nvSpPr>
        <p:spPr>
          <a:xfrm>
            <a:off x="304721" y="-7937"/>
            <a:ext cx="11884200" cy="6865800"/>
          </a:xfrm>
          <a:prstGeom prst="rect">
            <a:avLst/>
          </a:prstGeom>
          <a:solidFill>
            <a:srgbClr val="3F3F3F"/>
          </a:solidFill>
          <a:ln>
            <a:noFill/>
          </a:ln>
        </p:spPr>
      </p:sp>
      <p:sp>
        <p:nvSpPr>
          <p:cNvPr id="489" name="Google Shape;489;p64"/>
          <p:cNvSpPr txBox="1">
            <a:spLocks noGrp="1"/>
          </p:cNvSpPr>
          <p:nvPr>
            <p:ph type="body" idx="1"/>
          </p:nvPr>
        </p:nvSpPr>
        <p:spPr>
          <a:xfrm>
            <a:off x="-138918" y="-88168"/>
            <a:ext cx="8456100" cy="7089900"/>
          </a:xfrm>
          <a:prstGeom prst="rect">
            <a:avLst/>
          </a:prstGeom>
          <a:solidFill>
            <a:schemeClr val="accent1"/>
          </a:solidFill>
          <a:ln>
            <a:noFill/>
          </a:ln>
        </p:spPr>
        <p:txBody>
          <a:bodyPr spcFirstLastPara="1" wrap="square" lIns="91425" tIns="45700" rIns="91425" bIns="45700" anchor="t" anchorCtr="0">
            <a:noAutofit/>
          </a:bodyPr>
          <a:lstStyle>
            <a:lvl1pPr marL="457200" lvl="0" indent="-228600" algn="l" rtl="0">
              <a:lnSpc>
                <a:spcPct val="110000"/>
              </a:lnSpc>
              <a:spcBef>
                <a:spcPts val="1000"/>
              </a:spcBef>
              <a:spcAft>
                <a:spcPts val="0"/>
              </a:spcAft>
              <a:buClr>
                <a:schemeClr val="dk1"/>
              </a:buClr>
              <a:buSzPts val="2800"/>
              <a:buNone/>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90" name="Google Shape;490;p64"/>
          <p:cNvSpPr txBox="1">
            <a:spLocks noGrp="1"/>
          </p:cNvSpPr>
          <p:nvPr>
            <p:ph type="title"/>
          </p:nvPr>
        </p:nvSpPr>
        <p:spPr>
          <a:xfrm>
            <a:off x="304721" y="1930056"/>
            <a:ext cx="5789700" cy="3053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491" name="Google Shape;491;p64"/>
          <p:cNvPicPr preferRelativeResize="0"/>
          <p:nvPr/>
        </p:nvPicPr>
        <p:blipFill rotWithShape="1">
          <a:blip r:embed="rId2">
            <a:alphaModFix/>
          </a:blip>
          <a:srcRect/>
          <a:stretch/>
        </p:blipFill>
        <p:spPr>
          <a:xfrm>
            <a:off x="235989" y="6263247"/>
            <a:ext cx="1443881" cy="43316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2">
  <p:cSld name="Divider 2">
    <p:spTree>
      <p:nvGrpSpPr>
        <p:cNvPr id="1" name="Shape 492"/>
        <p:cNvGrpSpPr/>
        <p:nvPr/>
      </p:nvGrpSpPr>
      <p:grpSpPr>
        <a:xfrm>
          <a:off x="0" y="0"/>
          <a:ext cx="0" cy="0"/>
          <a:chOff x="0" y="0"/>
          <a:chExt cx="0" cy="0"/>
        </a:xfrm>
      </p:grpSpPr>
      <p:sp>
        <p:nvSpPr>
          <p:cNvPr id="493" name="Google Shape;493;p65"/>
          <p:cNvSpPr/>
          <p:nvPr/>
        </p:nvSpPr>
        <p:spPr>
          <a:xfrm>
            <a:off x="0" y="0"/>
            <a:ext cx="121887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494" name="Google Shape;494;p65"/>
          <p:cNvPicPr preferRelativeResize="0"/>
          <p:nvPr/>
        </p:nvPicPr>
        <p:blipFill rotWithShape="1">
          <a:blip r:embed="rId2">
            <a:alphaModFix/>
          </a:blip>
          <a:srcRect/>
          <a:stretch/>
        </p:blipFill>
        <p:spPr>
          <a:xfrm>
            <a:off x="235989" y="6263247"/>
            <a:ext cx="1443881" cy="433166"/>
          </a:xfrm>
          <a:prstGeom prst="rect">
            <a:avLst/>
          </a:prstGeom>
          <a:noFill/>
          <a:ln>
            <a:noFill/>
          </a:ln>
        </p:spPr>
      </p:pic>
      <p:pic>
        <p:nvPicPr>
          <p:cNvPr id="495" name="Google Shape;495;p65"/>
          <p:cNvPicPr preferRelativeResize="0"/>
          <p:nvPr/>
        </p:nvPicPr>
        <p:blipFill rotWithShape="1">
          <a:blip r:embed="rId3">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496" name="Google Shape;496;p65"/>
          <p:cNvSpPr txBox="1">
            <a:spLocks noGrp="1"/>
          </p:cNvSpPr>
          <p:nvPr>
            <p:ph type="title"/>
          </p:nvPr>
        </p:nvSpPr>
        <p:spPr>
          <a:xfrm>
            <a:off x="331607" y="1739348"/>
            <a:ext cx="7256100" cy="32997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7" name="Google Shape;497;p65"/>
          <p:cNvSpPr/>
          <p:nvPr/>
        </p:nvSpPr>
        <p:spPr>
          <a:xfrm rot="1451706">
            <a:off x="10635170" y="5212118"/>
            <a:ext cx="892625" cy="1931964"/>
          </a:xfrm>
          <a:custGeom>
            <a:avLst/>
            <a:gdLst/>
            <a:ahLst/>
            <a:cxnLst/>
            <a:rect l="l" t="t" r="r" b="b"/>
            <a:pathLst>
              <a:path w="892288" h="1931234" extrusionOk="0">
                <a:moveTo>
                  <a:pt x="272484" y="35061"/>
                </a:moveTo>
                <a:cubicBezTo>
                  <a:pt x="325860" y="12484"/>
                  <a:pt x="384544" y="0"/>
                  <a:pt x="446144" y="0"/>
                </a:cubicBezTo>
                <a:cubicBezTo>
                  <a:pt x="692543" y="0"/>
                  <a:pt x="892288" y="199745"/>
                  <a:pt x="892288" y="446144"/>
                </a:cubicBezTo>
                <a:lnTo>
                  <a:pt x="892288" y="1530706"/>
                </a:lnTo>
                <a:lnTo>
                  <a:pt x="0" y="1931234"/>
                </a:lnTo>
                <a:lnTo>
                  <a:pt x="0" y="446144"/>
                </a:lnTo>
                <a:cubicBezTo>
                  <a:pt x="0" y="261345"/>
                  <a:pt x="112356" y="102789"/>
                  <a:pt x="272484" y="350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98" name="Google Shape;498;p65"/>
          <p:cNvSpPr/>
          <p:nvPr/>
        </p:nvSpPr>
        <p:spPr>
          <a:xfrm rot="1470904">
            <a:off x="9994326" y="5653129"/>
            <a:ext cx="706933" cy="1490829"/>
          </a:xfrm>
          <a:custGeom>
            <a:avLst/>
            <a:gdLst/>
            <a:ahLst/>
            <a:cxnLst/>
            <a:rect l="l" t="t" r="r" b="b"/>
            <a:pathLst>
              <a:path w="706818" h="1490587" extrusionOk="0">
                <a:moveTo>
                  <a:pt x="215847" y="27773"/>
                </a:moveTo>
                <a:cubicBezTo>
                  <a:pt x="258128" y="9889"/>
                  <a:pt x="304613" y="0"/>
                  <a:pt x="353409" y="0"/>
                </a:cubicBezTo>
                <a:cubicBezTo>
                  <a:pt x="548591" y="0"/>
                  <a:pt x="706818" y="158227"/>
                  <a:pt x="706818" y="353409"/>
                </a:cubicBezTo>
                <a:lnTo>
                  <a:pt x="706818" y="1168027"/>
                </a:lnTo>
                <a:lnTo>
                  <a:pt x="0" y="1490587"/>
                </a:lnTo>
                <a:lnTo>
                  <a:pt x="0" y="353409"/>
                </a:lnTo>
                <a:cubicBezTo>
                  <a:pt x="0" y="207022"/>
                  <a:pt x="89002" y="81423"/>
                  <a:pt x="215847" y="2777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Divider 2">
  <p:cSld name="1_Divider 2">
    <p:spTree>
      <p:nvGrpSpPr>
        <p:cNvPr id="1" name="Shape 499"/>
        <p:cNvGrpSpPr/>
        <p:nvPr/>
      </p:nvGrpSpPr>
      <p:grpSpPr>
        <a:xfrm>
          <a:off x="0" y="0"/>
          <a:ext cx="0" cy="0"/>
          <a:chOff x="0" y="0"/>
          <a:chExt cx="0" cy="0"/>
        </a:xfrm>
      </p:grpSpPr>
      <p:sp>
        <p:nvSpPr>
          <p:cNvPr id="500" name="Google Shape;500;p66"/>
          <p:cNvSpPr/>
          <p:nvPr/>
        </p:nvSpPr>
        <p:spPr>
          <a:xfrm>
            <a:off x="0" y="0"/>
            <a:ext cx="121887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501" name="Google Shape;501;p66"/>
          <p:cNvPicPr preferRelativeResize="0"/>
          <p:nvPr/>
        </p:nvPicPr>
        <p:blipFill rotWithShape="1">
          <a:blip r:embed="rId2">
            <a:alphaModFix/>
          </a:blip>
          <a:srcRect/>
          <a:stretch/>
        </p:blipFill>
        <p:spPr>
          <a:xfrm>
            <a:off x="235989" y="6263247"/>
            <a:ext cx="1443881" cy="433166"/>
          </a:xfrm>
          <a:prstGeom prst="rect">
            <a:avLst/>
          </a:prstGeom>
          <a:noFill/>
          <a:ln>
            <a:noFill/>
          </a:ln>
        </p:spPr>
      </p:pic>
      <p:pic>
        <p:nvPicPr>
          <p:cNvPr id="502" name="Google Shape;502;p66"/>
          <p:cNvPicPr preferRelativeResize="0"/>
          <p:nvPr/>
        </p:nvPicPr>
        <p:blipFill rotWithShape="1">
          <a:blip r:embed="rId3">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503" name="Google Shape;503;p66"/>
          <p:cNvSpPr txBox="1">
            <a:spLocks noGrp="1"/>
          </p:cNvSpPr>
          <p:nvPr>
            <p:ph type="title"/>
          </p:nvPr>
        </p:nvSpPr>
        <p:spPr>
          <a:xfrm>
            <a:off x="331607" y="1698659"/>
            <a:ext cx="7256100" cy="3385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4" name="Google Shape;504;p66"/>
          <p:cNvSpPr/>
          <p:nvPr/>
        </p:nvSpPr>
        <p:spPr>
          <a:xfrm rot="1451706">
            <a:off x="10635170" y="5212118"/>
            <a:ext cx="892625" cy="1931964"/>
          </a:xfrm>
          <a:custGeom>
            <a:avLst/>
            <a:gdLst/>
            <a:ahLst/>
            <a:cxnLst/>
            <a:rect l="l" t="t" r="r" b="b"/>
            <a:pathLst>
              <a:path w="892288" h="1931234" extrusionOk="0">
                <a:moveTo>
                  <a:pt x="272484" y="35061"/>
                </a:moveTo>
                <a:cubicBezTo>
                  <a:pt x="325860" y="12484"/>
                  <a:pt x="384544" y="0"/>
                  <a:pt x="446144" y="0"/>
                </a:cubicBezTo>
                <a:cubicBezTo>
                  <a:pt x="692543" y="0"/>
                  <a:pt x="892288" y="199745"/>
                  <a:pt x="892288" y="446144"/>
                </a:cubicBezTo>
                <a:lnTo>
                  <a:pt x="892288" y="1530706"/>
                </a:lnTo>
                <a:lnTo>
                  <a:pt x="0" y="1931234"/>
                </a:lnTo>
                <a:lnTo>
                  <a:pt x="0" y="446144"/>
                </a:lnTo>
                <a:cubicBezTo>
                  <a:pt x="0" y="261345"/>
                  <a:pt x="112356" y="102789"/>
                  <a:pt x="272484" y="3506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05" name="Google Shape;505;p66"/>
          <p:cNvSpPr/>
          <p:nvPr/>
        </p:nvSpPr>
        <p:spPr>
          <a:xfrm rot="1470904">
            <a:off x="9994326" y="5653129"/>
            <a:ext cx="706933" cy="1490829"/>
          </a:xfrm>
          <a:custGeom>
            <a:avLst/>
            <a:gdLst/>
            <a:ahLst/>
            <a:cxnLst/>
            <a:rect l="l" t="t" r="r" b="b"/>
            <a:pathLst>
              <a:path w="706818" h="1490587" extrusionOk="0">
                <a:moveTo>
                  <a:pt x="215847" y="27773"/>
                </a:moveTo>
                <a:cubicBezTo>
                  <a:pt x="258128" y="9889"/>
                  <a:pt x="304613" y="0"/>
                  <a:pt x="353409" y="0"/>
                </a:cubicBezTo>
                <a:cubicBezTo>
                  <a:pt x="548591" y="0"/>
                  <a:pt x="706818" y="158227"/>
                  <a:pt x="706818" y="353409"/>
                </a:cubicBezTo>
                <a:lnTo>
                  <a:pt x="706818" y="1168027"/>
                </a:lnTo>
                <a:lnTo>
                  <a:pt x="0" y="1490587"/>
                </a:lnTo>
                <a:lnTo>
                  <a:pt x="0" y="353409"/>
                </a:lnTo>
                <a:cubicBezTo>
                  <a:pt x="0" y="207022"/>
                  <a:pt x="89002" y="81423"/>
                  <a:pt x="215847" y="27773"/>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_Section Divider">
  <p:cSld name="B_Section Divider">
    <p:bg>
      <p:bgPr>
        <a:solidFill>
          <a:schemeClr val="lt1"/>
        </a:solidFill>
        <a:effectLst/>
      </p:bgPr>
    </p:bg>
    <p:spTree>
      <p:nvGrpSpPr>
        <p:cNvPr id="1" name="Shape 506"/>
        <p:cNvGrpSpPr/>
        <p:nvPr/>
      </p:nvGrpSpPr>
      <p:grpSpPr>
        <a:xfrm>
          <a:off x="0" y="0"/>
          <a:ext cx="0" cy="0"/>
          <a:chOff x="0" y="0"/>
          <a:chExt cx="0" cy="0"/>
        </a:xfrm>
      </p:grpSpPr>
      <p:sp>
        <p:nvSpPr>
          <p:cNvPr id="507" name="Google Shape;507;p67"/>
          <p:cNvSpPr txBox="1">
            <a:spLocks noGrp="1"/>
          </p:cNvSpPr>
          <p:nvPr>
            <p:ph type="title"/>
          </p:nvPr>
        </p:nvSpPr>
        <p:spPr>
          <a:xfrm>
            <a:off x="2001716" y="1813894"/>
            <a:ext cx="7637700" cy="30927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Inter"/>
              <a:buNone/>
              <a:defRPr sz="44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8" name="Google Shape;508;p67"/>
          <p:cNvSpPr/>
          <p:nvPr/>
        </p:nvSpPr>
        <p:spPr>
          <a:xfrm rot="1451706">
            <a:off x="672042" y="-1162533"/>
            <a:ext cx="892625" cy="2325956"/>
          </a:xfrm>
          <a:custGeom>
            <a:avLst/>
            <a:gdLst/>
            <a:ahLst/>
            <a:cxnLst/>
            <a:rect l="l" t="t" r="r" b="b"/>
            <a:pathLst>
              <a:path w="892288" h="2325077" extrusionOk="0">
                <a:moveTo>
                  <a:pt x="0" y="400528"/>
                </a:moveTo>
                <a:lnTo>
                  <a:pt x="892288" y="0"/>
                </a:lnTo>
                <a:lnTo>
                  <a:pt x="892288" y="1878933"/>
                </a:lnTo>
                <a:cubicBezTo>
                  <a:pt x="892288" y="2125332"/>
                  <a:pt x="692543" y="2325077"/>
                  <a:pt x="446144" y="2325077"/>
                </a:cubicBezTo>
                <a:cubicBezTo>
                  <a:pt x="199745" y="2325077"/>
                  <a:pt x="0" y="2125332"/>
                  <a:pt x="0" y="1878933"/>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09" name="Google Shape;509;p67"/>
          <p:cNvSpPr/>
          <p:nvPr/>
        </p:nvSpPr>
        <p:spPr>
          <a:xfrm rot="1470904">
            <a:off x="9389627" y="4661134"/>
            <a:ext cx="1797672" cy="3078648"/>
          </a:xfrm>
          <a:custGeom>
            <a:avLst/>
            <a:gdLst/>
            <a:ahLst/>
            <a:cxnLst/>
            <a:rect l="l" t="t" r="r" b="b"/>
            <a:pathLst>
              <a:path w="1797380" h="3078148" extrusionOk="0">
                <a:moveTo>
                  <a:pt x="548879" y="70624"/>
                </a:moveTo>
                <a:cubicBezTo>
                  <a:pt x="656397" y="25147"/>
                  <a:pt x="774607" y="0"/>
                  <a:pt x="898690" y="0"/>
                </a:cubicBezTo>
                <a:cubicBezTo>
                  <a:pt x="1395023" y="0"/>
                  <a:pt x="1797380" y="402357"/>
                  <a:pt x="1797380" y="898690"/>
                </a:cubicBezTo>
                <a:lnTo>
                  <a:pt x="1797379" y="2257908"/>
                </a:lnTo>
                <a:lnTo>
                  <a:pt x="0" y="3078148"/>
                </a:lnTo>
                <a:lnTo>
                  <a:pt x="0" y="898690"/>
                </a:lnTo>
                <a:cubicBezTo>
                  <a:pt x="0" y="526440"/>
                  <a:pt x="226326" y="207052"/>
                  <a:pt x="548879" y="706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10" name="Google Shape;510;p67"/>
          <p:cNvSpPr/>
          <p:nvPr/>
        </p:nvSpPr>
        <p:spPr>
          <a:xfrm rot="1446976">
            <a:off x="10794675" y="5808903"/>
            <a:ext cx="794440" cy="1931591"/>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mmary option 1">
  <p:cSld name="Summary option 1">
    <p:spTree>
      <p:nvGrpSpPr>
        <p:cNvPr id="1" name="Shape 511"/>
        <p:cNvGrpSpPr/>
        <p:nvPr/>
      </p:nvGrpSpPr>
      <p:grpSpPr>
        <a:xfrm>
          <a:off x="0" y="0"/>
          <a:ext cx="0" cy="0"/>
          <a:chOff x="0" y="0"/>
          <a:chExt cx="0" cy="0"/>
        </a:xfrm>
      </p:grpSpPr>
      <p:sp>
        <p:nvSpPr>
          <p:cNvPr id="512" name="Google Shape;512;p68"/>
          <p:cNvSpPr txBox="1">
            <a:spLocks noGrp="1"/>
          </p:cNvSpPr>
          <p:nvPr>
            <p:ph type="title"/>
          </p:nvPr>
        </p:nvSpPr>
        <p:spPr>
          <a:xfrm>
            <a:off x="316297" y="1596740"/>
            <a:ext cx="5615700" cy="25083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513" name="Google Shape;513;p68"/>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14" name="Google Shape;514;p68"/>
          <p:cNvSpPr txBox="1">
            <a:spLocks noGrp="1"/>
          </p:cNvSpPr>
          <p:nvPr>
            <p:ph type="body" idx="1"/>
          </p:nvPr>
        </p:nvSpPr>
        <p:spPr>
          <a:xfrm>
            <a:off x="338679" y="4336044"/>
            <a:ext cx="56151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5" name="Google Shape;515;p68"/>
          <p:cNvSpPr>
            <a:spLocks noGrp="1"/>
          </p:cNvSpPr>
          <p:nvPr>
            <p:ph type="body" idx="2"/>
          </p:nvPr>
        </p:nvSpPr>
        <p:spPr>
          <a:xfrm>
            <a:off x="6908414" y="4041675"/>
            <a:ext cx="6300900" cy="909900"/>
          </a:xfrm>
          <a:prstGeom prst="roundRect">
            <a:avLst>
              <a:gd name="adj" fmla="val 50000"/>
            </a:avLst>
          </a:prstGeom>
          <a:solidFill>
            <a:schemeClr val="accent3"/>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6" name="Google Shape;516;p68"/>
          <p:cNvSpPr>
            <a:spLocks noGrp="1"/>
          </p:cNvSpPr>
          <p:nvPr>
            <p:ph type="body" idx="3"/>
          </p:nvPr>
        </p:nvSpPr>
        <p:spPr>
          <a:xfrm>
            <a:off x="6908414" y="2749678"/>
            <a:ext cx="6300900" cy="909900"/>
          </a:xfrm>
          <a:prstGeom prst="roundRect">
            <a:avLst>
              <a:gd name="adj" fmla="val 50000"/>
            </a:avLst>
          </a:prstGeom>
          <a:solidFill>
            <a:schemeClr val="accent6"/>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7" name="Google Shape;517;p68"/>
          <p:cNvSpPr>
            <a:spLocks noGrp="1"/>
          </p:cNvSpPr>
          <p:nvPr>
            <p:ph type="body" idx="4"/>
          </p:nvPr>
        </p:nvSpPr>
        <p:spPr>
          <a:xfrm>
            <a:off x="6908414" y="1457680"/>
            <a:ext cx="6300900" cy="909900"/>
          </a:xfrm>
          <a:prstGeom prst="roundRect">
            <a:avLst>
              <a:gd name="adj" fmla="val 50000"/>
            </a:avLst>
          </a:prstGeom>
          <a:solidFill>
            <a:schemeClr val="accent1"/>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8" name="Google Shape;518;p68"/>
          <p:cNvSpPr>
            <a:spLocks noGrp="1"/>
          </p:cNvSpPr>
          <p:nvPr>
            <p:ph type="pic" idx="5"/>
          </p:nvPr>
        </p:nvSpPr>
        <p:spPr>
          <a:xfrm>
            <a:off x="7155308" y="1637154"/>
            <a:ext cx="582300" cy="550800"/>
          </a:xfrm>
          <a:prstGeom prst="rect">
            <a:avLst/>
          </a:prstGeom>
          <a:noFill/>
          <a:ln>
            <a:noFill/>
          </a:ln>
        </p:spPr>
      </p:sp>
      <p:sp>
        <p:nvSpPr>
          <p:cNvPr id="519" name="Google Shape;519;p68"/>
          <p:cNvSpPr>
            <a:spLocks noGrp="1"/>
          </p:cNvSpPr>
          <p:nvPr>
            <p:ph type="pic" idx="6"/>
          </p:nvPr>
        </p:nvSpPr>
        <p:spPr>
          <a:xfrm>
            <a:off x="7155308" y="2921468"/>
            <a:ext cx="582300" cy="550800"/>
          </a:xfrm>
          <a:prstGeom prst="rect">
            <a:avLst/>
          </a:prstGeom>
          <a:noFill/>
          <a:ln>
            <a:noFill/>
          </a:ln>
        </p:spPr>
      </p:sp>
      <p:sp>
        <p:nvSpPr>
          <p:cNvPr id="520" name="Google Shape;520;p68"/>
          <p:cNvSpPr>
            <a:spLocks noGrp="1"/>
          </p:cNvSpPr>
          <p:nvPr>
            <p:ph type="pic" idx="7"/>
          </p:nvPr>
        </p:nvSpPr>
        <p:spPr>
          <a:xfrm>
            <a:off x="7155308" y="4230492"/>
            <a:ext cx="582300" cy="5508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option 2">
  <p:cSld name="Summary option 2">
    <p:spTree>
      <p:nvGrpSpPr>
        <p:cNvPr id="1" name="Shape 521"/>
        <p:cNvGrpSpPr/>
        <p:nvPr/>
      </p:nvGrpSpPr>
      <p:grpSpPr>
        <a:xfrm>
          <a:off x="0" y="0"/>
          <a:ext cx="0" cy="0"/>
          <a:chOff x="0" y="0"/>
          <a:chExt cx="0" cy="0"/>
        </a:xfrm>
      </p:grpSpPr>
      <p:sp>
        <p:nvSpPr>
          <p:cNvPr id="522" name="Google Shape;522;p69"/>
          <p:cNvSpPr/>
          <p:nvPr/>
        </p:nvSpPr>
        <p:spPr>
          <a:xfrm>
            <a:off x="8214677" y="2465959"/>
            <a:ext cx="3177300" cy="2796300"/>
          </a:xfrm>
          <a:prstGeom prst="roundRect">
            <a:avLst>
              <a:gd name="adj" fmla="val 16667"/>
            </a:avLst>
          </a:prstGeom>
          <a:solidFill>
            <a:srgbClr val="7DBB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3" name="Google Shape;523;p69"/>
          <p:cNvSpPr/>
          <p:nvPr/>
        </p:nvSpPr>
        <p:spPr>
          <a:xfrm>
            <a:off x="4502280" y="2465959"/>
            <a:ext cx="3177300" cy="2796300"/>
          </a:xfrm>
          <a:prstGeom prst="roundRect">
            <a:avLst>
              <a:gd name="adj" fmla="val 16667"/>
            </a:avLst>
          </a:prstGeom>
          <a:solidFill>
            <a:srgbClr val="3377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4" name="Google Shape;524;p69"/>
          <p:cNvSpPr/>
          <p:nvPr/>
        </p:nvSpPr>
        <p:spPr>
          <a:xfrm>
            <a:off x="789885" y="2465959"/>
            <a:ext cx="3177300" cy="27963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5" name="Google Shape;525;p69"/>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6" name="Google Shape;526;p69"/>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7" name="Google Shape;527;p69"/>
          <p:cNvSpPr txBox="1">
            <a:spLocks noGrp="1"/>
          </p:cNvSpPr>
          <p:nvPr>
            <p:ph type="body" idx="2"/>
          </p:nvPr>
        </p:nvSpPr>
        <p:spPr>
          <a:xfrm>
            <a:off x="1040518" y="2841192"/>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solidFill>
                  <a:schemeClr val="dk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8" name="Google Shape;528;p69"/>
          <p:cNvSpPr txBox="1">
            <a:spLocks noGrp="1"/>
          </p:cNvSpPr>
          <p:nvPr>
            <p:ph type="body" idx="3"/>
          </p:nvPr>
        </p:nvSpPr>
        <p:spPr>
          <a:xfrm>
            <a:off x="4760814" y="2841191"/>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lt1"/>
              </a:buClr>
              <a:buSzPts val="1800"/>
              <a:buNone/>
              <a:defRPr sz="1800" b="0" i="0">
                <a:solidFill>
                  <a:schemeClr val="lt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9" name="Google Shape;529;p69"/>
          <p:cNvSpPr txBox="1">
            <a:spLocks noGrp="1"/>
          </p:cNvSpPr>
          <p:nvPr>
            <p:ph type="body" idx="4"/>
          </p:nvPr>
        </p:nvSpPr>
        <p:spPr>
          <a:xfrm>
            <a:off x="8465560" y="2841190"/>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solidFill>
                  <a:schemeClr val="dk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1" name="Shape 530"/>
        <p:cNvGrpSpPr/>
        <p:nvPr/>
      </p:nvGrpSpPr>
      <p:grpSpPr>
        <a:xfrm>
          <a:off x="0" y="0"/>
          <a:ext cx="0" cy="0"/>
          <a:chOff x="0" y="0"/>
          <a:chExt cx="0" cy="0"/>
        </a:xfrm>
      </p:grpSpPr>
      <p:sp>
        <p:nvSpPr>
          <p:cNvPr id="531" name="Google Shape;531;p70"/>
          <p:cNvSpPr/>
          <p:nvPr/>
        </p:nvSpPr>
        <p:spPr>
          <a:xfrm>
            <a:off x="2779541" y="0"/>
            <a:ext cx="9441687" cy="7000184"/>
          </a:xfrm>
          <a:custGeom>
            <a:avLst/>
            <a:gdLst/>
            <a:ahLst/>
            <a:cxnLst/>
            <a:rect l="l" t="t" r="r" b="b"/>
            <a:pathLst>
              <a:path w="7085694" h="5204598" extrusionOk="0">
                <a:moveTo>
                  <a:pt x="2363538" y="0"/>
                </a:moveTo>
                <a:lnTo>
                  <a:pt x="7067647" y="5690"/>
                </a:lnTo>
                <a:cubicBezTo>
                  <a:pt x="7073663" y="1737996"/>
                  <a:pt x="7079678" y="3470303"/>
                  <a:pt x="7085694" y="5202609"/>
                </a:cubicBezTo>
                <a:lnTo>
                  <a:pt x="0" y="5204598"/>
                </a:lnTo>
                <a:lnTo>
                  <a:pt x="236353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pic>
        <p:nvPicPr>
          <p:cNvPr id="532" name="Google Shape;532;p70"/>
          <p:cNvPicPr preferRelativeResize="0"/>
          <p:nvPr/>
        </p:nvPicPr>
        <p:blipFill rotWithShape="1">
          <a:blip r:embed="rId2">
            <a:alphaModFix/>
          </a:blip>
          <a:srcRect l="14499" t="24420" r="22678" b="21009"/>
          <a:stretch/>
        </p:blipFill>
        <p:spPr>
          <a:xfrm>
            <a:off x="2671995" y="-8674"/>
            <a:ext cx="9551925" cy="6997261"/>
          </a:xfrm>
          <a:prstGeom prst="rect">
            <a:avLst/>
          </a:prstGeom>
          <a:noFill/>
          <a:ln>
            <a:noFill/>
          </a:ln>
        </p:spPr>
      </p:pic>
      <p:sp>
        <p:nvSpPr>
          <p:cNvPr id="533" name="Google Shape;533;p70"/>
          <p:cNvSpPr txBox="1"/>
          <p:nvPr/>
        </p:nvSpPr>
        <p:spPr>
          <a:xfrm>
            <a:off x="292024" y="3007232"/>
            <a:ext cx="3783600" cy="741900"/>
          </a:xfrm>
          <a:prstGeom prst="rect">
            <a:avLst/>
          </a:prstGeom>
          <a:no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rgbClr val="000000"/>
              </a:buClr>
              <a:buSzPts val="5000"/>
              <a:buFont typeface="Arial"/>
              <a:buNone/>
            </a:pPr>
            <a:r>
              <a:rPr lang="en-US" sz="5000" b="1" i="0" u="none" strike="noStrike" cap="none">
                <a:solidFill>
                  <a:schemeClr val="lt1"/>
                </a:solidFill>
                <a:latin typeface="Inter"/>
                <a:ea typeface="Inter"/>
                <a:cs typeface="Inter"/>
                <a:sym typeface="Inter"/>
              </a:rPr>
              <a:t>Thank you!</a:t>
            </a:r>
            <a:endParaRPr sz="1400" b="0" i="0" u="none" strike="noStrike" cap="none">
              <a:solidFill>
                <a:srgbClr val="000000"/>
              </a:solidFill>
              <a:latin typeface="Arial"/>
              <a:ea typeface="Arial"/>
              <a:cs typeface="Arial"/>
              <a:sym typeface="Arial"/>
            </a:endParaRPr>
          </a:p>
        </p:txBody>
      </p:sp>
      <p:sp>
        <p:nvSpPr>
          <p:cNvPr id="534" name="Google Shape;534;p70"/>
          <p:cNvSpPr/>
          <p:nvPr/>
        </p:nvSpPr>
        <p:spPr>
          <a:xfrm rot="10800000">
            <a:off x="-27548" y="-41667"/>
            <a:ext cx="6051970" cy="7021581"/>
          </a:xfrm>
          <a:custGeom>
            <a:avLst/>
            <a:gdLst/>
            <a:ahLst/>
            <a:cxnLst/>
            <a:rect l="l" t="t" r="r" b="b"/>
            <a:pathLst>
              <a:path w="4541816" h="5220506" extrusionOk="0">
                <a:moveTo>
                  <a:pt x="2363538" y="0"/>
                </a:moveTo>
                <a:lnTo>
                  <a:pt x="4541016" y="5690"/>
                </a:lnTo>
                <a:cubicBezTo>
                  <a:pt x="4547032" y="1737996"/>
                  <a:pt x="4516952" y="3488200"/>
                  <a:pt x="4522968" y="5220506"/>
                </a:cubicBezTo>
                <a:lnTo>
                  <a:pt x="0" y="5204598"/>
                </a:lnTo>
                <a:lnTo>
                  <a:pt x="2363538"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pic>
        <p:nvPicPr>
          <p:cNvPr id="535" name="Google Shape;535;p70"/>
          <p:cNvPicPr preferRelativeResize="0"/>
          <p:nvPr/>
        </p:nvPicPr>
        <p:blipFill rotWithShape="1">
          <a:blip r:embed="rId3">
            <a:alphaModFix/>
          </a:blip>
          <a:srcRect/>
          <a:stretch/>
        </p:blipFill>
        <p:spPr>
          <a:xfrm>
            <a:off x="222192" y="6256962"/>
            <a:ext cx="1462656" cy="438797"/>
          </a:xfrm>
          <a:prstGeom prst="rect">
            <a:avLst/>
          </a:prstGeom>
          <a:noFill/>
          <a:ln>
            <a:noFill/>
          </a:ln>
        </p:spPr>
      </p:pic>
      <p:sp>
        <p:nvSpPr>
          <p:cNvPr id="536" name="Google Shape;536;p70"/>
          <p:cNvSpPr txBox="1"/>
          <p:nvPr/>
        </p:nvSpPr>
        <p:spPr>
          <a:xfrm>
            <a:off x="292024" y="2876606"/>
            <a:ext cx="3783600" cy="7419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5000"/>
              <a:buFont typeface="Arial"/>
              <a:buNone/>
            </a:pPr>
            <a:r>
              <a:rPr lang="en-US" sz="5000" b="1" i="0" u="none" strike="noStrike" cap="none">
                <a:solidFill>
                  <a:schemeClr val="dk1"/>
                </a:solidFill>
                <a:latin typeface="Inter"/>
                <a:ea typeface="Inter"/>
                <a:cs typeface="Inter"/>
                <a:sym typeface="Inter"/>
              </a:rPr>
              <a:t>Thank you!</a:t>
            </a:r>
            <a:endParaRPr sz="1400" b="0" i="0" u="none" strike="noStrike" cap="none">
              <a:solidFill>
                <a:srgbClr val="000000"/>
              </a:solidFill>
              <a:latin typeface="Arial"/>
              <a:ea typeface="Arial"/>
              <a:cs typeface="Arial"/>
              <a:sym typeface="Arial"/>
            </a:endParaRPr>
          </a:p>
        </p:txBody>
      </p:sp>
      <p:sp>
        <p:nvSpPr>
          <p:cNvPr id="537" name="Google Shape;537;p70"/>
          <p:cNvSpPr/>
          <p:nvPr/>
        </p:nvSpPr>
        <p:spPr>
          <a:xfrm rot="1452268">
            <a:off x="5473453" y="-409323"/>
            <a:ext cx="750839" cy="1598960"/>
          </a:xfrm>
          <a:custGeom>
            <a:avLst/>
            <a:gdLst/>
            <a:ahLst/>
            <a:cxnLst/>
            <a:rect l="l" t="t" r="r" b="b"/>
            <a:pathLst>
              <a:path w="892289" h="1900186" extrusionOk="0">
                <a:moveTo>
                  <a:pt x="0" y="400528"/>
                </a:moveTo>
                <a:lnTo>
                  <a:pt x="892289" y="0"/>
                </a:lnTo>
                <a:lnTo>
                  <a:pt x="892288" y="1454042"/>
                </a:lnTo>
                <a:cubicBezTo>
                  <a:pt x="892288" y="1700441"/>
                  <a:pt x="692543" y="1900186"/>
                  <a:pt x="446144" y="1900186"/>
                </a:cubicBezTo>
                <a:cubicBezTo>
                  <a:pt x="199745" y="1900186"/>
                  <a:pt x="0" y="1700441"/>
                  <a:pt x="0" y="14540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38" name="Google Shape;538;p70"/>
          <p:cNvSpPr/>
          <p:nvPr/>
        </p:nvSpPr>
        <p:spPr>
          <a:xfrm rot="1451706">
            <a:off x="2676520" y="5593522"/>
            <a:ext cx="892625" cy="1692672"/>
          </a:xfrm>
          <a:custGeom>
            <a:avLst/>
            <a:gdLst/>
            <a:ahLst/>
            <a:cxnLst/>
            <a:rect l="l" t="t" r="r" b="b"/>
            <a:pathLst>
              <a:path w="892288" h="1692032" extrusionOk="0">
                <a:moveTo>
                  <a:pt x="272484" y="35061"/>
                </a:moveTo>
                <a:cubicBezTo>
                  <a:pt x="325860" y="12484"/>
                  <a:pt x="384544" y="0"/>
                  <a:pt x="446144" y="0"/>
                </a:cubicBezTo>
                <a:cubicBezTo>
                  <a:pt x="692543" y="0"/>
                  <a:pt x="892288" y="199745"/>
                  <a:pt x="892288" y="446144"/>
                </a:cubicBezTo>
                <a:lnTo>
                  <a:pt x="892288" y="1291504"/>
                </a:lnTo>
                <a:lnTo>
                  <a:pt x="0" y="1692032"/>
                </a:lnTo>
                <a:lnTo>
                  <a:pt x="0" y="446144"/>
                </a:lnTo>
                <a:cubicBezTo>
                  <a:pt x="0" y="261345"/>
                  <a:pt x="112357" y="102788"/>
                  <a:pt x="272484" y="350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39" name="Google Shape;539;p70"/>
          <p:cNvSpPr/>
          <p:nvPr/>
        </p:nvSpPr>
        <p:spPr>
          <a:xfrm rot="1470904">
            <a:off x="2096901" y="6133332"/>
            <a:ext cx="706933" cy="1125253"/>
          </a:xfrm>
          <a:custGeom>
            <a:avLst/>
            <a:gdLst/>
            <a:ahLst/>
            <a:cxnLst/>
            <a:rect l="l" t="t" r="r" b="b"/>
            <a:pathLst>
              <a:path w="706818" h="1125070" extrusionOk="0">
                <a:moveTo>
                  <a:pt x="215847" y="27773"/>
                </a:moveTo>
                <a:cubicBezTo>
                  <a:pt x="258127" y="9889"/>
                  <a:pt x="304613" y="0"/>
                  <a:pt x="353409" y="0"/>
                </a:cubicBezTo>
                <a:cubicBezTo>
                  <a:pt x="548591" y="0"/>
                  <a:pt x="706818" y="158227"/>
                  <a:pt x="706818" y="353409"/>
                </a:cubicBezTo>
                <a:lnTo>
                  <a:pt x="706818" y="802511"/>
                </a:lnTo>
                <a:lnTo>
                  <a:pt x="0" y="1125070"/>
                </a:lnTo>
                <a:lnTo>
                  <a:pt x="0" y="353409"/>
                </a:lnTo>
                <a:cubicBezTo>
                  <a:pt x="0" y="207022"/>
                  <a:pt x="89003" y="81423"/>
                  <a:pt x="215847" y="27773"/>
                </a:cubicBezTo>
                <a:close/>
              </a:path>
            </a:pathLst>
          </a:custGeom>
          <a:solidFill>
            <a:srgbClr val="9DD4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reserve="1">
  <p:cSld name="1_Blank">
    <p:spTree>
      <p:nvGrpSpPr>
        <p:cNvPr id="1" name="Shape 361"/>
        <p:cNvGrpSpPr/>
        <p:nvPr/>
      </p:nvGrpSpPr>
      <p:grpSpPr>
        <a:xfrm>
          <a:off x="0" y="0"/>
          <a:ext cx="0" cy="0"/>
          <a:chOff x="0" y="0"/>
          <a:chExt cx="0" cy="0"/>
        </a:xfrm>
      </p:grpSpPr>
      <p:sp>
        <p:nvSpPr>
          <p:cNvPr id="2" name="Google Shape;467;p61">
            <a:extLst>
              <a:ext uri="{FF2B5EF4-FFF2-40B4-BE49-F238E27FC236}">
                <a16:creationId xmlns:a16="http://schemas.microsoft.com/office/drawing/2014/main" id="{DA29CDB1-88E4-4BDF-13D4-332656BADD9B}"/>
              </a:ext>
            </a:extLst>
          </p:cNvPr>
          <p:cNvSpPr/>
          <p:nvPr userDrawn="1"/>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350C8021-6EF1-B254-9DF0-D39E1E0699CB}"/>
              </a:ext>
            </a:extLst>
          </p:cNvPr>
          <p:cNvSpPr/>
          <p:nvPr userDrawn="1"/>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2290535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540"/>
        <p:cNvGrpSpPr/>
        <p:nvPr/>
      </p:nvGrpSpPr>
      <p:grpSpPr>
        <a:xfrm>
          <a:off x="0" y="0"/>
          <a:ext cx="0" cy="0"/>
          <a:chOff x="0" y="0"/>
          <a:chExt cx="0" cy="0"/>
        </a:xfrm>
      </p:grpSpPr>
      <p:sp>
        <p:nvSpPr>
          <p:cNvPr id="541" name="Google Shape;541;p71"/>
          <p:cNvSpPr/>
          <p:nvPr/>
        </p:nvSpPr>
        <p:spPr>
          <a:xfrm rot="10800000">
            <a:off x="-652434" y="-73702"/>
            <a:ext cx="8420760" cy="7031391"/>
          </a:xfrm>
          <a:custGeom>
            <a:avLst/>
            <a:gdLst/>
            <a:ahLst/>
            <a:cxnLst/>
            <a:rect l="l" t="t" r="r" b="b"/>
            <a:pathLst>
              <a:path w="6319520" h="5227800" extrusionOk="0">
                <a:moveTo>
                  <a:pt x="2363538" y="0"/>
                </a:moveTo>
                <a:lnTo>
                  <a:pt x="6318348" y="18285"/>
                </a:lnTo>
                <a:cubicBezTo>
                  <a:pt x="6324364" y="1750591"/>
                  <a:pt x="6304978" y="3495494"/>
                  <a:pt x="6310994" y="5227800"/>
                </a:cubicBezTo>
                <a:lnTo>
                  <a:pt x="0" y="5204598"/>
                </a:lnTo>
                <a:lnTo>
                  <a:pt x="2363538" y="0"/>
                </a:lnTo>
                <a:close/>
              </a:path>
            </a:pathLst>
          </a:custGeom>
          <a:solidFill>
            <a:schemeClr val="accent1">
              <a:alpha val="9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42" name="Google Shape;542;p71"/>
          <p:cNvSpPr txBox="1">
            <a:spLocks noGrp="1"/>
          </p:cNvSpPr>
          <p:nvPr>
            <p:ph type="title"/>
          </p:nvPr>
        </p:nvSpPr>
        <p:spPr>
          <a:xfrm>
            <a:off x="343621" y="180477"/>
            <a:ext cx="6140700" cy="34650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3" name="Google Shape;543;p71"/>
          <p:cNvSpPr txBox="1">
            <a:spLocks noGrp="1"/>
          </p:cNvSpPr>
          <p:nvPr>
            <p:ph type="body" idx="1"/>
          </p:nvPr>
        </p:nvSpPr>
        <p:spPr>
          <a:xfrm>
            <a:off x="343621" y="3898235"/>
            <a:ext cx="5193600" cy="12039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400"/>
              <a:buNone/>
              <a:defRPr sz="2400"/>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544" name="Google Shape;544;p71"/>
          <p:cNvPicPr preferRelativeResize="0"/>
          <p:nvPr/>
        </p:nvPicPr>
        <p:blipFill rotWithShape="1">
          <a:blip r:embed="rId2">
            <a:alphaModFix/>
          </a:blip>
          <a:srcRect/>
          <a:stretch/>
        </p:blipFill>
        <p:spPr>
          <a:xfrm>
            <a:off x="235989" y="6263247"/>
            <a:ext cx="1443881" cy="433166"/>
          </a:xfrm>
          <a:prstGeom prst="rect">
            <a:avLst/>
          </a:prstGeom>
          <a:noFill/>
          <a:ln>
            <a:noFill/>
          </a:ln>
        </p:spPr>
      </p:pic>
      <p:sp>
        <p:nvSpPr>
          <p:cNvPr id="545" name="Google Shape;545;p71"/>
          <p:cNvSpPr>
            <a:spLocks noGrp="1"/>
          </p:cNvSpPr>
          <p:nvPr>
            <p:ph type="pic" idx="2"/>
          </p:nvPr>
        </p:nvSpPr>
        <p:spPr>
          <a:xfrm>
            <a:off x="4634390" y="-38929"/>
            <a:ext cx="7641900" cy="6910200"/>
          </a:xfrm>
          <a:prstGeom prst="rect">
            <a:avLst/>
          </a:prstGeom>
          <a:solidFill>
            <a:srgbClr val="BFBFBF"/>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_Cover">
  <p:cSld name="B_Cover">
    <p:spTree>
      <p:nvGrpSpPr>
        <p:cNvPr id="1" name="Shape 546"/>
        <p:cNvGrpSpPr/>
        <p:nvPr/>
      </p:nvGrpSpPr>
      <p:grpSpPr>
        <a:xfrm>
          <a:off x="0" y="0"/>
          <a:ext cx="0" cy="0"/>
          <a:chOff x="0" y="0"/>
          <a:chExt cx="0" cy="0"/>
        </a:xfrm>
      </p:grpSpPr>
      <p:sp>
        <p:nvSpPr>
          <p:cNvPr id="547" name="Google Shape;547;p72"/>
          <p:cNvSpPr txBox="1">
            <a:spLocks noGrp="1"/>
          </p:cNvSpPr>
          <p:nvPr>
            <p:ph type="ctrTitle"/>
          </p:nvPr>
        </p:nvSpPr>
        <p:spPr>
          <a:xfrm>
            <a:off x="305530" y="923734"/>
            <a:ext cx="5520000" cy="2737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8" name="Google Shape;548;p72"/>
          <p:cNvSpPr txBox="1">
            <a:spLocks noGrp="1"/>
          </p:cNvSpPr>
          <p:nvPr>
            <p:ph type="subTitle" idx="1"/>
          </p:nvPr>
        </p:nvSpPr>
        <p:spPr>
          <a:xfrm>
            <a:off x="305530" y="3979140"/>
            <a:ext cx="5520000" cy="11853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dk1"/>
              </a:buClr>
              <a:buSzPts val="2400"/>
              <a:buFont typeface="Arial"/>
              <a:buNone/>
              <a:defRPr sz="2400" b="0" i="0">
                <a:latin typeface="Inter"/>
                <a:ea typeface="Inter"/>
                <a:cs typeface="Inter"/>
                <a:sym typeface="Inter"/>
              </a:defRPr>
            </a:lvl1pPr>
            <a:lvl2pPr lvl="1" algn="ctr" rtl="0">
              <a:lnSpc>
                <a:spcPct val="110000"/>
              </a:lnSpc>
              <a:spcBef>
                <a:spcPts val="500"/>
              </a:spcBef>
              <a:spcAft>
                <a:spcPts val="0"/>
              </a:spcAft>
              <a:buClr>
                <a:schemeClr val="dk1"/>
              </a:buClr>
              <a:buSzPts val="2000"/>
              <a:buNone/>
              <a:defRPr sz="2000"/>
            </a:lvl2pPr>
            <a:lvl3pPr lvl="2" algn="ctr" rtl="0">
              <a:lnSpc>
                <a:spcPct val="110000"/>
              </a:lnSpc>
              <a:spcBef>
                <a:spcPts val="500"/>
              </a:spcBef>
              <a:spcAft>
                <a:spcPts val="0"/>
              </a:spcAft>
              <a:buClr>
                <a:schemeClr val="dk1"/>
              </a:buClr>
              <a:buSzPts val="1800"/>
              <a:buNone/>
              <a:defRPr sz="1800"/>
            </a:lvl3pPr>
            <a:lvl4pPr lvl="3" algn="ctr" rtl="0">
              <a:lnSpc>
                <a:spcPct val="110000"/>
              </a:lnSpc>
              <a:spcBef>
                <a:spcPts val="500"/>
              </a:spcBef>
              <a:spcAft>
                <a:spcPts val="0"/>
              </a:spcAft>
              <a:buClr>
                <a:schemeClr val="dk1"/>
              </a:buClr>
              <a:buSzPts val="1600"/>
              <a:buNone/>
              <a:defRPr sz="1600"/>
            </a:lvl4pPr>
            <a:lvl5pPr lvl="4" algn="ctr" rtl="0">
              <a:lnSpc>
                <a:spcPct val="11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549" name="Google Shape;549;p72"/>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50" name="Google Shape;550;p72"/>
          <p:cNvSpPr>
            <a:spLocks noGrp="1"/>
          </p:cNvSpPr>
          <p:nvPr>
            <p:ph type="pic" idx="2"/>
          </p:nvPr>
        </p:nvSpPr>
        <p:spPr>
          <a:xfrm>
            <a:off x="5417899" y="-26428"/>
            <a:ext cx="6866100" cy="6895800"/>
          </a:xfrm>
          <a:prstGeom prst="rect">
            <a:avLst/>
          </a:prstGeom>
          <a:solidFill>
            <a:srgbClr val="BFBFBF"/>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_Three Column">
  <p:cSld name="B_Three Column">
    <p:spTree>
      <p:nvGrpSpPr>
        <p:cNvPr id="1" name="Shape 551"/>
        <p:cNvGrpSpPr/>
        <p:nvPr/>
      </p:nvGrpSpPr>
      <p:grpSpPr>
        <a:xfrm>
          <a:off x="0" y="0"/>
          <a:ext cx="0" cy="0"/>
          <a:chOff x="0" y="0"/>
          <a:chExt cx="0" cy="0"/>
        </a:xfrm>
      </p:grpSpPr>
      <p:sp>
        <p:nvSpPr>
          <p:cNvPr id="552" name="Google Shape;552;p73"/>
          <p:cNvSpPr txBox="1">
            <a:spLocks noGrp="1"/>
          </p:cNvSpPr>
          <p:nvPr>
            <p:ph type="body" idx="1"/>
          </p:nvPr>
        </p:nvSpPr>
        <p:spPr>
          <a:xfrm>
            <a:off x="349519"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3" name="Google Shape;553;p73"/>
          <p:cNvSpPr txBox="1">
            <a:spLocks noGrp="1"/>
          </p:cNvSpPr>
          <p:nvPr>
            <p:ph type="body" idx="2"/>
          </p:nvPr>
        </p:nvSpPr>
        <p:spPr>
          <a:xfrm>
            <a:off x="4194960"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4" name="Google Shape;554;p73"/>
          <p:cNvSpPr txBox="1">
            <a:spLocks noGrp="1"/>
          </p:cNvSpPr>
          <p:nvPr>
            <p:ph type="body" idx="3"/>
          </p:nvPr>
        </p:nvSpPr>
        <p:spPr>
          <a:xfrm>
            <a:off x="8033972"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5" name="Google Shape;555;p73"/>
          <p:cNvSpPr txBox="1">
            <a:spLocks noGrp="1"/>
          </p:cNvSpPr>
          <p:nvPr>
            <p:ph type="body" idx="4"/>
          </p:nvPr>
        </p:nvSpPr>
        <p:spPr>
          <a:xfrm>
            <a:off x="349519"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6" name="Google Shape;556;p73"/>
          <p:cNvSpPr txBox="1">
            <a:spLocks noGrp="1"/>
          </p:cNvSpPr>
          <p:nvPr>
            <p:ph type="body" idx="5"/>
          </p:nvPr>
        </p:nvSpPr>
        <p:spPr>
          <a:xfrm>
            <a:off x="4194960"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7" name="Google Shape;557;p73"/>
          <p:cNvSpPr txBox="1">
            <a:spLocks noGrp="1"/>
          </p:cNvSpPr>
          <p:nvPr>
            <p:ph type="body" idx="6"/>
          </p:nvPr>
        </p:nvSpPr>
        <p:spPr>
          <a:xfrm>
            <a:off x="8033972"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8" name="Google Shape;558;p73"/>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9" name="Google Shape;559;p73"/>
          <p:cNvSpPr txBox="1">
            <a:spLocks noGrp="1"/>
          </p:cNvSpPr>
          <p:nvPr>
            <p:ph type="body" idx="7"/>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60" name="Google Shape;560;p73"/>
          <p:cNvSpPr/>
          <p:nvPr/>
        </p:nvSpPr>
        <p:spPr>
          <a:xfrm rot="1451706">
            <a:off x="9714077"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61" name="Google Shape;561;p73"/>
          <p:cNvSpPr/>
          <p:nvPr/>
        </p:nvSpPr>
        <p:spPr>
          <a:xfrm rot="1470904">
            <a:off x="91317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FDE48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portant point or quote">
  <p:cSld name="Important point or quote">
    <p:spTree>
      <p:nvGrpSpPr>
        <p:cNvPr id="1" name="Shape 562"/>
        <p:cNvGrpSpPr/>
        <p:nvPr/>
      </p:nvGrpSpPr>
      <p:grpSpPr>
        <a:xfrm>
          <a:off x="0" y="0"/>
          <a:ext cx="0" cy="0"/>
          <a:chOff x="0" y="0"/>
          <a:chExt cx="0" cy="0"/>
        </a:xfrm>
      </p:grpSpPr>
      <p:sp>
        <p:nvSpPr>
          <p:cNvPr id="563" name="Google Shape;563;p74"/>
          <p:cNvSpPr/>
          <p:nvPr/>
        </p:nvSpPr>
        <p:spPr>
          <a:xfrm>
            <a:off x="0" y="0"/>
            <a:ext cx="121887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564" name="Google Shape;564;p74"/>
          <p:cNvPicPr preferRelativeResize="0"/>
          <p:nvPr/>
        </p:nvPicPr>
        <p:blipFill rotWithShape="1">
          <a:blip r:embed="rId2">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pic>
        <p:nvPicPr>
          <p:cNvPr id="565" name="Google Shape;565;p74"/>
          <p:cNvPicPr preferRelativeResize="0"/>
          <p:nvPr/>
        </p:nvPicPr>
        <p:blipFill rotWithShape="1">
          <a:blip r:embed="rId3">
            <a:alphaModFix/>
          </a:blip>
          <a:srcRect/>
          <a:stretch/>
        </p:blipFill>
        <p:spPr>
          <a:xfrm>
            <a:off x="235989" y="6263247"/>
            <a:ext cx="1443881" cy="433166"/>
          </a:xfrm>
          <a:prstGeom prst="rect">
            <a:avLst/>
          </a:prstGeom>
          <a:noFill/>
          <a:ln>
            <a:noFill/>
          </a:ln>
        </p:spPr>
      </p:pic>
      <p:sp>
        <p:nvSpPr>
          <p:cNvPr id="566" name="Google Shape;566;p74"/>
          <p:cNvSpPr/>
          <p:nvPr/>
        </p:nvSpPr>
        <p:spPr>
          <a:xfrm rot="1470904">
            <a:off x="572142" y="-253147"/>
            <a:ext cx="706933" cy="1377403"/>
          </a:xfrm>
          <a:custGeom>
            <a:avLst/>
            <a:gdLst/>
            <a:ahLst/>
            <a:cxnLst/>
            <a:rect l="l" t="t" r="r" b="b"/>
            <a:pathLst>
              <a:path w="706818" h="1377179" extrusionOk="0">
                <a:moveTo>
                  <a:pt x="0" y="322559"/>
                </a:moveTo>
                <a:lnTo>
                  <a:pt x="706818" y="0"/>
                </a:lnTo>
                <a:lnTo>
                  <a:pt x="706818" y="1023770"/>
                </a:lnTo>
                <a:cubicBezTo>
                  <a:pt x="706818" y="1218952"/>
                  <a:pt x="548591" y="1377179"/>
                  <a:pt x="353409" y="1377179"/>
                </a:cubicBezTo>
                <a:cubicBezTo>
                  <a:pt x="158227" y="1377179"/>
                  <a:pt x="0" y="1218952"/>
                  <a:pt x="0" y="10237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67" name="Google Shape;567;p74"/>
          <p:cNvSpPr txBox="1">
            <a:spLocks noGrp="1"/>
          </p:cNvSpPr>
          <p:nvPr>
            <p:ph type="body" idx="1"/>
          </p:nvPr>
        </p:nvSpPr>
        <p:spPr>
          <a:xfrm>
            <a:off x="318164" y="1822450"/>
            <a:ext cx="7143600" cy="3213000"/>
          </a:xfrm>
          <a:prstGeom prst="rect">
            <a:avLst/>
          </a:prstGeom>
          <a:noFill/>
          <a:ln>
            <a:noFill/>
          </a:ln>
        </p:spPr>
        <p:txBody>
          <a:bodyPr spcFirstLastPara="1" wrap="square" lIns="0" tIns="0" rIns="0" bIns="0" anchor="ctr" anchorCtr="0">
            <a:noAutofit/>
          </a:bodyPr>
          <a:lstStyle>
            <a:lvl1pPr marL="457200" lvl="0" indent="-228600" algn="l" rtl="0">
              <a:lnSpc>
                <a:spcPct val="100000"/>
              </a:lnSpc>
              <a:spcBef>
                <a:spcPts val="0"/>
              </a:spcBef>
              <a:spcAft>
                <a:spcPts val="0"/>
              </a:spcAft>
              <a:buClr>
                <a:schemeClr val="lt1"/>
              </a:buClr>
              <a:buSzPts val="3600"/>
              <a:buNone/>
              <a:defRPr sz="3600" b="1" i="0">
                <a:solidFill>
                  <a:schemeClr val="lt1"/>
                </a:solidFill>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68" name="Google Shape;568;p74"/>
          <p:cNvSpPr/>
          <p:nvPr/>
        </p:nvSpPr>
        <p:spPr>
          <a:xfrm rot="1451706">
            <a:off x="5314851" y="5492337"/>
            <a:ext cx="892625" cy="1675245"/>
          </a:xfrm>
          <a:custGeom>
            <a:avLst/>
            <a:gdLst/>
            <a:ahLst/>
            <a:cxnLst/>
            <a:rect l="l" t="t" r="r" b="b"/>
            <a:pathLst>
              <a:path w="892288" h="1674612" extrusionOk="0">
                <a:moveTo>
                  <a:pt x="272484" y="35061"/>
                </a:moveTo>
                <a:cubicBezTo>
                  <a:pt x="325860" y="12484"/>
                  <a:pt x="384544" y="0"/>
                  <a:pt x="446144" y="0"/>
                </a:cubicBezTo>
                <a:cubicBezTo>
                  <a:pt x="692543" y="0"/>
                  <a:pt x="892288" y="199745"/>
                  <a:pt x="892288" y="446144"/>
                </a:cubicBezTo>
                <a:lnTo>
                  <a:pt x="892288" y="1274084"/>
                </a:lnTo>
                <a:lnTo>
                  <a:pt x="0" y="1674612"/>
                </a:lnTo>
                <a:lnTo>
                  <a:pt x="0" y="446144"/>
                </a:lnTo>
                <a:cubicBezTo>
                  <a:pt x="0" y="261345"/>
                  <a:pt x="112356" y="102789"/>
                  <a:pt x="272484" y="350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_Text and Icons">
  <p:cSld name="A_Text and Icons">
    <p:spTree>
      <p:nvGrpSpPr>
        <p:cNvPr id="1" name="Shape 569"/>
        <p:cNvGrpSpPr/>
        <p:nvPr/>
      </p:nvGrpSpPr>
      <p:grpSpPr>
        <a:xfrm>
          <a:off x="0" y="0"/>
          <a:ext cx="0" cy="0"/>
          <a:chOff x="0" y="0"/>
          <a:chExt cx="0" cy="0"/>
        </a:xfrm>
      </p:grpSpPr>
      <p:sp>
        <p:nvSpPr>
          <p:cNvPr id="570" name="Google Shape;570;p75"/>
          <p:cNvSpPr txBox="1">
            <a:spLocks noGrp="1"/>
          </p:cNvSpPr>
          <p:nvPr>
            <p:ph type="body" idx="1"/>
          </p:nvPr>
        </p:nvSpPr>
        <p:spPr>
          <a:xfrm>
            <a:off x="476954"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1" name="Google Shape;571;p75"/>
          <p:cNvSpPr txBox="1">
            <a:spLocks noGrp="1"/>
          </p:cNvSpPr>
          <p:nvPr>
            <p:ph type="body" idx="2"/>
          </p:nvPr>
        </p:nvSpPr>
        <p:spPr>
          <a:xfrm>
            <a:off x="470510"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2" name="Google Shape;572;p75"/>
          <p:cNvSpPr txBox="1">
            <a:spLocks noGrp="1"/>
          </p:cNvSpPr>
          <p:nvPr>
            <p:ph type="body" idx="3"/>
          </p:nvPr>
        </p:nvSpPr>
        <p:spPr>
          <a:xfrm>
            <a:off x="4524619"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3" name="Google Shape;573;p75"/>
          <p:cNvSpPr txBox="1">
            <a:spLocks noGrp="1"/>
          </p:cNvSpPr>
          <p:nvPr>
            <p:ph type="body" idx="4"/>
          </p:nvPr>
        </p:nvSpPr>
        <p:spPr>
          <a:xfrm>
            <a:off x="8568792"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4" name="Google Shape;574;p75"/>
          <p:cNvSpPr txBox="1">
            <a:spLocks noGrp="1"/>
          </p:cNvSpPr>
          <p:nvPr>
            <p:ph type="body" idx="5"/>
          </p:nvPr>
        </p:nvSpPr>
        <p:spPr>
          <a:xfrm>
            <a:off x="4511190"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5" name="Google Shape;575;p75"/>
          <p:cNvSpPr txBox="1">
            <a:spLocks noGrp="1"/>
          </p:cNvSpPr>
          <p:nvPr>
            <p:ph type="body" idx="6"/>
          </p:nvPr>
        </p:nvSpPr>
        <p:spPr>
          <a:xfrm>
            <a:off x="8555362"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576" name="Google Shape;576;p75"/>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77" name="Google Shape;577;p75"/>
          <p:cNvSpPr txBox="1">
            <a:spLocks noGrp="1"/>
          </p:cNvSpPr>
          <p:nvPr>
            <p:ph type="body" idx="7"/>
          </p:nvPr>
        </p:nvSpPr>
        <p:spPr>
          <a:xfrm>
            <a:off x="470510" y="2447206"/>
            <a:ext cx="910200" cy="910500"/>
          </a:xfrm>
          <a:prstGeom prst="rect">
            <a:avLst/>
          </a:prstGeom>
          <a:solidFill>
            <a:schemeClr val="accent1"/>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8" name="Google Shape;578;p75"/>
          <p:cNvSpPr txBox="1">
            <a:spLocks noGrp="1"/>
          </p:cNvSpPr>
          <p:nvPr>
            <p:ph type="body" idx="8"/>
          </p:nvPr>
        </p:nvSpPr>
        <p:spPr>
          <a:xfrm>
            <a:off x="4508722" y="2447206"/>
            <a:ext cx="910200" cy="910500"/>
          </a:xfrm>
          <a:prstGeom prst="rect">
            <a:avLst/>
          </a:prstGeom>
          <a:solidFill>
            <a:schemeClr val="accent5"/>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9" name="Google Shape;579;p75"/>
          <p:cNvSpPr txBox="1">
            <a:spLocks noGrp="1"/>
          </p:cNvSpPr>
          <p:nvPr>
            <p:ph type="body" idx="9"/>
          </p:nvPr>
        </p:nvSpPr>
        <p:spPr>
          <a:xfrm>
            <a:off x="8538984" y="2447206"/>
            <a:ext cx="910200" cy="910500"/>
          </a:xfrm>
          <a:prstGeom prst="rect">
            <a:avLst/>
          </a:prstGeom>
          <a:solidFill>
            <a:schemeClr val="accent4"/>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80" name="Google Shape;580;p75"/>
          <p:cNvSpPr txBox="1">
            <a:spLocks noGrp="1"/>
          </p:cNvSpPr>
          <p:nvPr>
            <p:ph type="title"/>
          </p:nvPr>
        </p:nvSpPr>
        <p:spPr>
          <a:xfrm>
            <a:off x="318164" y="329453"/>
            <a:ext cx="9359400" cy="7203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1" name="Google Shape;581;p75"/>
          <p:cNvSpPr txBox="1">
            <a:spLocks noGrp="1"/>
          </p:cNvSpPr>
          <p:nvPr>
            <p:ph type="body" idx="13"/>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82" name="Google Shape;582;p75"/>
          <p:cNvSpPr>
            <a:spLocks noGrp="1"/>
          </p:cNvSpPr>
          <p:nvPr>
            <p:ph type="pic" idx="14"/>
          </p:nvPr>
        </p:nvSpPr>
        <p:spPr>
          <a:xfrm>
            <a:off x="4672557" y="2625295"/>
            <a:ext cx="582300" cy="550800"/>
          </a:xfrm>
          <a:prstGeom prst="rect">
            <a:avLst/>
          </a:prstGeom>
          <a:noFill/>
          <a:ln>
            <a:noFill/>
          </a:ln>
        </p:spPr>
      </p:sp>
      <p:sp>
        <p:nvSpPr>
          <p:cNvPr id="583" name="Google Shape;583;p75"/>
          <p:cNvSpPr>
            <a:spLocks noGrp="1"/>
          </p:cNvSpPr>
          <p:nvPr>
            <p:ph type="pic" idx="15"/>
          </p:nvPr>
        </p:nvSpPr>
        <p:spPr>
          <a:xfrm>
            <a:off x="634346" y="2632161"/>
            <a:ext cx="582300" cy="550800"/>
          </a:xfrm>
          <a:prstGeom prst="rect">
            <a:avLst/>
          </a:prstGeom>
          <a:noFill/>
          <a:ln>
            <a:noFill/>
          </a:ln>
        </p:spPr>
      </p:sp>
      <p:sp>
        <p:nvSpPr>
          <p:cNvPr id="584" name="Google Shape;584;p75"/>
          <p:cNvSpPr>
            <a:spLocks noGrp="1"/>
          </p:cNvSpPr>
          <p:nvPr>
            <p:ph type="pic" idx="16"/>
          </p:nvPr>
        </p:nvSpPr>
        <p:spPr>
          <a:xfrm>
            <a:off x="8702819" y="2632161"/>
            <a:ext cx="582300" cy="550800"/>
          </a:xfrm>
          <a:prstGeom prst="rect">
            <a:avLst/>
          </a:prstGeom>
          <a:noFill/>
          <a:ln>
            <a:noFill/>
          </a:ln>
        </p:spPr>
      </p:sp>
      <p:sp>
        <p:nvSpPr>
          <p:cNvPr id="585" name="Google Shape;585;p75"/>
          <p:cNvSpPr/>
          <p:nvPr/>
        </p:nvSpPr>
        <p:spPr>
          <a:xfrm rot="-9367483">
            <a:off x="10925908" y="-388542"/>
            <a:ext cx="1029435" cy="1803796"/>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rgbClr val="ABA3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86" name="Google Shape;586;p75"/>
          <p:cNvSpPr/>
          <p:nvPr/>
        </p:nvSpPr>
        <p:spPr>
          <a:xfrm rot="-9340465">
            <a:off x="10376630" y="-409370"/>
            <a:ext cx="816093" cy="1274901"/>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4E42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alf and half text both sides">
  <p:cSld name="Half and half text both sides">
    <p:spTree>
      <p:nvGrpSpPr>
        <p:cNvPr id="1" name="Shape 587"/>
        <p:cNvGrpSpPr/>
        <p:nvPr/>
      </p:nvGrpSpPr>
      <p:grpSpPr>
        <a:xfrm>
          <a:off x="0" y="0"/>
          <a:ext cx="0" cy="0"/>
          <a:chOff x="0" y="0"/>
          <a:chExt cx="0" cy="0"/>
        </a:xfrm>
      </p:grpSpPr>
      <p:sp>
        <p:nvSpPr>
          <p:cNvPr id="588" name="Google Shape;588;p76"/>
          <p:cNvSpPr/>
          <p:nvPr/>
        </p:nvSpPr>
        <p:spPr>
          <a:xfrm>
            <a:off x="6094413" y="0"/>
            <a:ext cx="60945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89" name="Google Shape;589;p76"/>
          <p:cNvSpPr txBox="1">
            <a:spLocks noGrp="1"/>
          </p:cNvSpPr>
          <p:nvPr>
            <p:ph type="title"/>
          </p:nvPr>
        </p:nvSpPr>
        <p:spPr>
          <a:xfrm>
            <a:off x="336014" y="342900"/>
            <a:ext cx="4760400" cy="1417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0" name="Google Shape;590;p76"/>
          <p:cNvSpPr txBox="1">
            <a:spLocks noGrp="1"/>
          </p:cNvSpPr>
          <p:nvPr>
            <p:ph type="body" idx="1"/>
          </p:nvPr>
        </p:nvSpPr>
        <p:spPr>
          <a:xfrm>
            <a:off x="6768413" y="1138607"/>
            <a:ext cx="4774200" cy="4580700"/>
          </a:xfrm>
          <a:prstGeom prst="rect">
            <a:avLst/>
          </a:prstGeom>
          <a:noFill/>
          <a:ln>
            <a:noFill/>
          </a:ln>
        </p:spPr>
        <p:txBody>
          <a:bodyPr spcFirstLastPara="1" wrap="square" lIns="0" tIns="0" rIns="0" bIns="0" anchor="ctr"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91" name="Google Shape;591;p76"/>
          <p:cNvSpPr txBox="1">
            <a:spLocks noGrp="1"/>
          </p:cNvSpPr>
          <p:nvPr>
            <p:ph type="body" idx="2"/>
          </p:nvPr>
        </p:nvSpPr>
        <p:spPr>
          <a:xfrm>
            <a:off x="336014" y="3428999"/>
            <a:ext cx="4774200" cy="2557200"/>
          </a:xfrm>
          <a:prstGeom prst="rect">
            <a:avLst/>
          </a:prstGeom>
          <a:noFill/>
          <a:ln>
            <a:noFill/>
          </a:ln>
        </p:spPr>
        <p:txBody>
          <a:bodyPr spcFirstLastPara="1" wrap="square" lIns="0" tIns="0" rIns="0" bIns="0" anchor="t"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92" name="Google Shape;592;p76"/>
          <p:cNvSpPr txBox="1">
            <a:spLocks noGrp="1"/>
          </p:cNvSpPr>
          <p:nvPr>
            <p:ph type="body" idx="3"/>
          </p:nvPr>
        </p:nvSpPr>
        <p:spPr>
          <a:xfrm>
            <a:off x="334369" y="1816306"/>
            <a:ext cx="5113800" cy="10413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idebar with text">
  <p:cSld name="Sidebar with text">
    <p:spTree>
      <p:nvGrpSpPr>
        <p:cNvPr id="1" name="Shape 593"/>
        <p:cNvGrpSpPr/>
        <p:nvPr/>
      </p:nvGrpSpPr>
      <p:grpSpPr>
        <a:xfrm>
          <a:off x="0" y="0"/>
          <a:ext cx="0" cy="0"/>
          <a:chOff x="0" y="0"/>
          <a:chExt cx="0" cy="0"/>
        </a:xfrm>
      </p:grpSpPr>
      <p:sp>
        <p:nvSpPr>
          <p:cNvPr id="594" name="Google Shape;594;p77"/>
          <p:cNvSpPr/>
          <p:nvPr/>
        </p:nvSpPr>
        <p:spPr>
          <a:xfrm>
            <a:off x="-1" y="0"/>
            <a:ext cx="39561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Calibri"/>
              <a:ea typeface="Calibri"/>
              <a:cs typeface="Calibri"/>
              <a:sym typeface="Calibri"/>
            </a:endParaRPr>
          </a:p>
        </p:txBody>
      </p:sp>
      <p:pic>
        <p:nvPicPr>
          <p:cNvPr id="595" name="Google Shape;595;p77"/>
          <p:cNvPicPr preferRelativeResize="0"/>
          <p:nvPr/>
        </p:nvPicPr>
        <p:blipFill rotWithShape="1">
          <a:blip r:embed="rId2">
            <a:alphaModFix/>
          </a:blip>
          <a:srcRect/>
          <a:stretch/>
        </p:blipFill>
        <p:spPr>
          <a:xfrm>
            <a:off x="235989" y="6263247"/>
            <a:ext cx="1443881" cy="433166"/>
          </a:xfrm>
          <a:prstGeom prst="rect">
            <a:avLst/>
          </a:prstGeom>
          <a:noFill/>
          <a:ln>
            <a:noFill/>
          </a:ln>
        </p:spPr>
      </p:pic>
      <p:sp>
        <p:nvSpPr>
          <p:cNvPr id="596" name="Google Shape;596;p77"/>
          <p:cNvSpPr/>
          <p:nvPr/>
        </p:nvSpPr>
        <p:spPr>
          <a:xfrm rot="1451706">
            <a:off x="3083950" y="5867245"/>
            <a:ext cx="1206256" cy="1386515"/>
          </a:xfrm>
          <a:custGeom>
            <a:avLst/>
            <a:gdLst/>
            <a:ahLst/>
            <a:cxnLst/>
            <a:rect l="l" t="t" r="r" b="b"/>
            <a:pathLst>
              <a:path w="1205800" h="1385991" extrusionOk="0">
                <a:moveTo>
                  <a:pt x="368224" y="47379"/>
                </a:moveTo>
                <a:cubicBezTo>
                  <a:pt x="440354" y="16870"/>
                  <a:pt x="519657" y="0"/>
                  <a:pt x="602900" y="0"/>
                </a:cubicBezTo>
                <a:cubicBezTo>
                  <a:pt x="935872" y="0"/>
                  <a:pt x="1205800" y="269928"/>
                  <a:pt x="1205800" y="602900"/>
                </a:cubicBezTo>
                <a:lnTo>
                  <a:pt x="1205800" y="845122"/>
                </a:lnTo>
                <a:lnTo>
                  <a:pt x="0" y="1385991"/>
                </a:lnTo>
                <a:lnTo>
                  <a:pt x="0" y="602900"/>
                </a:lnTo>
                <a:cubicBezTo>
                  <a:pt x="0" y="353171"/>
                  <a:pt x="151835" y="138904"/>
                  <a:pt x="368224" y="4737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97" name="Google Shape;597;p77"/>
          <p:cNvSpPr/>
          <p:nvPr/>
        </p:nvSpPr>
        <p:spPr>
          <a:xfrm rot="1443862">
            <a:off x="2662382" y="6325623"/>
            <a:ext cx="721911" cy="801690"/>
          </a:xfrm>
          <a:custGeom>
            <a:avLst/>
            <a:gdLst/>
            <a:ahLst/>
            <a:cxnLst/>
            <a:rect l="l" t="t" r="r" b="b"/>
            <a:pathLst>
              <a:path w="722376" h="802207" extrusionOk="0">
                <a:moveTo>
                  <a:pt x="220597" y="28384"/>
                </a:moveTo>
                <a:cubicBezTo>
                  <a:pt x="263809" y="10107"/>
                  <a:pt x="311318" y="0"/>
                  <a:pt x="361188" y="0"/>
                </a:cubicBezTo>
                <a:cubicBezTo>
                  <a:pt x="560667" y="0"/>
                  <a:pt x="722376" y="161709"/>
                  <a:pt x="722376" y="361188"/>
                </a:cubicBezTo>
                <a:lnTo>
                  <a:pt x="722376" y="479051"/>
                </a:lnTo>
                <a:lnTo>
                  <a:pt x="0" y="802207"/>
                </a:lnTo>
                <a:lnTo>
                  <a:pt x="0" y="361188"/>
                </a:lnTo>
                <a:cubicBezTo>
                  <a:pt x="0" y="211579"/>
                  <a:pt x="90961" y="83215"/>
                  <a:pt x="220597" y="2838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98" name="Google Shape;598;p77"/>
          <p:cNvSpPr txBox="1">
            <a:spLocks noGrp="1"/>
          </p:cNvSpPr>
          <p:nvPr>
            <p:ph type="title"/>
          </p:nvPr>
        </p:nvSpPr>
        <p:spPr>
          <a:xfrm>
            <a:off x="304721" y="1637938"/>
            <a:ext cx="3651300" cy="3312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Thank You">
  <p:cSld name="A_Thank You">
    <p:spTree>
      <p:nvGrpSpPr>
        <p:cNvPr id="1" name="Shape 599"/>
        <p:cNvGrpSpPr/>
        <p:nvPr/>
      </p:nvGrpSpPr>
      <p:grpSpPr>
        <a:xfrm>
          <a:off x="0" y="0"/>
          <a:ext cx="0" cy="0"/>
          <a:chOff x="0" y="0"/>
          <a:chExt cx="0" cy="0"/>
        </a:xfrm>
      </p:grpSpPr>
      <p:sp>
        <p:nvSpPr>
          <p:cNvPr id="600" name="Google Shape;600;p78"/>
          <p:cNvSpPr txBox="1">
            <a:spLocks noGrp="1"/>
          </p:cNvSpPr>
          <p:nvPr>
            <p:ph type="ctrTitle"/>
          </p:nvPr>
        </p:nvSpPr>
        <p:spPr>
          <a:xfrm>
            <a:off x="318164" y="1923711"/>
            <a:ext cx="5520000" cy="27372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1" name="Google Shape;601;p78"/>
          <p:cNvSpPr>
            <a:spLocks noGrp="1"/>
          </p:cNvSpPr>
          <p:nvPr>
            <p:ph type="pic" idx="2"/>
          </p:nvPr>
        </p:nvSpPr>
        <p:spPr>
          <a:xfrm>
            <a:off x="5479739" y="0"/>
            <a:ext cx="6708900" cy="6858000"/>
          </a:xfrm>
          <a:prstGeom prst="rect">
            <a:avLst/>
          </a:prstGeom>
          <a:solidFill>
            <a:srgbClr val="7F7F7F"/>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Key takeaways">
  <p:cSld name="Key takeaways 2">
    <p:spTree>
      <p:nvGrpSpPr>
        <p:cNvPr id="1" name="Shape 602"/>
        <p:cNvGrpSpPr/>
        <p:nvPr/>
      </p:nvGrpSpPr>
      <p:grpSpPr>
        <a:xfrm>
          <a:off x="0" y="0"/>
          <a:ext cx="0" cy="0"/>
          <a:chOff x="0" y="0"/>
          <a:chExt cx="0" cy="0"/>
        </a:xfrm>
      </p:grpSpPr>
      <p:sp>
        <p:nvSpPr>
          <p:cNvPr id="603" name="Google Shape;603;p79"/>
          <p:cNvSpPr/>
          <p:nvPr/>
        </p:nvSpPr>
        <p:spPr>
          <a:xfrm rot="1451706">
            <a:off x="3598833" y="5232761"/>
            <a:ext cx="1206256" cy="2207286"/>
          </a:xfrm>
          <a:custGeom>
            <a:avLst/>
            <a:gdLst/>
            <a:ahLst/>
            <a:cxnLst/>
            <a:rect l="l" t="t" r="r" b="b"/>
            <a:pathLst>
              <a:path w="1205800" h="2206452" extrusionOk="0">
                <a:moveTo>
                  <a:pt x="368224" y="47379"/>
                </a:moveTo>
                <a:cubicBezTo>
                  <a:pt x="440354" y="16870"/>
                  <a:pt x="519657" y="0"/>
                  <a:pt x="602900" y="0"/>
                </a:cubicBezTo>
                <a:cubicBezTo>
                  <a:pt x="935872" y="0"/>
                  <a:pt x="1205800" y="269928"/>
                  <a:pt x="1205800" y="602900"/>
                </a:cubicBezTo>
                <a:lnTo>
                  <a:pt x="1205800" y="1665583"/>
                </a:lnTo>
                <a:lnTo>
                  <a:pt x="0" y="2206452"/>
                </a:lnTo>
                <a:lnTo>
                  <a:pt x="0" y="602900"/>
                </a:lnTo>
                <a:cubicBezTo>
                  <a:pt x="0" y="353171"/>
                  <a:pt x="151835" y="138904"/>
                  <a:pt x="368224" y="473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04" name="Google Shape;604;p79"/>
          <p:cNvSpPr/>
          <p:nvPr/>
        </p:nvSpPr>
        <p:spPr>
          <a:xfrm rot="1443862">
            <a:off x="3178365" y="5691577"/>
            <a:ext cx="721911" cy="1621255"/>
          </a:xfrm>
          <a:custGeom>
            <a:avLst/>
            <a:gdLst/>
            <a:ahLst/>
            <a:cxnLst/>
            <a:rect l="l" t="t" r="r" b="b"/>
            <a:pathLst>
              <a:path w="722376" h="1622300" extrusionOk="0">
                <a:moveTo>
                  <a:pt x="220597" y="28384"/>
                </a:moveTo>
                <a:cubicBezTo>
                  <a:pt x="263809" y="10107"/>
                  <a:pt x="311318" y="0"/>
                  <a:pt x="361188" y="0"/>
                </a:cubicBezTo>
                <a:cubicBezTo>
                  <a:pt x="560667" y="0"/>
                  <a:pt x="722376" y="161709"/>
                  <a:pt x="722376" y="361188"/>
                </a:cubicBezTo>
                <a:lnTo>
                  <a:pt x="722376" y="1299143"/>
                </a:lnTo>
                <a:lnTo>
                  <a:pt x="0" y="1622300"/>
                </a:lnTo>
                <a:lnTo>
                  <a:pt x="0" y="361188"/>
                </a:lnTo>
                <a:cubicBezTo>
                  <a:pt x="0" y="211579"/>
                  <a:pt x="90961" y="83215"/>
                  <a:pt x="220597" y="2838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05" name="Google Shape;605;p79"/>
          <p:cNvSpPr txBox="1">
            <a:spLocks noGrp="1"/>
          </p:cNvSpPr>
          <p:nvPr>
            <p:ph type="title"/>
          </p:nvPr>
        </p:nvSpPr>
        <p:spPr>
          <a:xfrm>
            <a:off x="318164" y="1980621"/>
            <a:ext cx="5776200" cy="2506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6" name="Google Shape;606;p79"/>
          <p:cNvSpPr txBox="1">
            <a:spLocks noGrp="1"/>
          </p:cNvSpPr>
          <p:nvPr>
            <p:ph type="body" idx="1"/>
          </p:nvPr>
        </p:nvSpPr>
        <p:spPr>
          <a:xfrm>
            <a:off x="6768413" y="1138607"/>
            <a:ext cx="4774200" cy="4580700"/>
          </a:xfrm>
          <a:prstGeom prst="rect">
            <a:avLst/>
          </a:prstGeom>
          <a:noFill/>
          <a:ln>
            <a:noFill/>
          </a:ln>
        </p:spPr>
        <p:txBody>
          <a:bodyPr spcFirstLastPara="1" wrap="square" lIns="0" tIns="0" rIns="0" bIns="0" anchor="ctr"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tats">
  <p:cSld name="Stats">
    <p:spTree>
      <p:nvGrpSpPr>
        <p:cNvPr id="1" name="Shape 607"/>
        <p:cNvGrpSpPr/>
        <p:nvPr/>
      </p:nvGrpSpPr>
      <p:grpSpPr>
        <a:xfrm>
          <a:off x="0" y="0"/>
          <a:ext cx="0" cy="0"/>
          <a:chOff x="0" y="0"/>
          <a:chExt cx="0" cy="0"/>
        </a:xfrm>
      </p:grpSpPr>
      <p:sp>
        <p:nvSpPr>
          <p:cNvPr id="608" name="Google Shape;608;p80"/>
          <p:cNvSpPr txBox="1">
            <a:spLocks noGrp="1"/>
          </p:cNvSpPr>
          <p:nvPr>
            <p:ph type="title"/>
          </p:nvPr>
        </p:nvSpPr>
        <p:spPr>
          <a:xfrm>
            <a:off x="336014" y="342900"/>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9" name="Google Shape;609;p80"/>
          <p:cNvSpPr/>
          <p:nvPr/>
        </p:nvSpPr>
        <p:spPr>
          <a:xfrm>
            <a:off x="644902" y="2482371"/>
            <a:ext cx="2369400" cy="1895400"/>
          </a:xfrm>
          <a:prstGeom prst="roundRect">
            <a:avLst>
              <a:gd name="adj" fmla="val 13669"/>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0" name="Google Shape;610;p80"/>
          <p:cNvSpPr/>
          <p:nvPr/>
        </p:nvSpPr>
        <p:spPr>
          <a:xfrm>
            <a:off x="9174483" y="2481347"/>
            <a:ext cx="2369400" cy="1895400"/>
          </a:xfrm>
          <a:prstGeom prst="roundRect">
            <a:avLst>
              <a:gd name="adj" fmla="val 16042"/>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1" name="Google Shape;611;p80"/>
          <p:cNvSpPr/>
          <p:nvPr/>
        </p:nvSpPr>
        <p:spPr>
          <a:xfrm>
            <a:off x="6335178" y="2481347"/>
            <a:ext cx="2369400" cy="1895400"/>
          </a:xfrm>
          <a:prstGeom prst="roundRect">
            <a:avLst>
              <a:gd name="adj" fmla="val 1525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2" name="Google Shape;612;p80"/>
          <p:cNvSpPr/>
          <p:nvPr/>
        </p:nvSpPr>
        <p:spPr>
          <a:xfrm>
            <a:off x="3495872" y="2481347"/>
            <a:ext cx="2369400" cy="1895400"/>
          </a:xfrm>
          <a:prstGeom prst="roundRect">
            <a:avLst>
              <a:gd name="adj" fmla="val 1446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3" name="Google Shape;613;p80"/>
          <p:cNvSpPr txBox="1">
            <a:spLocks noGrp="1"/>
          </p:cNvSpPr>
          <p:nvPr>
            <p:ph type="body" idx="1"/>
          </p:nvPr>
        </p:nvSpPr>
        <p:spPr>
          <a:xfrm>
            <a:off x="9288916"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4" name="Google Shape;614;p80"/>
          <p:cNvSpPr txBox="1">
            <a:spLocks noGrp="1"/>
          </p:cNvSpPr>
          <p:nvPr>
            <p:ph type="body" idx="2"/>
          </p:nvPr>
        </p:nvSpPr>
        <p:spPr>
          <a:xfrm>
            <a:off x="9288916"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5" name="Google Shape;615;p80"/>
          <p:cNvSpPr txBox="1">
            <a:spLocks noGrp="1"/>
          </p:cNvSpPr>
          <p:nvPr>
            <p:ph type="body" idx="3"/>
          </p:nvPr>
        </p:nvSpPr>
        <p:spPr>
          <a:xfrm>
            <a:off x="6446796"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lt1"/>
              </a:buClr>
              <a:buSzPts val="6700"/>
              <a:buFont typeface="Arial"/>
              <a:buNone/>
              <a:defRPr sz="6700" b="1" i="0">
                <a:solidFill>
                  <a:schemeClr val="lt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6" name="Google Shape;616;p80"/>
          <p:cNvSpPr txBox="1">
            <a:spLocks noGrp="1"/>
          </p:cNvSpPr>
          <p:nvPr>
            <p:ph type="body" idx="4"/>
          </p:nvPr>
        </p:nvSpPr>
        <p:spPr>
          <a:xfrm>
            <a:off x="6446796"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lt1"/>
              </a:buClr>
              <a:buSzPts val="1600"/>
              <a:buFont typeface="Arial"/>
              <a:buNone/>
              <a:defRPr sz="1600" b="0" i="0">
                <a:solidFill>
                  <a:schemeClr val="lt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7" name="Google Shape;617;p80"/>
          <p:cNvSpPr txBox="1">
            <a:spLocks noGrp="1"/>
          </p:cNvSpPr>
          <p:nvPr>
            <p:ph type="body" idx="5"/>
          </p:nvPr>
        </p:nvSpPr>
        <p:spPr>
          <a:xfrm>
            <a:off x="3599703"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8" name="Google Shape;618;p80"/>
          <p:cNvSpPr txBox="1">
            <a:spLocks noGrp="1"/>
          </p:cNvSpPr>
          <p:nvPr>
            <p:ph type="body" idx="6"/>
          </p:nvPr>
        </p:nvSpPr>
        <p:spPr>
          <a:xfrm>
            <a:off x="3599703"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9" name="Google Shape;619;p80"/>
          <p:cNvSpPr txBox="1">
            <a:spLocks noGrp="1"/>
          </p:cNvSpPr>
          <p:nvPr>
            <p:ph type="body" idx="7"/>
          </p:nvPr>
        </p:nvSpPr>
        <p:spPr>
          <a:xfrm>
            <a:off x="757584"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20" name="Google Shape;620;p80"/>
          <p:cNvSpPr txBox="1">
            <a:spLocks noGrp="1"/>
          </p:cNvSpPr>
          <p:nvPr>
            <p:ph type="body" idx="8"/>
          </p:nvPr>
        </p:nvSpPr>
        <p:spPr>
          <a:xfrm>
            <a:off x="757584"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21" name="Google Shape;621;p80"/>
          <p:cNvSpPr/>
          <p:nvPr/>
        </p:nvSpPr>
        <p:spPr>
          <a:xfrm rot="1451706">
            <a:off x="9778578"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22" name="Google Shape;622;p80"/>
          <p:cNvSpPr/>
          <p:nvPr/>
        </p:nvSpPr>
        <p:spPr>
          <a:xfrm rot="1470904">
            <a:off x="91962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verview 4 items">
  <p:cSld name="Overview 4 items">
    <p:spTree>
      <p:nvGrpSpPr>
        <p:cNvPr id="1" name="Shape 378"/>
        <p:cNvGrpSpPr/>
        <p:nvPr/>
      </p:nvGrpSpPr>
      <p:grpSpPr>
        <a:xfrm>
          <a:off x="0" y="0"/>
          <a:ext cx="0" cy="0"/>
          <a:chOff x="0" y="0"/>
          <a:chExt cx="0" cy="0"/>
        </a:xfrm>
      </p:grpSpPr>
      <p:sp>
        <p:nvSpPr>
          <p:cNvPr id="379" name="Google Shape;379;p52"/>
          <p:cNvSpPr/>
          <p:nvPr/>
        </p:nvSpPr>
        <p:spPr>
          <a:xfrm>
            <a:off x="8211871" y="2299975"/>
            <a:ext cx="946500" cy="9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0" name="Google Shape;380;p52"/>
          <p:cNvSpPr/>
          <p:nvPr/>
        </p:nvSpPr>
        <p:spPr>
          <a:xfrm>
            <a:off x="5576153" y="2299975"/>
            <a:ext cx="946500" cy="9468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1" name="Google Shape;381;p52"/>
          <p:cNvSpPr/>
          <p:nvPr/>
        </p:nvSpPr>
        <p:spPr>
          <a:xfrm>
            <a:off x="2940437" y="2299975"/>
            <a:ext cx="946500" cy="9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2" name="Google Shape;382;p52"/>
          <p:cNvSpPr/>
          <p:nvPr/>
        </p:nvSpPr>
        <p:spPr>
          <a:xfrm>
            <a:off x="332423" y="2299975"/>
            <a:ext cx="946500" cy="946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3" name="Google Shape;383;p52"/>
          <p:cNvSpPr txBox="1">
            <a:spLocks noGrp="1"/>
          </p:cNvSpPr>
          <p:nvPr>
            <p:ph type="body" idx="1"/>
          </p:nvPr>
        </p:nvSpPr>
        <p:spPr>
          <a:xfrm>
            <a:off x="326481" y="321398"/>
            <a:ext cx="5381700" cy="698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Clr>
                <a:schemeClr val="dk1"/>
              </a:buClr>
              <a:buSzPts val="4400"/>
              <a:buNone/>
              <a:defRPr sz="4400" b="1" i="0">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84" name="Google Shape;384;p52"/>
          <p:cNvSpPr>
            <a:spLocks noGrp="1"/>
          </p:cNvSpPr>
          <p:nvPr>
            <p:ph type="pic" idx="2"/>
          </p:nvPr>
        </p:nvSpPr>
        <p:spPr>
          <a:xfrm>
            <a:off x="504659" y="2489603"/>
            <a:ext cx="596100" cy="576600"/>
          </a:xfrm>
          <a:prstGeom prst="rect">
            <a:avLst/>
          </a:prstGeom>
          <a:noFill/>
          <a:ln>
            <a:noFill/>
          </a:ln>
        </p:spPr>
      </p:sp>
      <p:sp>
        <p:nvSpPr>
          <p:cNvPr id="385" name="Google Shape;385;p52"/>
          <p:cNvSpPr>
            <a:spLocks noGrp="1"/>
          </p:cNvSpPr>
          <p:nvPr>
            <p:ph type="pic" idx="3"/>
          </p:nvPr>
        </p:nvSpPr>
        <p:spPr>
          <a:xfrm>
            <a:off x="3100045" y="2489603"/>
            <a:ext cx="621000" cy="576600"/>
          </a:xfrm>
          <a:prstGeom prst="rect">
            <a:avLst/>
          </a:prstGeom>
          <a:noFill/>
          <a:ln>
            <a:noFill/>
          </a:ln>
        </p:spPr>
      </p:sp>
      <p:sp>
        <p:nvSpPr>
          <p:cNvPr id="386" name="Google Shape;386;p52"/>
          <p:cNvSpPr>
            <a:spLocks noGrp="1"/>
          </p:cNvSpPr>
          <p:nvPr>
            <p:ph type="pic" idx="4"/>
          </p:nvPr>
        </p:nvSpPr>
        <p:spPr>
          <a:xfrm>
            <a:off x="5753258" y="2489603"/>
            <a:ext cx="615900" cy="576600"/>
          </a:xfrm>
          <a:prstGeom prst="rect">
            <a:avLst/>
          </a:prstGeom>
          <a:noFill/>
          <a:ln>
            <a:noFill/>
          </a:ln>
        </p:spPr>
      </p:sp>
      <p:sp>
        <p:nvSpPr>
          <p:cNvPr id="387" name="Google Shape;387;p52"/>
          <p:cNvSpPr>
            <a:spLocks noGrp="1"/>
          </p:cNvSpPr>
          <p:nvPr>
            <p:ph type="pic" idx="5"/>
          </p:nvPr>
        </p:nvSpPr>
        <p:spPr>
          <a:xfrm>
            <a:off x="8391410" y="2489603"/>
            <a:ext cx="606000" cy="576600"/>
          </a:xfrm>
          <a:prstGeom prst="rect">
            <a:avLst/>
          </a:prstGeom>
          <a:noFill/>
          <a:ln>
            <a:noFill/>
          </a:ln>
        </p:spPr>
      </p:sp>
      <p:sp>
        <p:nvSpPr>
          <p:cNvPr id="388" name="Google Shape;388;p52"/>
          <p:cNvSpPr/>
          <p:nvPr/>
        </p:nvSpPr>
        <p:spPr>
          <a:xfrm rot="1451706">
            <a:off x="10728226"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89" name="Google Shape;389;p52"/>
          <p:cNvSpPr/>
          <p:nvPr/>
        </p:nvSpPr>
        <p:spPr>
          <a:xfrm rot="1470904">
            <a:off x="101379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4"/>
        <p:cNvGrpSpPr/>
        <p:nvPr/>
      </p:nvGrpSpPr>
      <p:grpSpPr>
        <a:xfrm>
          <a:off x="0" y="0"/>
          <a:ext cx="0" cy="0"/>
          <a:chOff x="0" y="0"/>
          <a:chExt cx="0" cy="0"/>
        </a:xfrm>
      </p:grpSpPr>
      <p:sp>
        <p:nvSpPr>
          <p:cNvPr id="625" name="Google Shape;625;p82"/>
          <p:cNvSpPr txBox="1">
            <a:spLocks noGrp="1"/>
          </p:cNvSpPr>
          <p:nvPr>
            <p:ph type="title"/>
          </p:nvPr>
        </p:nvSpPr>
        <p:spPr>
          <a:xfrm>
            <a:off x="837982" y="739479"/>
            <a:ext cx="10512900" cy="8010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accent6"/>
              </a:buClr>
              <a:buSzPts val="3600"/>
              <a:buFont typeface="Arial"/>
              <a:buNone/>
              <a:defRPr sz="3600"/>
            </a:lvl1pPr>
            <a:lvl2pPr lvl="1" algn="l" rtl="0">
              <a:lnSpc>
                <a:spcPct val="100000"/>
              </a:lnSpc>
              <a:spcBef>
                <a:spcPts val="0"/>
              </a:spcBef>
              <a:spcAft>
                <a:spcPts val="0"/>
              </a:spcAft>
              <a:buClr>
                <a:srgbClr val="676767"/>
              </a:buClr>
              <a:buSzPts val="1400"/>
              <a:buFont typeface="Arial"/>
              <a:buNone/>
              <a:defRPr/>
            </a:lvl2pPr>
            <a:lvl3pPr lvl="2" algn="l" rtl="0">
              <a:lnSpc>
                <a:spcPct val="100000"/>
              </a:lnSpc>
              <a:spcBef>
                <a:spcPts val="0"/>
              </a:spcBef>
              <a:spcAft>
                <a:spcPts val="0"/>
              </a:spcAft>
              <a:buClr>
                <a:srgbClr val="676767"/>
              </a:buClr>
              <a:buSzPts val="1400"/>
              <a:buFont typeface="Arial"/>
              <a:buNone/>
              <a:defRPr/>
            </a:lvl3pPr>
            <a:lvl4pPr lvl="3" algn="l" rtl="0">
              <a:lnSpc>
                <a:spcPct val="100000"/>
              </a:lnSpc>
              <a:spcBef>
                <a:spcPts val="0"/>
              </a:spcBef>
              <a:spcAft>
                <a:spcPts val="0"/>
              </a:spcAft>
              <a:buClr>
                <a:srgbClr val="676767"/>
              </a:buClr>
              <a:buSzPts val="1400"/>
              <a:buFont typeface="Arial"/>
              <a:buNone/>
              <a:defRPr/>
            </a:lvl4pPr>
            <a:lvl5pPr lvl="4" algn="l" rtl="0">
              <a:lnSpc>
                <a:spcPct val="100000"/>
              </a:lnSpc>
              <a:spcBef>
                <a:spcPts val="0"/>
              </a:spcBef>
              <a:spcAft>
                <a:spcPts val="0"/>
              </a:spcAft>
              <a:buClr>
                <a:srgbClr val="676767"/>
              </a:buClr>
              <a:buSzPts val="1400"/>
              <a:buFont typeface="Arial"/>
              <a:buNone/>
              <a:defRPr/>
            </a:lvl5pPr>
            <a:lvl6pPr lvl="5" algn="l" rtl="0">
              <a:lnSpc>
                <a:spcPct val="100000"/>
              </a:lnSpc>
              <a:spcBef>
                <a:spcPts val="0"/>
              </a:spcBef>
              <a:spcAft>
                <a:spcPts val="0"/>
              </a:spcAft>
              <a:buClr>
                <a:srgbClr val="676767"/>
              </a:buClr>
              <a:buSzPts val="1400"/>
              <a:buFont typeface="Arial"/>
              <a:buNone/>
              <a:defRPr/>
            </a:lvl6pPr>
            <a:lvl7pPr lvl="6" algn="l" rtl="0">
              <a:lnSpc>
                <a:spcPct val="100000"/>
              </a:lnSpc>
              <a:spcBef>
                <a:spcPts val="0"/>
              </a:spcBef>
              <a:spcAft>
                <a:spcPts val="0"/>
              </a:spcAft>
              <a:buClr>
                <a:srgbClr val="676767"/>
              </a:buClr>
              <a:buSzPts val="1400"/>
              <a:buFont typeface="Arial"/>
              <a:buNone/>
              <a:defRPr/>
            </a:lvl7pPr>
            <a:lvl8pPr lvl="7" algn="l" rtl="0">
              <a:lnSpc>
                <a:spcPct val="100000"/>
              </a:lnSpc>
              <a:spcBef>
                <a:spcPts val="0"/>
              </a:spcBef>
              <a:spcAft>
                <a:spcPts val="0"/>
              </a:spcAft>
              <a:buClr>
                <a:srgbClr val="676767"/>
              </a:buClr>
              <a:buSzPts val="1400"/>
              <a:buFont typeface="Arial"/>
              <a:buNone/>
              <a:defRPr/>
            </a:lvl8pPr>
            <a:lvl9pPr lvl="8" algn="l" rtl="0">
              <a:lnSpc>
                <a:spcPct val="100000"/>
              </a:lnSpc>
              <a:spcBef>
                <a:spcPts val="0"/>
              </a:spcBef>
              <a:spcAft>
                <a:spcPts val="0"/>
              </a:spcAft>
              <a:buClr>
                <a:srgbClr val="676767"/>
              </a:buClr>
              <a:buSzPts val="1400"/>
              <a:buFont typeface="Arial"/>
              <a:buNone/>
              <a:defRPr/>
            </a:lvl9pPr>
          </a:lstStyle>
          <a:p>
            <a:endParaRPr/>
          </a:p>
        </p:txBody>
      </p:sp>
      <p:sp>
        <p:nvSpPr>
          <p:cNvPr id="626" name="Google Shape;626;p82"/>
          <p:cNvSpPr txBox="1">
            <a:spLocks noGrp="1"/>
          </p:cNvSpPr>
          <p:nvPr>
            <p:ph type="sldNum" idx="12"/>
          </p:nvPr>
        </p:nvSpPr>
        <p:spPr>
          <a:xfrm>
            <a:off x="11751582" y="6356350"/>
            <a:ext cx="4422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627" name="Google Shape;627;p82"/>
          <p:cNvSpPr txBox="1">
            <a:spLocks noGrp="1"/>
          </p:cNvSpPr>
          <p:nvPr>
            <p:ph type="body" idx="1"/>
          </p:nvPr>
        </p:nvSpPr>
        <p:spPr>
          <a:xfrm>
            <a:off x="837982" y="1541526"/>
            <a:ext cx="10512900" cy="4364100"/>
          </a:xfrm>
          <a:prstGeom prst="rect">
            <a:avLst/>
          </a:prstGeom>
          <a:noFill/>
          <a:ln>
            <a:noFill/>
          </a:ln>
        </p:spPr>
        <p:txBody>
          <a:bodyPr spcFirstLastPara="1" wrap="square" lIns="91425" tIns="91425" rIns="91425" bIns="0" anchor="t" anchorCtr="0">
            <a:normAutofit/>
          </a:bodyPr>
          <a:lstStyle>
            <a:lvl1pPr marL="457200" marR="0" lvl="0" indent="-355600" algn="l" rtl="0">
              <a:lnSpc>
                <a:spcPct val="100000"/>
              </a:lnSpc>
              <a:spcBef>
                <a:spcPts val="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1200"/>
              </a:spcBef>
              <a:spcAft>
                <a:spcPts val="0"/>
              </a:spcAft>
              <a:buClr>
                <a:schemeClr val="dk1"/>
              </a:buClr>
              <a:buSzPts val="1600"/>
              <a:buFont typeface="Arial"/>
              <a:buChar char="•"/>
              <a:defRPr sz="1867" b="0" i="0" u="none" strike="noStrike" cap="none">
                <a:solidFill>
                  <a:schemeClr val="dk1"/>
                </a:solidFill>
                <a:latin typeface="Arial"/>
                <a:ea typeface="Arial"/>
                <a:cs typeface="Arial"/>
                <a:sym typeface="Arial"/>
              </a:defRPr>
            </a:lvl2pPr>
            <a:lvl3pPr marL="1371600" marR="0" lvl="2" indent="-304800" algn="l" rtl="0">
              <a:lnSpc>
                <a:spcPct val="100000"/>
              </a:lnSpc>
              <a:spcBef>
                <a:spcPts val="6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1828800" marR="0" lvl="3" indent="-285750" algn="l" rtl="0">
              <a:lnSpc>
                <a:spcPct val="90000"/>
              </a:lnSpc>
              <a:spcBef>
                <a:spcPts val="600"/>
              </a:spcBef>
              <a:spcAft>
                <a:spcPts val="0"/>
              </a:spcAft>
              <a:buClr>
                <a:schemeClr val="dk1"/>
              </a:buClr>
              <a:buSzPts val="900"/>
              <a:buFont typeface="Arial"/>
              <a:buChar char="•"/>
              <a:defRPr sz="1467"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467"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067"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ver-A">
  <p:cSld name="1_Cover-A">
    <p:spTree>
      <p:nvGrpSpPr>
        <p:cNvPr id="1" name="Shape 370"/>
        <p:cNvGrpSpPr/>
        <p:nvPr/>
      </p:nvGrpSpPr>
      <p:grpSpPr>
        <a:xfrm>
          <a:off x="0" y="0"/>
          <a:ext cx="0" cy="0"/>
          <a:chOff x="0" y="0"/>
          <a:chExt cx="0" cy="0"/>
        </a:xfrm>
      </p:grpSpPr>
      <p:sp>
        <p:nvSpPr>
          <p:cNvPr id="371" name="Google Shape;371;p51"/>
          <p:cNvSpPr/>
          <p:nvPr/>
        </p:nvSpPr>
        <p:spPr>
          <a:xfrm>
            <a:off x="5332325" y="86"/>
            <a:ext cx="6919809" cy="6889734"/>
          </a:xfrm>
          <a:custGeom>
            <a:avLst/>
            <a:gdLst>
              <a:gd name="connsiteX0" fmla="*/ 2363538 w 5176786"/>
              <a:gd name="connsiteY0" fmla="*/ 2056 h 5229856"/>
              <a:gd name="connsiteX1" fmla="*/ 5133366 w 5176786"/>
              <a:gd name="connsiteY1" fmla="*/ 0 h 5229856"/>
              <a:gd name="connsiteX2" fmla="*/ 5176786 w 5176786"/>
              <a:gd name="connsiteY2" fmla="*/ 5229856 h 5229856"/>
              <a:gd name="connsiteX3" fmla="*/ 0 w 5176786"/>
              <a:gd name="connsiteY3" fmla="*/ 5206654 h 5229856"/>
              <a:gd name="connsiteX4" fmla="*/ 2363538 w 5176786"/>
              <a:gd name="connsiteY4" fmla="*/ 2056 h 522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786" h="5229856" extrusionOk="0">
                <a:moveTo>
                  <a:pt x="2363538" y="2056"/>
                </a:moveTo>
                <a:lnTo>
                  <a:pt x="5133366" y="0"/>
                </a:lnTo>
                <a:cubicBezTo>
                  <a:pt x="5139382" y="1732306"/>
                  <a:pt x="5170770" y="3497550"/>
                  <a:pt x="5176786" y="5229856"/>
                </a:cubicBezTo>
                <a:lnTo>
                  <a:pt x="0" y="5206654"/>
                </a:lnTo>
                <a:lnTo>
                  <a:pt x="2363538" y="2056"/>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2" name="Google Shape;372;p51"/>
          <p:cNvSpPr txBox="1">
            <a:spLocks noGrp="1"/>
          </p:cNvSpPr>
          <p:nvPr>
            <p:ph type="ctrTitle"/>
          </p:nvPr>
        </p:nvSpPr>
        <p:spPr>
          <a:xfrm>
            <a:off x="348228" y="1654119"/>
            <a:ext cx="5520000" cy="19896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3" name="Google Shape;373;p51"/>
          <p:cNvSpPr txBox="1">
            <a:spLocks noGrp="1"/>
          </p:cNvSpPr>
          <p:nvPr>
            <p:ph type="subTitle" idx="1"/>
          </p:nvPr>
        </p:nvSpPr>
        <p:spPr>
          <a:xfrm>
            <a:off x="348228" y="3908190"/>
            <a:ext cx="5520000" cy="5124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dk1"/>
              </a:buClr>
              <a:buSzPts val="2400"/>
              <a:buFont typeface="Arial"/>
              <a:buNone/>
              <a:defRPr sz="2400" b="0" i="0">
                <a:latin typeface="Inter"/>
                <a:ea typeface="Inter"/>
                <a:cs typeface="Inter"/>
                <a:sym typeface="Inter"/>
              </a:defRPr>
            </a:lvl1pPr>
            <a:lvl2pPr lvl="1" algn="ctr" rtl="0">
              <a:lnSpc>
                <a:spcPct val="110000"/>
              </a:lnSpc>
              <a:spcBef>
                <a:spcPts val="500"/>
              </a:spcBef>
              <a:spcAft>
                <a:spcPts val="0"/>
              </a:spcAft>
              <a:buClr>
                <a:schemeClr val="dk1"/>
              </a:buClr>
              <a:buSzPts val="2000"/>
              <a:buNone/>
              <a:defRPr sz="2000"/>
            </a:lvl2pPr>
            <a:lvl3pPr lvl="2" algn="ctr" rtl="0">
              <a:lnSpc>
                <a:spcPct val="110000"/>
              </a:lnSpc>
              <a:spcBef>
                <a:spcPts val="500"/>
              </a:spcBef>
              <a:spcAft>
                <a:spcPts val="0"/>
              </a:spcAft>
              <a:buClr>
                <a:schemeClr val="dk1"/>
              </a:buClr>
              <a:buSzPts val="1800"/>
              <a:buNone/>
              <a:defRPr sz="1800"/>
            </a:lvl3pPr>
            <a:lvl4pPr lvl="3" algn="ctr" rtl="0">
              <a:lnSpc>
                <a:spcPct val="110000"/>
              </a:lnSpc>
              <a:spcBef>
                <a:spcPts val="500"/>
              </a:spcBef>
              <a:spcAft>
                <a:spcPts val="0"/>
              </a:spcAft>
              <a:buClr>
                <a:schemeClr val="dk1"/>
              </a:buClr>
              <a:buSzPts val="1600"/>
              <a:buNone/>
              <a:defRPr sz="1600"/>
            </a:lvl4pPr>
            <a:lvl5pPr lvl="4" algn="ctr" rtl="0">
              <a:lnSpc>
                <a:spcPct val="11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374" name="Google Shape;374;p51"/>
          <p:cNvPicPr preferRelativeResize="0"/>
          <p:nvPr/>
        </p:nvPicPr>
        <p:blipFill rotWithShape="1">
          <a:blip r:embed="rId2">
            <a:alphaModFix/>
          </a:blip>
          <a:srcRect l="13561" t="5733" r="42720" b="39454"/>
          <a:stretch/>
        </p:blipFill>
        <p:spPr>
          <a:xfrm>
            <a:off x="5574252" y="-85262"/>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375" name="Google Shape;375;p51"/>
          <p:cNvSpPr/>
          <p:nvPr/>
        </p:nvSpPr>
        <p:spPr>
          <a:xfrm rot="1451706">
            <a:off x="7777116" y="-268264"/>
            <a:ext cx="892626" cy="1900904"/>
          </a:xfrm>
          <a:custGeom>
            <a:avLst/>
            <a:gdLst/>
            <a:ahLst/>
            <a:cxnLst/>
            <a:rect l="l" t="t" r="r" b="b"/>
            <a:pathLst>
              <a:path w="892289" h="1900186" extrusionOk="0">
                <a:moveTo>
                  <a:pt x="0" y="400528"/>
                </a:moveTo>
                <a:lnTo>
                  <a:pt x="892289" y="0"/>
                </a:lnTo>
                <a:lnTo>
                  <a:pt x="892288" y="1454042"/>
                </a:lnTo>
                <a:cubicBezTo>
                  <a:pt x="892288" y="1700441"/>
                  <a:pt x="692543" y="1900186"/>
                  <a:pt x="446144" y="1900186"/>
                </a:cubicBezTo>
                <a:cubicBezTo>
                  <a:pt x="199745" y="1900186"/>
                  <a:pt x="0" y="1700441"/>
                  <a:pt x="0" y="1454042"/>
                </a:cubicBezTo>
                <a:close/>
              </a:path>
            </a:pathLst>
          </a:custGeom>
          <a:solidFill>
            <a:srgbClr val="9CCD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6" name="Google Shape;376;p51"/>
          <p:cNvSpPr/>
          <p:nvPr/>
        </p:nvSpPr>
        <p:spPr>
          <a:xfrm rot="1470904">
            <a:off x="7405413" y="-199794"/>
            <a:ext cx="706933" cy="1125368"/>
          </a:xfrm>
          <a:custGeom>
            <a:avLst/>
            <a:gdLst/>
            <a:ahLst/>
            <a:cxnLst/>
            <a:rect l="l" t="t" r="r" b="b"/>
            <a:pathLst>
              <a:path w="706818" h="1125185" extrusionOk="0">
                <a:moveTo>
                  <a:pt x="0" y="322558"/>
                </a:moveTo>
                <a:lnTo>
                  <a:pt x="706818" y="0"/>
                </a:lnTo>
                <a:lnTo>
                  <a:pt x="706818" y="771776"/>
                </a:lnTo>
                <a:cubicBezTo>
                  <a:pt x="706818" y="966958"/>
                  <a:pt x="548591" y="1125185"/>
                  <a:pt x="353409" y="1125185"/>
                </a:cubicBezTo>
                <a:cubicBezTo>
                  <a:pt x="158227" y="1125185"/>
                  <a:pt x="0" y="966958"/>
                  <a:pt x="0" y="771776"/>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7" name="Google Shape;377;p51"/>
          <p:cNvSpPr/>
          <p:nvPr/>
        </p:nvSpPr>
        <p:spPr>
          <a:xfrm rot="1451706">
            <a:off x="5174358" y="5519146"/>
            <a:ext cx="892625" cy="1593571"/>
          </a:xfrm>
          <a:custGeom>
            <a:avLst/>
            <a:gdLst/>
            <a:ahLst/>
            <a:cxnLst/>
            <a:rect l="l" t="t" r="r" b="b"/>
            <a:pathLst>
              <a:path w="892288" h="1592969" extrusionOk="0">
                <a:moveTo>
                  <a:pt x="272484" y="35061"/>
                </a:moveTo>
                <a:cubicBezTo>
                  <a:pt x="325860" y="12484"/>
                  <a:pt x="384544" y="0"/>
                  <a:pt x="446144" y="0"/>
                </a:cubicBezTo>
                <a:cubicBezTo>
                  <a:pt x="692543" y="0"/>
                  <a:pt x="892288" y="199745"/>
                  <a:pt x="892288" y="446144"/>
                </a:cubicBezTo>
                <a:lnTo>
                  <a:pt x="892288" y="1192442"/>
                </a:lnTo>
                <a:lnTo>
                  <a:pt x="0" y="1592969"/>
                </a:lnTo>
                <a:lnTo>
                  <a:pt x="0" y="446144"/>
                </a:lnTo>
                <a:cubicBezTo>
                  <a:pt x="0" y="261345"/>
                  <a:pt x="112357" y="102788"/>
                  <a:pt x="272484" y="35061"/>
                </a:cubicBezTo>
                <a:close/>
              </a:path>
            </a:pathLst>
          </a:custGeom>
          <a:solidFill>
            <a:srgbClr val="3377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verview 5 col">
  <p:cSld name="Overview 5 col">
    <p:spTree>
      <p:nvGrpSpPr>
        <p:cNvPr id="1" name="Shape 390"/>
        <p:cNvGrpSpPr/>
        <p:nvPr/>
      </p:nvGrpSpPr>
      <p:grpSpPr>
        <a:xfrm>
          <a:off x="0" y="0"/>
          <a:ext cx="0" cy="0"/>
          <a:chOff x="0" y="0"/>
          <a:chExt cx="0" cy="0"/>
        </a:xfrm>
      </p:grpSpPr>
      <p:sp>
        <p:nvSpPr>
          <p:cNvPr id="391" name="Google Shape;391;p53"/>
          <p:cNvSpPr/>
          <p:nvPr/>
        </p:nvSpPr>
        <p:spPr>
          <a:xfrm>
            <a:off x="7227535" y="2299975"/>
            <a:ext cx="946500" cy="9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2" name="Google Shape;392;p53"/>
          <p:cNvSpPr/>
          <p:nvPr/>
        </p:nvSpPr>
        <p:spPr>
          <a:xfrm>
            <a:off x="4929164" y="2299975"/>
            <a:ext cx="946500" cy="9468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3" name="Google Shape;393;p53"/>
          <p:cNvSpPr/>
          <p:nvPr/>
        </p:nvSpPr>
        <p:spPr>
          <a:xfrm>
            <a:off x="2630794" y="2299975"/>
            <a:ext cx="946500" cy="9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4" name="Google Shape;394;p53"/>
          <p:cNvSpPr/>
          <p:nvPr/>
        </p:nvSpPr>
        <p:spPr>
          <a:xfrm>
            <a:off x="332423" y="2299975"/>
            <a:ext cx="946500" cy="946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Google Shape;395;p53"/>
          <p:cNvSpPr txBox="1">
            <a:spLocks noGrp="1"/>
          </p:cNvSpPr>
          <p:nvPr>
            <p:ph type="body" idx="1"/>
          </p:nvPr>
        </p:nvSpPr>
        <p:spPr>
          <a:xfrm>
            <a:off x="326481" y="321398"/>
            <a:ext cx="5381700" cy="698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Clr>
                <a:schemeClr val="dk1"/>
              </a:buClr>
              <a:buSzPts val="4400"/>
              <a:buNone/>
              <a:defRPr sz="4400" b="1" i="0">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96" name="Google Shape;396;p53"/>
          <p:cNvSpPr>
            <a:spLocks noGrp="1"/>
          </p:cNvSpPr>
          <p:nvPr>
            <p:ph type="pic" idx="2"/>
          </p:nvPr>
        </p:nvSpPr>
        <p:spPr>
          <a:xfrm>
            <a:off x="504659" y="2489603"/>
            <a:ext cx="596100" cy="576600"/>
          </a:xfrm>
          <a:prstGeom prst="rect">
            <a:avLst/>
          </a:prstGeom>
          <a:noFill/>
          <a:ln>
            <a:noFill/>
          </a:ln>
        </p:spPr>
      </p:sp>
      <p:sp>
        <p:nvSpPr>
          <p:cNvPr id="397" name="Google Shape;397;p53"/>
          <p:cNvSpPr>
            <a:spLocks noGrp="1"/>
          </p:cNvSpPr>
          <p:nvPr>
            <p:ph type="pic" idx="3"/>
          </p:nvPr>
        </p:nvSpPr>
        <p:spPr>
          <a:xfrm>
            <a:off x="2798643" y="2489603"/>
            <a:ext cx="621000" cy="576600"/>
          </a:xfrm>
          <a:prstGeom prst="rect">
            <a:avLst/>
          </a:prstGeom>
          <a:noFill/>
          <a:ln>
            <a:noFill/>
          </a:ln>
        </p:spPr>
      </p:sp>
      <p:sp>
        <p:nvSpPr>
          <p:cNvPr id="398" name="Google Shape;398;p53"/>
          <p:cNvSpPr>
            <a:spLocks noGrp="1"/>
          </p:cNvSpPr>
          <p:nvPr>
            <p:ph type="pic" idx="4"/>
          </p:nvPr>
        </p:nvSpPr>
        <p:spPr>
          <a:xfrm>
            <a:off x="5092713" y="2489603"/>
            <a:ext cx="615900" cy="576600"/>
          </a:xfrm>
          <a:prstGeom prst="rect">
            <a:avLst/>
          </a:prstGeom>
          <a:noFill/>
          <a:ln>
            <a:noFill/>
          </a:ln>
        </p:spPr>
      </p:sp>
      <p:sp>
        <p:nvSpPr>
          <p:cNvPr id="399" name="Google Shape;399;p53"/>
          <p:cNvSpPr>
            <a:spLocks noGrp="1"/>
          </p:cNvSpPr>
          <p:nvPr>
            <p:ph type="pic" idx="5"/>
          </p:nvPr>
        </p:nvSpPr>
        <p:spPr>
          <a:xfrm>
            <a:off x="7402189" y="2489603"/>
            <a:ext cx="606000" cy="576600"/>
          </a:xfrm>
          <a:prstGeom prst="rect">
            <a:avLst/>
          </a:prstGeom>
          <a:noFill/>
          <a:ln>
            <a:noFill/>
          </a:ln>
        </p:spPr>
      </p:sp>
      <p:sp>
        <p:nvSpPr>
          <p:cNvPr id="400" name="Google Shape;400;p53"/>
          <p:cNvSpPr/>
          <p:nvPr/>
        </p:nvSpPr>
        <p:spPr>
          <a:xfrm>
            <a:off x="9525905" y="2299975"/>
            <a:ext cx="946500" cy="9468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1" name="Google Shape;401;p53"/>
          <p:cNvSpPr>
            <a:spLocks noGrp="1"/>
          </p:cNvSpPr>
          <p:nvPr>
            <p:ph type="pic" idx="6"/>
          </p:nvPr>
        </p:nvSpPr>
        <p:spPr>
          <a:xfrm>
            <a:off x="9701728" y="2489603"/>
            <a:ext cx="606000" cy="576600"/>
          </a:xfrm>
          <a:prstGeom prst="rect">
            <a:avLst/>
          </a:prstGeom>
          <a:noFill/>
          <a:ln>
            <a:noFill/>
          </a:ln>
        </p:spPr>
      </p:sp>
      <p:sp>
        <p:nvSpPr>
          <p:cNvPr id="402" name="Google Shape;402;p53"/>
          <p:cNvSpPr/>
          <p:nvPr/>
        </p:nvSpPr>
        <p:spPr>
          <a:xfrm rot="1451706">
            <a:off x="10728226"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3" name="Google Shape;403;p53"/>
          <p:cNvSpPr/>
          <p:nvPr/>
        </p:nvSpPr>
        <p:spPr>
          <a:xfrm rot="1470904">
            <a:off x="101379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9CCD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6 items">
  <p:cSld name="Agenda 6 items">
    <p:spTree>
      <p:nvGrpSpPr>
        <p:cNvPr id="1" name="Shape 404"/>
        <p:cNvGrpSpPr/>
        <p:nvPr/>
      </p:nvGrpSpPr>
      <p:grpSpPr>
        <a:xfrm>
          <a:off x="0" y="0"/>
          <a:ext cx="0" cy="0"/>
          <a:chOff x="0" y="0"/>
          <a:chExt cx="0" cy="0"/>
        </a:xfrm>
      </p:grpSpPr>
      <p:sp>
        <p:nvSpPr>
          <p:cNvPr id="405" name="Google Shape;405;p54"/>
          <p:cNvSpPr/>
          <p:nvPr/>
        </p:nvSpPr>
        <p:spPr>
          <a:xfrm rot="-1840136">
            <a:off x="-150467" y="-1037683"/>
            <a:ext cx="3185650" cy="3220406"/>
          </a:xfrm>
          <a:custGeom>
            <a:avLst/>
            <a:gdLst/>
            <a:ahLst/>
            <a:cxnLst/>
            <a:rect l="l" t="t" r="r" b="b"/>
            <a:pathLst>
              <a:path w="3186128" h="3220889" extrusionOk="0">
                <a:moveTo>
                  <a:pt x="0" y="0"/>
                </a:moveTo>
                <a:lnTo>
                  <a:pt x="3186128" y="1886189"/>
                </a:lnTo>
                <a:lnTo>
                  <a:pt x="3173723" y="1967466"/>
                </a:lnTo>
                <a:cubicBezTo>
                  <a:pt x="3027346" y="2682793"/>
                  <a:pt x="2394426" y="3220889"/>
                  <a:pt x="1635826" y="3220889"/>
                </a:cubicBezTo>
                <a:lnTo>
                  <a:pt x="1569790" y="3220889"/>
                </a:lnTo>
                <a:cubicBezTo>
                  <a:pt x="702819" y="3220889"/>
                  <a:pt x="0" y="2518070"/>
                  <a:pt x="0" y="16510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6" name="Google Shape;406;p54"/>
          <p:cNvSpPr/>
          <p:nvPr/>
        </p:nvSpPr>
        <p:spPr>
          <a:xfrm rot="8952480" flipH="1">
            <a:off x="2594882" y="-383333"/>
            <a:ext cx="1180436" cy="1138390"/>
          </a:xfrm>
          <a:custGeom>
            <a:avLst/>
            <a:gdLst/>
            <a:ahLst/>
            <a:cxnLst/>
            <a:rect l="l" t="t" r="r" b="b"/>
            <a:pathLst>
              <a:path w="1179107" h="1137108" extrusionOk="0">
                <a:moveTo>
                  <a:pt x="0" y="1137108"/>
                </a:moveTo>
                <a:lnTo>
                  <a:pt x="1179107" y="434862"/>
                </a:lnTo>
                <a:lnTo>
                  <a:pt x="1158421" y="368224"/>
                </a:lnTo>
                <a:cubicBezTo>
                  <a:pt x="1066896" y="151835"/>
                  <a:pt x="852630" y="0"/>
                  <a:pt x="602900" y="0"/>
                </a:cubicBezTo>
                <a:cubicBezTo>
                  <a:pt x="519657" y="0"/>
                  <a:pt x="440354" y="16871"/>
                  <a:pt x="368224" y="47379"/>
                </a:cubicBezTo>
                <a:cubicBezTo>
                  <a:pt x="151834" y="138905"/>
                  <a:pt x="0" y="353171"/>
                  <a:pt x="0" y="602900"/>
                </a:cubicBezTo>
                <a:close/>
              </a:path>
            </a:pathLst>
          </a:custGeom>
          <a:solidFill>
            <a:srgbClr val="87CA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7" name="Google Shape;407;p54"/>
          <p:cNvSpPr txBox="1">
            <a:spLocks noGrp="1"/>
          </p:cNvSpPr>
          <p:nvPr>
            <p:ph type="title"/>
          </p:nvPr>
        </p:nvSpPr>
        <p:spPr>
          <a:xfrm>
            <a:off x="335254" y="306062"/>
            <a:ext cx="2649900" cy="1289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4400"/>
              <a:buFont typeface="Inter"/>
              <a:buNone/>
              <a:defRPr b="1" i="0">
                <a:solidFill>
                  <a:schemeClr val="lt1"/>
                </a:solidFill>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tro more text">
  <p:cSld name="Intro more text">
    <p:bg>
      <p:bgPr>
        <a:solidFill>
          <a:schemeClr val="lt1"/>
        </a:solidFill>
        <a:effectLst/>
      </p:bgPr>
    </p:bg>
    <p:spTree>
      <p:nvGrpSpPr>
        <p:cNvPr id="1" name="Shape 421"/>
        <p:cNvGrpSpPr/>
        <p:nvPr/>
      </p:nvGrpSpPr>
      <p:grpSpPr>
        <a:xfrm>
          <a:off x="0" y="0"/>
          <a:ext cx="0" cy="0"/>
          <a:chOff x="0" y="0"/>
          <a:chExt cx="0" cy="0"/>
        </a:xfrm>
      </p:grpSpPr>
      <p:sp>
        <p:nvSpPr>
          <p:cNvPr id="422" name="Google Shape;422;p57"/>
          <p:cNvSpPr>
            <a:spLocks noGrp="1"/>
          </p:cNvSpPr>
          <p:nvPr>
            <p:ph type="pic" idx="2"/>
          </p:nvPr>
        </p:nvSpPr>
        <p:spPr>
          <a:xfrm>
            <a:off x="7564623" y="1791441"/>
            <a:ext cx="4086600" cy="3275100"/>
          </a:xfrm>
          <a:prstGeom prst="roundRect">
            <a:avLst>
              <a:gd name="adj" fmla="val 16667"/>
            </a:avLst>
          </a:prstGeom>
          <a:solidFill>
            <a:srgbClr val="7F7F7F"/>
          </a:solidFill>
          <a:ln>
            <a:noFill/>
          </a:ln>
        </p:spPr>
      </p:sp>
      <p:sp>
        <p:nvSpPr>
          <p:cNvPr id="423" name="Google Shape;423;p57"/>
          <p:cNvSpPr txBox="1">
            <a:spLocks noGrp="1"/>
          </p:cNvSpPr>
          <p:nvPr>
            <p:ph type="body" idx="1"/>
          </p:nvPr>
        </p:nvSpPr>
        <p:spPr>
          <a:xfrm>
            <a:off x="352293" y="2064615"/>
            <a:ext cx="6167400" cy="2969700"/>
          </a:xfrm>
          <a:prstGeom prst="rect">
            <a:avLst/>
          </a:prstGeom>
          <a:noFill/>
          <a:ln>
            <a:noFill/>
          </a:ln>
        </p:spPr>
        <p:txBody>
          <a:bodyPr spcFirstLastPara="1" wrap="square" lIns="0" tIns="0" rIns="0" bIns="0" anchor="ctr" anchorCtr="0">
            <a:noAutofit/>
          </a:bodyPr>
          <a:lstStyle>
            <a:lvl1pPr marL="457200" marR="0" lvl="0" indent="-228600" algn="l" rtl="0">
              <a:lnSpc>
                <a:spcPct val="120000"/>
              </a:lnSpc>
              <a:spcBef>
                <a:spcPts val="0"/>
              </a:spcBef>
              <a:spcAft>
                <a:spcPts val="0"/>
              </a:spcAft>
              <a:buClr>
                <a:schemeClr val="dk1"/>
              </a:buClr>
              <a:buSzPts val="1800"/>
              <a:buFont typeface="Arial"/>
              <a:buNone/>
              <a:defRPr sz="18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4" name="Google Shape;424;p57"/>
          <p:cNvSpPr txBox="1">
            <a:spLocks noGrp="1"/>
          </p:cNvSpPr>
          <p:nvPr>
            <p:ph type="title"/>
          </p:nvPr>
        </p:nvSpPr>
        <p:spPr>
          <a:xfrm>
            <a:off x="336088" y="329453"/>
            <a:ext cx="82401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5" name="Google Shape;425;p57"/>
          <p:cNvSpPr txBox="1">
            <a:spLocks noGrp="1"/>
          </p:cNvSpPr>
          <p:nvPr>
            <p:ph type="body" idx="3"/>
          </p:nvPr>
        </p:nvSpPr>
        <p:spPr>
          <a:xfrm>
            <a:off x="352293" y="1049612"/>
            <a:ext cx="7212300" cy="597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6" name="Google Shape;426;p57"/>
          <p:cNvSpPr/>
          <p:nvPr/>
        </p:nvSpPr>
        <p:spPr>
          <a:xfrm rot="1451706">
            <a:off x="5738945" y="5550802"/>
            <a:ext cx="892625" cy="1698962"/>
          </a:xfrm>
          <a:custGeom>
            <a:avLst/>
            <a:gdLst/>
            <a:ahLst/>
            <a:cxnLst/>
            <a:rect l="l" t="t" r="r" b="b"/>
            <a:pathLst>
              <a:path w="892288" h="1698320" extrusionOk="0">
                <a:moveTo>
                  <a:pt x="272484" y="35061"/>
                </a:moveTo>
                <a:cubicBezTo>
                  <a:pt x="325860" y="12484"/>
                  <a:pt x="384544" y="0"/>
                  <a:pt x="446144" y="0"/>
                </a:cubicBezTo>
                <a:cubicBezTo>
                  <a:pt x="692543" y="0"/>
                  <a:pt x="892288" y="199745"/>
                  <a:pt x="892288" y="446144"/>
                </a:cubicBezTo>
                <a:lnTo>
                  <a:pt x="892288" y="1297792"/>
                </a:lnTo>
                <a:lnTo>
                  <a:pt x="0" y="1698320"/>
                </a:lnTo>
                <a:lnTo>
                  <a:pt x="0" y="446144"/>
                </a:lnTo>
                <a:cubicBezTo>
                  <a:pt x="0" y="261345"/>
                  <a:pt x="112357" y="102788"/>
                  <a:pt x="272484" y="350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27" name="Google Shape;427;p57"/>
          <p:cNvSpPr/>
          <p:nvPr/>
        </p:nvSpPr>
        <p:spPr>
          <a:xfrm rot="1470904">
            <a:off x="5202369" y="5902594"/>
            <a:ext cx="706933" cy="1294644"/>
          </a:xfrm>
          <a:custGeom>
            <a:avLst/>
            <a:gdLst/>
            <a:ahLst/>
            <a:cxnLst/>
            <a:rect l="l" t="t" r="r" b="b"/>
            <a:pathLst>
              <a:path w="706818" h="1294434" extrusionOk="0">
                <a:moveTo>
                  <a:pt x="215847" y="27773"/>
                </a:moveTo>
                <a:cubicBezTo>
                  <a:pt x="258127" y="9889"/>
                  <a:pt x="304613" y="0"/>
                  <a:pt x="353409" y="0"/>
                </a:cubicBezTo>
                <a:cubicBezTo>
                  <a:pt x="548591" y="0"/>
                  <a:pt x="706818" y="158227"/>
                  <a:pt x="706818" y="353409"/>
                </a:cubicBezTo>
                <a:lnTo>
                  <a:pt x="706818" y="971875"/>
                </a:lnTo>
                <a:lnTo>
                  <a:pt x="0" y="1294434"/>
                </a:lnTo>
                <a:lnTo>
                  <a:pt x="0" y="353409"/>
                </a:lnTo>
                <a:cubicBezTo>
                  <a:pt x="0" y="207022"/>
                  <a:pt x="89003" y="81423"/>
                  <a:pt x="215847" y="2777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_Two Column">
  <p:cSld name="A_Two Column">
    <p:spTree>
      <p:nvGrpSpPr>
        <p:cNvPr id="1" name="Shape 428"/>
        <p:cNvGrpSpPr/>
        <p:nvPr/>
      </p:nvGrpSpPr>
      <p:grpSpPr>
        <a:xfrm>
          <a:off x="0" y="0"/>
          <a:ext cx="0" cy="0"/>
          <a:chOff x="0" y="0"/>
          <a:chExt cx="0" cy="0"/>
        </a:xfrm>
      </p:grpSpPr>
      <p:sp>
        <p:nvSpPr>
          <p:cNvPr id="429" name="Google Shape;429;p58"/>
          <p:cNvSpPr txBox="1">
            <a:spLocks noGrp="1"/>
          </p:cNvSpPr>
          <p:nvPr>
            <p:ph type="body" idx="1"/>
          </p:nvPr>
        </p:nvSpPr>
        <p:spPr>
          <a:xfrm>
            <a:off x="331608" y="2962886"/>
            <a:ext cx="4443000" cy="21708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0" name="Google Shape;430;p58"/>
          <p:cNvSpPr txBox="1">
            <a:spLocks noGrp="1"/>
          </p:cNvSpPr>
          <p:nvPr>
            <p:ph type="body" idx="2"/>
          </p:nvPr>
        </p:nvSpPr>
        <p:spPr>
          <a:xfrm>
            <a:off x="5925116" y="2962886"/>
            <a:ext cx="4443000" cy="21708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1" name="Google Shape;431;p58"/>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2" name="Google Shape;432;p58"/>
          <p:cNvSpPr txBox="1">
            <a:spLocks noGrp="1"/>
          </p:cNvSpPr>
          <p:nvPr>
            <p:ph type="body" idx="3"/>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Font typeface="Arial"/>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3" name="Google Shape;433;p58"/>
          <p:cNvSpPr/>
          <p:nvPr/>
        </p:nvSpPr>
        <p:spPr>
          <a:xfrm rot="1451706">
            <a:off x="10531025"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34" name="Google Shape;434;p58"/>
          <p:cNvSpPr/>
          <p:nvPr/>
        </p:nvSpPr>
        <p:spPr>
          <a:xfrm rot="1470904">
            <a:off x="99407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97B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_Three Column">
  <p:cSld name="A_Three Column">
    <p:spTree>
      <p:nvGrpSpPr>
        <p:cNvPr id="1" name="Shape 445"/>
        <p:cNvGrpSpPr/>
        <p:nvPr/>
      </p:nvGrpSpPr>
      <p:grpSpPr>
        <a:xfrm>
          <a:off x="0" y="0"/>
          <a:ext cx="0" cy="0"/>
          <a:chOff x="0" y="0"/>
          <a:chExt cx="0" cy="0"/>
        </a:xfrm>
      </p:grpSpPr>
      <p:sp>
        <p:nvSpPr>
          <p:cNvPr id="446" name="Google Shape;446;p60"/>
          <p:cNvSpPr txBox="1">
            <a:spLocks noGrp="1"/>
          </p:cNvSpPr>
          <p:nvPr>
            <p:ph type="body" idx="1"/>
          </p:nvPr>
        </p:nvSpPr>
        <p:spPr>
          <a:xfrm>
            <a:off x="350334"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7" name="Google Shape;447;p60"/>
          <p:cNvSpPr txBox="1">
            <a:spLocks noGrp="1"/>
          </p:cNvSpPr>
          <p:nvPr>
            <p:ph type="body" idx="2"/>
          </p:nvPr>
        </p:nvSpPr>
        <p:spPr>
          <a:xfrm>
            <a:off x="4215468"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8" name="Google Shape;448;p60"/>
          <p:cNvSpPr txBox="1">
            <a:spLocks noGrp="1"/>
          </p:cNvSpPr>
          <p:nvPr>
            <p:ph type="body" idx="3"/>
          </p:nvPr>
        </p:nvSpPr>
        <p:spPr>
          <a:xfrm>
            <a:off x="8040221"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9" name="Google Shape;449;p60"/>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0" name="Google Shape;450;p60"/>
          <p:cNvSpPr txBox="1">
            <a:spLocks noGrp="1"/>
          </p:cNvSpPr>
          <p:nvPr>
            <p:ph type="body" idx="4"/>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1" name="Google Shape;451;p60"/>
          <p:cNvSpPr>
            <a:spLocks noGrp="1"/>
          </p:cNvSpPr>
          <p:nvPr>
            <p:ph type="body" idx="5"/>
          </p:nvPr>
        </p:nvSpPr>
        <p:spPr>
          <a:xfrm>
            <a:off x="304721" y="2619687"/>
            <a:ext cx="3246600" cy="486300"/>
          </a:xfrm>
          <a:prstGeom prst="roundRect">
            <a:avLst>
              <a:gd name="adj" fmla="val 50000"/>
            </a:avLst>
          </a:prstGeom>
          <a:solidFill>
            <a:schemeClr val="accent1"/>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2" name="Google Shape;452;p60"/>
          <p:cNvSpPr>
            <a:spLocks noGrp="1"/>
          </p:cNvSpPr>
          <p:nvPr>
            <p:ph type="body" idx="6"/>
          </p:nvPr>
        </p:nvSpPr>
        <p:spPr>
          <a:xfrm>
            <a:off x="4161086" y="2619687"/>
            <a:ext cx="3255300" cy="486300"/>
          </a:xfrm>
          <a:prstGeom prst="roundRect">
            <a:avLst>
              <a:gd name="adj" fmla="val 50000"/>
            </a:avLst>
          </a:prstGeom>
          <a:solidFill>
            <a:schemeClr val="accent4"/>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3" name="Google Shape;453;p60"/>
          <p:cNvSpPr>
            <a:spLocks noGrp="1"/>
          </p:cNvSpPr>
          <p:nvPr>
            <p:ph type="body" idx="7"/>
          </p:nvPr>
        </p:nvSpPr>
        <p:spPr>
          <a:xfrm>
            <a:off x="7980892" y="2619687"/>
            <a:ext cx="3255300" cy="486300"/>
          </a:xfrm>
          <a:prstGeom prst="roundRect">
            <a:avLst>
              <a:gd name="adj" fmla="val 50000"/>
            </a:avLst>
          </a:prstGeom>
          <a:solidFill>
            <a:srgbClr val="7F73A3"/>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57"/>
        <p:cNvGrpSpPr/>
        <p:nvPr/>
      </p:nvGrpSpPr>
      <p:grpSpPr>
        <a:xfrm>
          <a:off x="0" y="0"/>
          <a:ext cx="0" cy="0"/>
          <a:chOff x="0" y="0"/>
          <a:chExt cx="0" cy="0"/>
        </a:xfrm>
      </p:grpSpPr>
      <p:sp>
        <p:nvSpPr>
          <p:cNvPr id="358" name="Google Shape;358;p48"/>
          <p:cNvSpPr txBox="1">
            <a:spLocks noGrp="1"/>
          </p:cNvSpPr>
          <p:nvPr>
            <p:ph type="title"/>
          </p:nvPr>
        </p:nvSpPr>
        <p:spPr>
          <a:xfrm>
            <a:off x="336014" y="342900"/>
            <a:ext cx="10512900" cy="607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4400"/>
              <a:buFont typeface="Inter"/>
              <a:buNone/>
              <a:defRPr sz="44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9" name="Google Shape;359;p48"/>
          <p:cNvSpPr txBox="1">
            <a:spLocks noGrp="1"/>
          </p:cNvSpPr>
          <p:nvPr>
            <p:ph type="body" idx="1"/>
          </p:nvPr>
        </p:nvSpPr>
        <p:spPr>
          <a:xfrm>
            <a:off x="336014" y="1752020"/>
            <a:ext cx="10512900" cy="3949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10000"/>
              </a:lnSpc>
              <a:spcBef>
                <a:spcPts val="1000"/>
              </a:spcBef>
              <a:spcAft>
                <a:spcPts val="0"/>
              </a:spcAft>
              <a:buClr>
                <a:schemeClr val="dk1"/>
              </a:buClr>
              <a:buSzPts val="2800"/>
              <a:buFont typeface="Arial"/>
              <a:buChar char="•"/>
              <a:defRPr sz="2800" b="0" i="0" u="none" strike="noStrike" cap="none">
                <a:solidFill>
                  <a:schemeClr val="dk1"/>
                </a:solidFill>
                <a:latin typeface="Inter Light"/>
                <a:ea typeface="Inter Light"/>
                <a:cs typeface="Inter Light"/>
                <a:sym typeface="Inter Light"/>
              </a:defRPr>
            </a:lvl1pPr>
            <a:lvl2pPr marL="914400" marR="0" lvl="1" indent="-381000" algn="l" rtl="0">
              <a:lnSpc>
                <a:spcPct val="110000"/>
              </a:lnSpc>
              <a:spcBef>
                <a:spcPts val="500"/>
              </a:spcBef>
              <a:spcAft>
                <a:spcPts val="0"/>
              </a:spcAft>
              <a:buClr>
                <a:schemeClr val="dk1"/>
              </a:buClr>
              <a:buSzPts val="2400"/>
              <a:buFont typeface="Arial"/>
              <a:buChar char="•"/>
              <a:defRPr sz="2400" b="0" i="0" u="none" strike="noStrike" cap="none">
                <a:solidFill>
                  <a:schemeClr val="dk1"/>
                </a:solidFill>
                <a:latin typeface="Inter Light"/>
                <a:ea typeface="Inter Light"/>
                <a:cs typeface="Inter Light"/>
                <a:sym typeface="Inter Light"/>
              </a:defRPr>
            </a:lvl2pPr>
            <a:lvl3pPr marL="1371600" marR="0" lvl="2"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3pPr>
            <a:lvl4pPr marL="1828800" marR="0" lvl="3"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Inter Light"/>
                <a:ea typeface="Inter Light"/>
                <a:cs typeface="Inter Light"/>
                <a:sym typeface="Inter Light"/>
              </a:defRPr>
            </a:lvl4pPr>
            <a:lvl5pPr marL="2286000" marR="0" lvl="4"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Inter Light"/>
                <a:ea typeface="Inter Light"/>
                <a:cs typeface="Inter Light"/>
                <a:sym typeface="Inter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60" name="Google Shape;360;p48"/>
          <p:cNvPicPr preferRelativeResize="0"/>
          <p:nvPr/>
        </p:nvPicPr>
        <p:blipFill rotWithShape="1">
          <a:blip r:embed="rId32">
            <a:alphaModFix/>
          </a:blip>
          <a:srcRect/>
          <a:stretch/>
        </p:blipFill>
        <p:spPr>
          <a:xfrm>
            <a:off x="222192" y="6256962"/>
            <a:ext cx="1462656" cy="4387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4" r:id="rId1"/>
    <p:sldLayoutId id="2147483728" r:id="rId2"/>
    <p:sldLayoutId id="2147483697" r:id="rId3"/>
    <p:sldLayoutId id="2147483696" r:id="rId4"/>
    <p:sldLayoutId id="2147483698" r:id="rId5"/>
    <p:sldLayoutId id="2147483699" r:id="rId6"/>
    <p:sldLayoutId id="2147483702" r:id="rId7"/>
    <p:sldLayoutId id="2147483703"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92">
          <p15:clr>
            <a:srgbClr val="F26B43"/>
          </p15:clr>
        </p15:guide>
        <p15:guide id="2" pos="7486">
          <p15:clr>
            <a:srgbClr val="F26B43"/>
          </p15:clr>
        </p15:guide>
        <p15:guide id="3" orient="horz" pos="216">
          <p15:clr>
            <a:srgbClr val="F26B43"/>
          </p15:clr>
        </p15:guide>
        <p15:guide id="4" orient="horz" pos="4104">
          <p15:clr>
            <a:srgbClr val="F26B43"/>
          </p15:clr>
        </p15:guide>
        <p15:guide id="5" orient="horz" pos="2160">
          <p15:clr>
            <a:srgbClr val="F26B43"/>
          </p15:clr>
        </p15:guide>
        <p15:guide id="6"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17"/>
          <p:cNvSpPr txBox="1">
            <a:spLocks noGrp="1"/>
          </p:cNvSpPr>
          <p:nvPr>
            <p:ph type="ctrTitle"/>
          </p:nvPr>
        </p:nvSpPr>
        <p:spPr>
          <a:xfrm>
            <a:off x="342437" y="1935739"/>
            <a:ext cx="6458976" cy="2370600"/>
          </a:xfrm>
          <a:prstGeom prst="rect">
            <a:avLst/>
          </a:prstGeom>
          <a:noFill/>
          <a:ln>
            <a:noFill/>
          </a:ln>
        </p:spPr>
        <p:txBody>
          <a:bodyPr spcFirstLastPara="1" wrap="square" lIns="0" tIns="0" rIns="0" bIns="0" anchor="b" anchorCtr="0">
            <a:noAutofit/>
          </a:bodyPr>
          <a:lstStyle/>
          <a:p>
            <a:r>
              <a:rPr sz="4000"/>
              <a:t>Boyd Group - Meraki Bi-Weekly Life Cycle Report</a:t>
            </a:r>
            <a:br/>
            <a:r>
              <a:rPr sz="4000"/>
              <a:t>April 6, 2025</a:t>
            </a:r>
          </a:p>
        </p:txBody>
      </p:sp>
      <p:sp>
        <p:nvSpPr>
          <p:cNvPr id="916" name="Google Shape;916;p117"/>
          <p:cNvSpPr txBox="1">
            <a:spLocks noGrp="1"/>
          </p:cNvSpPr>
          <p:nvPr>
            <p:ph type="subTitle" idx="1"/>
          </p:nvPr>
        </p:nvSpPr>
        <p:spPr>
          <a:xfrm>
            <a:off x="348225" y="4480265"/>
            <a:ext cx="5520000" cy="5124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dk1"/>
              </a:buClr>
              <a:buSzPts val="2400"/>
              <a:buFont typeface="Arial"/>
              <a:buNone/>
            </a:pPr>
            <a:r>
              <a:rPr lang="en-US" dirty="0">
                <a:solidFill>
                  <a:schemeClr val="tx1">
                    <a:lumMod val="75000"/>
                    <a:lumOff val="25000"/>
                  </a:schemeClr>
                </a:solidFill>
              </a:rPr>
              <a:t>Cisco CX - Meraki LCS</a:t>
            </a:r>
            <a:endParaRPr dirty="0">
              <a:solidFill>
                <a:schemeClr val="tx1">
                  <a:lumMod val="75000"/>
                  <a:lumOff val="25000"/>
                </a:schemeClr>
              </a:solidFill>
            </a:endParaRPr>
          </a:p>
        </p:txBody>
      </p:sp>
      <p:pic>
        <p:nvPicPr>
          <p:cNvPr id="3" name="Picture 2" descr="A blue and white business card&#10;&#10;AI-generated content may be incorrect.">
            <a:extLst>
              <a:ext uri="{FF2B5EF4-FFF2-40B4-BE49-F238E27FC236}">
                <a16:creationId xmlns:a16="http://schemas.microsoft.com/office/drawing/2014/main" id="{C15FEC30-78A6-9593-38F2-D3652D19896E}"/>
              </a:ext>
            </a:extLst>
          </p:cNvPr>
          <p:cNvPicPr>
            <a:picLocks noChangeAspect="1"/>
          </p:cNvPicPr>
          <p:nvPr/>
        </p:nvPicPr>
        <p:blipFill>
          <a:blip r:embed="rId3"/>
          <a:stretch>
            <a:fillRect/>
          </a:stretch>
        </p:blipFill>
        <p:spPr>
          <a:xfrm>
            <a:off x="348225" y="241088"/>
            <a:ext cx="4872744" cy="1624248"/>
          </a:xfrm>
          <a:prstGeom prst="rect">
            <a:avLst/>
          </a:prstGeom>
        </p:spPr>
      </p:pic>
    </p:spTree>
    <p:extLst>
      <p:ext uri="{BB962C8B-B14F-4D97-AF65-F5344CB8AC3E}">
        <p14:creationId xmlns:p14="http://schemas.microsoft.com/office/powerpoint/2010/main" val="128544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46888"/>
            <a:ext cx="8229600" cy="731520"/>
          </a:xfrm>
          <a:prstGeom prst="rect">
            <a:avLst/>
          </a:prstGeom>
          <a:noFill/>
        </p:spPr>
        <p:txBody>
          <a:bodyPr wrap="none">
            <a:spAutoFit/>
          </a:bodyPr>
          <a:lstStyle/>
          <a:p>
            <a:endParaRPr/>
          </a:p>
          <a:p>
            <a:pPr algn="l">
              <a:defRPr sz="4000" b="1">
                <a:solidFill>
                  <a:srgbClr val="000000"/>
                </a:solidFill>
                <a:latin typeface="Inter"/>
              </a:defRPr>
            </a:pPr>
            <a:r>
              <a:t>End of Life Products</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endParaRPr/>
          </a:p>
          <a:p>
            <a:pPr>
              <a:defRPr sz="1000" i="1"/>
            </a:pPr>
            <a:r>
              <a:t>EOL information last updated Mar 28, 2025</a:t>
            </a:r>
          </a:p>
        </p:txBody>
      </p:sp>
      <p:sp>
        <p:nvSpPr>
          <p:cNvPr id="5" name="TextBox 4"/>
          <p:cNvSpPr txBox="1"/>
          <p:nvPr/>
        </p:nvSpPr>
        <p:spPr>
          <a:xfrm>
            <a:off x="594360" y="1371600"/>
            <a:ext cx="9144000" cy="365760"/>
          </a:xfrm>
          <a:prstGeom prst="rect">
            <a:avLst/>
          </a:prstGeom>
          <a:noFill/>
        </p:spPr>
        <p:txBody>
          <a:bodyPr wrap="none">
            <a:spAutoFit/>
          </a:bodyPr>
          <a:lstStyle/>
          <a:p>
            <a:endParaRPr/>
          </a:p>
          <a:p>
            <a:pPr>
              <a:defRPr sz="1400" b="1">
                <a:solidFill>
                  <a:srgbClr val="E37754"/>
                </a:solidFill>
              </a:defRPr>
            </a:pPr>
            <a:r>
              <a:t>EOL Devices: 1785 of 4228 devices (42.2%)</a:t>
            </a:r>
          </a:p>
        </p:txBody>
      </p:sp>
      <p:sp>
        <p:nvSpPr>
          <p:cNvPr id="6" name="TextBox 5"/>
          <p:cNvSpPr txBox="1"/>
          <p:nvPr/>
        </p:nvSpPr>
        <p:spPr>
          <a:xfrm>
            <a:off x="457200" y="1828800"/>
            <a:ext cx="4114800" cy="457200"/>
          </a:xfrm>
          <a:prstGeom prst="rect">
            <a:avLst/>
          </a:prstGeom>
          <a:noFill/>
        </p:spPr>
        <p:txBody>
          <a:bodyPr wrap="none">
            <a:spAutoFit/>
          </a:bodyPr>
          <a:lstStyle/>
          <a:p>
            <a:endParaRPr/>
          </a:p>
          <a:p>
            <a:pPr algn="ctr">
              <a:defRPr sz="1800" b="1"/>
            </a:pPr>
            <a:r>
              <a:t>End of Sale Status</a:t>
            </a:r>
          </a:p>
        </p:txBody>
      </p:sp>
      <p:graphicFrame>
        <p:nvGraphicFramePr>
          <p:cNvPr id="7" name="Chart 6"/>
          <p:cNvGraphicFramePr>
            <a:graphicFrameLocks noGrp="1"/>
          </p:cNvGraphicFramePr>
          <p:nvPr/>
        </p:nvGraphicFramePr>
        <p:xfrm>
          <a:off x="457200" y="2286000"/>
          <a:ext cx="4114800" cy="2286000"/>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p:cNvSpPr/>
          <p:nvPr/>
        </p:nvSpPr>
        <p:spPr>
          <a:xfrm>
            <a:off x="457200" y="5193792"/>
            <a:ext cx="182880" cy="182880"/>
          </a:xfrm>
          <a:prstGeom prst="rect">
            <a:avLst/>
          </a:prstGeom>
          <a:solidFill>
            <a:srgbClr val="6CB86C"/>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0080" y="5102352"/>
            <a:ext cx="4114800" cy="182880"/>
          </a:xfrm>
          <a:prstGeom prst="rect">
            <a:avLst/>
          </a:prstGeom>
          <a:noFill/>
        </p:spPr>
        <p:txBody>
          <a:bodyPr wrap="none" anchor="ctr">
            <a:spAutoFit/>
          </a:bodyPr>
          <a:lstStyle/>
          <a:p>
            <a:endParaRPr/>
          </a:p>
          <a:p>
            <a:pPr algn="l">
              <a:defRPr sz="1000"/>
            </a:pPr>
            <a:r>
              <a:t>Good: More than 2 years until date or not EOL</a:t>
            </a:r>
          </a:p>
        </p:txBody>
      </p:sp>
      <p:sp>
        <p:nvSpPr>
          <p:cNvPr id="10" name="Rectangle 9"/>
          <p:cNvSpPr/>
          <p:nvPr/>
        </p:nvSpPr>
        <p:spPr>
          <a:xfrm>
            <a:off x="457200" y="5477256"/>
            <a:ext cx="182880" cy="182880"/>
          </a:xfrm>
          <a:prstGeom prst="rect">
            <a:avLst/>
          </a:prstGeom>
          <a:solidFill>
            <a:srgbClr val="F8C447"/>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640080" y="5385816"/>
            <a:ext cx="4114800" cy="182880"/>
          </a:xfrm>
          <a:prstGeom prst="rect">
            <a:avLst/>
          </a:prstGeom>
          <a:noFill/>
        </p:spPr>
        <p:txBody>
          <a:bodyPr wrap="none" anchor="ctr">
            <a:spAutoFit/>
          </a:bodyPr>
          <a:lstStyle/>
          <a:p>
            <a:endParaRPr/>
          </a:p>
          <a:p>
            <a:pPr algn="l">
              <a:defRPr sz="1000"/>
            </a:pPr>
            <a:r>
              <a:t>Warning: Within 2 years of date</a:t>
            </a:r>
          </a:p>
        </p:txBody>
      </p:sp>
      <p:sp>
        <p:nvSpPr>
          <p:cNvPr id="12" name="Rectangle 11"/>
          <p:cNvSpPr/>
          <p:nvPr/>
        </p:nvSpPr>
        <p:spPr>
          <a:xfrm>
            <a:off x="457200" y="5788152"/>
            <a:ext cx="182880" cy="182880"/>
          </a:xfrm>
          <a:prstGeom prst="rect">
            <a:avLst/>
          </a:prstGeom>
          <a:solidFill>
            <a:srgbClr val="E377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TextBox 12"/>
          <p:cNvSpPr txBox="1"/>
          <p:nvPr/>
        </p:nvSpPr>
        <p:spPr>
          <a:xfrm>
            <a:off x="640080" y="5696712"/>
            <a:ext cx="4114800" cy="182880"/>
          </a:xfrm>
          <a:prstGeom prst="rect">
            <a:avLst/>
          </a:prstGeom>
          <a:noFill/>
        </p:spPr>
        <p:txBody>
          <a:bodyPr wrap="none" anchor="ctr">
            <a:spAutoFit/>
          </a:bodyPr>
          <a:lstStyle/>
          <a:p>
            <a:endParaRPr/>
          </a:p>
          <a:p>
            <a:pPr algn="l">
              <a:defRPr sz="1000"/>
            </a:pPr>
            <a:r>
              <a:t>Critical: Within 1 year of date</a:t>
            </a:r>
          </a:p>
        </p:txBody>
      </p:sp>
      <p:sp>
        <p:nvSpPr>
          <p:cNvPr id="14" name="TextBox 13"/>
          <p:cNvSpPr txBox="1"/>
          <p:nvPr/>
        </p:nvSpPr>
        <p:spPr>
          <a:xfrm>
            <a:off x="5486400" y="1828800"/>
            <a:ext cx="4114800" cy="457200"/>
          </a:xfrm>
          <a:prstGeom prst="rect">
            <a:avLst/>
          </a:prstGeom>
          <a:noFill/>
        </p:spPr>
        <p:txBody>
          <a:bodyPr wrap="none">
            <a:spAutoFit/>
          </a:bodyPr>
          <a:lstStyle/>
          <a:p>
            <a:endParaRPr/>
          </a:p>
          <a:p>
            <a:pPr algn="ctr">
              <a:defRPr sz="1800" b="1"/>
            </a:pPr>
            <a:r>
              <a:t>End of Support Status</a:t>
            </a:r>
          </a:p>
        </p:txBody>
      </p:sp>
      <p:graphicFrame>
        <p:nvGraphicFramePr>
          <p:cNvPr id="15" name="Chart 14"/>
          <p:cNvGraphicFramePr>
            <a:graphicFrameLocks noGrp="1"/>
          </p:cNvGraphicFramePr>
          <p:nvPr/>
        </p:nvGraphicFramePr>
        <p:xfrm>
          <a:off x="5486400" y="2286000"/>
          <a:ext cx="41148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p:cNvSpPr/>
          <p:nvPr/>
        </p:nvSpPr>
        <p:spPr>
          <a:xfrm>
            <a:off x="5486400" y="5193792"/>
            <a:ext cx="182880" cy="182880"/>
          </a:xfrm>
          <a:prstGeom prst="rect">
            <a:avLst/>
          </a:prstGeom>
          <a:solidFill>
            <a:srgbClr val="6CB86C"/>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 name="TextBox 16"/>
          <p:cNvSpPr txBox="1"/>
          <p:nvPr/>
        </p:nvSpPr>
        <p:spPr>
          <a:xfrm>
            <a:off x="5669280" y="5102352"/>
            <a:ext cx="4114800" cy="182880"/>
          </a:xfrm>
          <a:prstGeom prst="rect">
            <a:avLst/>
          </a:prstGeom>
          <a:noFill/>
        </p:spPr>
        <p:txBody>
          <a:bodyPr wrap="none" anchor="ctr">
            <a:spAutoFit/>
          </a:bodyPr>
          <a:lstStyle/>
          <a:p>
            <a:endParaRPr/>
          </a:p>
          <a:p>
            <a:pPr algn="l">
              <a:defRPr sz="1000"/>
            </a:pPr>
            <a:r>
              <a:t>Good: More than 2 years until date or not EOL</a:t>
            </a:r>
          </a:p>
        </p:txBody>
      </p:sp>
      <p:sp>
        <p:nvSpPr>
          <p:cNvPr id="18" name="Rectangle 17"/>
          <p:cNvSpPr/>
          <p:nvPr/>
        </p:nvSpPr>
        <p:spPr>
          <a:xfrm>
            <a:off x="5486400" y="5477256"/>
            <a:ext cx="182880" cy="182880"/>
          </a:xfrm>
          <a:prstGeom prst="rect">
            <a:avLst/>
          </a:prstGeom>
          <a:solidFill>
            <a:srgbClr val="F8C447"/>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5669280" y="5385816"/>
            <a:ext cx="4114800" cy="182880"/>
          </a:xfrm>
          <a:prstGeom prst="rect">
            <a:avLst/>
          </a:prstGeom>
          <a:noFill/>
        </p:spPr>
        <p:txBody>
          <a:bodyPr wrap="none" anchor="ctr">
            <a:spAutoFit/>
          </a:bodyPr>
          <a:lstStyle/>
          <a:p>
            <a:endParaRPr/>
          </a:p>
          <a:p>
            <a:pPr algn="l">
              <a:defRPr sz="1000"/>
            </a:pPr>
            <a:r>
              <a:t>Warning: Within 2 years of date</a:t>
            </a:r>
          </a:p>
        </p:txBody>
      </p:sp>
      <p:sp>
        <p:nvSpPr>
          <p:cNvPr id="20" name="Rectangle 19"/>
          <p:cNvSpPr/>
          <p:nvPr/>
        </p:nvSpPr>
        <p:spPr>
          <a:xfrm>
            <a:off x="5486400" y="5788152"/>
            <a:ext cx="182880" cy="182880"/>
          </a:xfrm>
          <a:prstGeom prst="rect">
            <a:avLst/>
          </a:prstGeom>
          <a:solidFill>
            <a:srgbClr val="E377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5669280" y="5696712"/>
            <a:ext cx="4114800" cy="182880"/>
          </a:xfrm>
          <a:prstGeom prst="rect">
            <a:avLst/>
          </a:prstGeom>
          <a:noFill/>
        </p:spPr>
        <p:txBody>
          <a:bodyPr wrap="none" anchor="ctr">
            <a:spAutoFit/>
          </a:bodyPr>
          <a:lstStyle/>
          <a:p>
            <a:endParaRPr/>
          </a:p>
          <a:p>
            <a:pPr algn="l">
              <a:defRPr sz="1000"/>
            </a:pPr>
            <a:r>
              <a:t>Critical: Within 1 year of date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46888"/>
            <a:ext cx="8229600" cy="731520"/>
          </a:xfrm>
          <a:prstGeom prst="rect">
            <a:avLst/>
          </a:prstGeom>
          <a:noFill/>
        </p:spPr>
        <p:txBody>
          <a:bodyPr wrap="none">
            <a:spAutoFit/>
          </a:bodyPr>
          <a:lstStyle/>
          <a:p>
            <a:endParaRPr/>
          </a:p>
          <a:p>
            <a:pPr algn="l">
              <a:defRPr sz="4000" b="1">
                <a:solidFill>
                  <a:srgbClr val="000000"/>
                </a:solidFill>
                <a:latin typeface="Inter"/>
              </a:defRPr>
            </a:pPr>
            <a:r>
              <a:t>Device Models and EOL Dates (Page 1 of 2)</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endParaRPr/>
          </a:p>
          <a:p>
            <a:pPr>
              <a:defRPr sz="1000" i="1"/>
            </a:pPr>
            <a:r>
              <a:t>EOL information last updated Mar 28, 2025</a:t>
            </a:r>
          </a:p>
        </p:txBody>
      </p:sp>
      <p:graphicFrame>
        <p:nvGraphicFramePr>
          <p:cNvPr id="5" name="Table 4"/>
          <p:cNvGraphicFramePr>
            <a:graphicFrameLocks noGrp="1"/>
          </p:cNvGraphicFramePr>
          <p:nvPr/>
        </p:nvGraphicFramePr>
        <p:xfrm>
          <a:off x="457200" y="1280160"/>
          <a:ext cx="9144000" cy="4846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94560">
                  <a:extLst>
                    <a:ext uri="{9D8B030D-6E8A-4147-A177-3AD203B41FA5}">
                      <a16:colId xmlns:a16="http://schemas.microsoft.com/office/drawing/2014/main" val="20004"/>
                    </a:ext>
                  </a:extLst>
                </a:gridCol>
              </a:tblGrid>
              <a:tr h="274320">
                <a:tc>
                  <a:txBody>
                    <a:bodyPr/>
                    <a:lstStyle/>
                    <a:p>
                      <a:pPr algn="ctr">
                        <a:defRPr sz="1000" b="1">
                          <a:solidFill>
                            <a:srgbClr val="FFFFFF"/>
                          </a:solidFill>
                        </a:defRPr>
                      </a:pPr>
                      <a:r>
                        <a:t>Model</a:t>
                      </a:r>
                    </a:p>
                  </a:txBody>
                  <a:tcPr>
                    <a:solidFill>
                      <a:srgbClr val="0078CE"/>
                    </a:solidFill>
                  </a:tcPr>
                </a:tc>
                <a:tc>
                  <a:txBody>
                    <a:bodyPr/>
                    <a:lstStyle/>
                    <a:p>
                      <a:pPr algn="ctr">
                        <a:defRPr sz="1000" b="1">
                          <a:solidFill>
                            <a:srgbClr val="FFFFFF"/>
                          </a:solidFill>
                        </a:defRPr>
                      </a:pPr>
                      <a:r>
                        <a:t>Count</a:t>
                      </a:r>
                    </a:p>
                  </a:txBody>
                  <a:tcPr>
                    <a:solidFill>
                      <a:srgbClr val="0078CE"/>
                    </a:solidFill>
                  </a:tcPr>
                </a:tc>
                <a:tc>
                  <a:txBody>
                    <a:bodyPr/>
                    <a:lstStyle/>
                    <a:p>
                      <a:pPr algn="ctr">
                        <a:defRPr sz="1000" b="1">
                          <a:solidFill>
                            <a:srgbClr val="FFFFFF"/>
                          </a:solidFill>
                        </a:defRPr>
                      </a:pPr>
                      <a:r>
                        <a:t>Announcement Date</a:t>
                      </a:r>
                    </a:p>
                  </a:txBody>
                  <a:tcPr>
                    <a:solidFill>
                      <a:srgbClr val="0078CE"/>
                    </a:solidFill>
                  </a:tcPr>
                </a:tc>
                <a:tc>
                  <a:txBody>
                    <a:bodyPr/>
                    <a:lstStyle/>
                    <a:p>
                      <a:pPr algn="ctr">
                        <a:defRPr sz="1000" b="1">
                          <a:solidFill>
                            <a:srgbClr val="FFFFFF"/>
                          </a:solidFill>
                        </a:defRPr>
                      </a:pPr>
                      <a:r>
                        <a:t>End of Sale Date</a:t>
                      </a:r>
                    </a:p>
                  </a:txBody>
                  <a:tcPr>
                    <a:solidFill>
                      <a:srgbClr val="0078CE"/>
                    </a:solidFill>
                  </a:tcPr>
                </a:tc>
                <a:tc>
                  <a:txBody>
                    <a:bodyPr/>
                    <a:lstStyle/>
                    <a:p>
                      <a:pPr algn="ctr">
                        <a:defRPr sz="1000" b="1">
                          <a:solidFill>
                            <a:srgbClr val="FFFFFF"/>
                          </a:solidFill>
                        </a:defRPr>
                      </a:pPr>
                      <a:r>
                        <a:t>End of Support Date</a:t>
                      </a:r>
                    </a:p>
                  </a:txBody>
                  <a:tcPr>
                    <a:solidFill>
                      <a:srgbClr val="0078CE"/>
                    </a:solidFill>
                  </a:tcPr>
                </a:tc>
                <a:extLst>
                  <a:ext uri="{0D108BD9-81ED-4DB2-BD59-A6C34878D82A}">
                    <a16:rowId xmlns:a16="http://schemas.microsoft.com/office/drawing/2014/main" val="10000"/>
                  </a:ext>
                </a:extLst>
              </a:tr>
              <a:tr h="274320">
                <a:tc>
                  <a:txBody>
                    <a:bodyPr/>
                    <a:lstStyle/>
                    <a:p>
                      <a:pPr>
                        <a:defRPr b="1">
                          <a:solidFill>
                            <a:srgbClr val="C00000"/>
                          </a:solidFill>
                        </a:defRPr>
                      </a:pPr>
                      <a:r>
                        <a:t>MR42</a:t>
                      </a:r>
                    </a:p>
                  </a:txBody>
                  <a:tcPr>
                    <a:solidFill>
                      <a:srgbClr val="FFE6E6"/>
                    </a:solidFill>
                  </a:tcPr>
                </a:tc>
                <a:tc>
                  <a:txBody>
                    <a:bodyPr/>
                    <a:lstStyle/>
                    <a:p>
                      <a:pPr algn="ctr"/>
                      <a:r>
                        <a:t>30</a:t>
                      </a:r>
                    </a:p>
                  </a:txBody>
                  <a:tcPr>
                    <a:solidFill>
                      <a:srgbClr val="F5F7FA"/>
                    </a:solidFill>
                  </a:tcPr>
                </a:tc>
                <a:tc>
                  <a:txBody>
                    <a:bodyPr/>
                    <a:lstStyle/>
                    <a:p>
                      <a:pPr algn="ctr"/>
                      <a:r>
                        <a:t>Jan 27, 2021</a:t>
                      </a:r>
                    </a:p>
                  </a:txBody>
                  <a:tcPr>
                    <a:solidFill>
                      <a:srgbClr val="F5F7FA"/>
                    </a:solidFill>
                  </a:tcPr>
                </a:tc>
                <a:tc>
                  <a:txBody>
                    <a:bodyPr/>
                    <a:lstStyle/>
                    <a:p>
                      <a:pPr algn="ctr">
                        <a:defRPr b="1">
                          <a:solidFill>
                            <a:srgbClr val="E37754"/>
                          </a:solidFill>
                        </a:defRPr>
                      </a:pPr>
                      <a:r>
                        <a:t>Apr 22, 2022</a:t>
                      </a:r>
                    </a:p>
                  </a:txBody>
                  <a:tcPr>
                    <a:solidFill>
                      <a:srgbClr val="FFE6E6"/>
                    </a:solidFill>
                  </a:tcPr>
                </a:tc>
                <a:tc>
                  <a:txBody>
                    <a:bodyPr/>
                    <a:lstStyle/>
                    <a:p>
                      <a:pPr algn="ctr"/>
                      <a:r>
                        <a:t>Jul 21, 2026</a:t>
                      </a:r>
                    </a:p>
                  </a:txBody>
                  <a:tcPr>
                    <a:solidFill>
                      <a:srgbClr val="F5F7FA"/>
                    </a:solidFill>
                  </a:tcPr>
                </a:tc>
                <a:extLst>
                  <a:ext uri="{0D108BD9-81ED-4DB2-BD59-A6C34878D82A}">
                    <a16:rowId xmlns:a16="http://schemas.microsoft.com/office/drawing/2014/main" val="10001"/>
                  </a:ext>
                </a:extLst>
              </a:tr>
              <a:tr h="274320">
                <a:tc>
                  <a:txBody>
                    <a:bodyPr/>
                    <a:lstStyle/>
                    <a:p>
                      <a:pPr>
                        <a:defRPr b="1">
                          <a:solidFill>
                            <a:srgbClr val="C00000"/>
                          </a:solidFill>
                        </a:defRPr>
                      </a:pPr>
                      <a:r>
                        <a:t>MR52</a:t>
                      </a:r>
                    </a:p>
                  </a:txBody>
                  <a:tcPr>
                    <a:solidFill>
                      <a:srgbClr val="FFE6E6"/>
                    </a:solidFill>
                  </a:tcPr>
                </a:tc>
                <a:tc>
                  <a:txBody>
                    <a:bodyPr/>
                    <a:lstStyle/>
                    <a:p>
                      <a:pPr algn="ctr"/>
                      <a:r>
                        <a:t>2</a:t>
                      </a:r>
                    </a:p>
                  </a:txBody>
                  <a:tcPr>
                    <a:solidFill>
                      <a:srgbClr val="FFFFFF"/>
                    </a:solidFill>
                  </a:tcPr>
                </a:tc>
                <a:tc>
                  <a:txBody>
                    <a:bodyPr/>
                    <a:lstStyle/>
                    <a:p>
                      <a:pPr algn="ctr"/>
                      <a:r>
                        <a:t>Jan 27, 2021</a:t>
                      </a:r>
                    </a:p>
                  </a:txBody>
                  <a:tcPr>
                    <a:solidFill>
                      <a:srgbClr val="FFFFFF"/>
                    </a:solidFill>
                  </a:tcPr>
                </a:tc>
                <a:tc>
                  <a:txBody>
                    <a:bodyPr/>
                    <a:lstStyle/>
                    <a:p>
                      <a:pPr algn="ctr">
                        <a:defRPr b="1">
                          <a:solidFill>
                            <a:srgbClr val="E37754"/>
                          </a:solidFill>
                        </a:defRPr>
                      </a:pPr>
                      <a:r>
                        <a:t>Apr 7, 2022</a:t>
                      </a:r>
                    </a:p>
                  </a:txBody>
                  <a:tcPr>
                    <a:solidFill>
                      <a:srgbClr val="FFE6E6"/>
                    </a:solidFill>
                  </a:tcPr>
                </a:tc>
                <a:tc>
                  <a:txBody>
                    <a:bodyPr/>
                    <a:lstStyle/>
                    <a:p>
                      <a:pPr algn="ctr"/>
                      <a:r>
                        <a:t>Jul 21, 2026</a:t>
                      </a:r>
                    </a:p>
                  </a:txBody>
                  <a:tcPr>
                    <a:solidFill>
                      <a:srgbClr val="FFFFFF"/>
                    </a:solidFill>
                  </a:tcPr>
                </a:tc>
                <a:extLst>
                  <a:ext uri="{0D108BD9-81ED-4DB2-BD59-A6C34878D82A}">
                    <a16:rowId xmlns:a16="http://schemas.microsoft.com/office/drawing/2014/main" val="10002"/>
                  </a:ext>
                </a:extLst>
              </a:tr>
              <a:tr h="274320">
                <a:tc>
                  <a:txBody>
                    <a:bodyPr/>
                    <a:lstStyle/>
                    <a:p>
                      <a:pPr>
                        <a:defRPr b="1">
                          <a:solidFill>
                            <a:srgbClr val="C00000"/>
                          </a:solidFill>
                        </a:defRPr>
                      </a:pPr>
                      <a:r>
                        <a:t>MS120-24</a:t>
                      </a:r>
                    </a:p>
                  </a:txBody>
                  <a:tcPr>
                    <a:solidFill>
                      <a:srgbClr val="FFE6E6"/>
                    </a:solidFill>
                  </a:tcPr>
                </a:tc>
                <a:tc>
                  <a:txBody>
                    <a:bodyPr/>
                    <a:lstStyle/>
                    <a:p>
                      <a:pPr algn="ctr"/>
                      <a:r>
                        <a:t>1720</a:t>
                      </a:r>
                    </a:p>
                  </a:txBody>
                  <a:tcPr>
                    <a:solidFill>
                      <a:srgbClr val="F5F7FA"/>
                    </a:solidFill>
                  </a:tcPr>
                </a:tc>
                <a:tc>
                  <a:txBody>
                    <a:bodyPr/>
                    <a:lstStyle/>
                    <a:p>
                      <a:pPr algn="ctr"/>
                      <a:r>
                        <a:t>Mar 28, 2024</a:t>
                      </a:r>
                    </a:p>
                  </a:txBody>
                  <a:tcPr>
                    <a:solidFill>
                      <a:srgbClr val="F5F7FA"/>
                    </a:solidFill>
                  </a:tcPr>
                </a:tc>
                <a:tc>
                  <a:txBody>
                    <a:bodyPr/>
                    <a:lstStyle/>
                    <a:p>
                      <a:pPr algn="ctr">
                        <a:defRPr b="1">
                          <a:solidFill>
                            <a:srgbClr val="E37754"/>
                          </a:solidFill>
                        </a:defRPr>
                      </a:pPr>
                      <a:r>
                        <a:t>Mar 28, 2025</a:t>
                      </a:r>
                    </a:p>
                  </a:txBody>
                  <a:tcPr>
                    <a:solidFill>
                      <a:srgbClr val="FFE6E6"/>
                    </a:solidFill>
                  </a:tcPr>
                </a:tc>
                <a:tc>
                  <a:txBody>
                    <a:bodyPr/>
                    <a:lstStyle/>
                    <a:p>
                      <a:pPr algn="ctr"/>
                      <a:r>
                        <a:t>Mar 28, 2030</a:t>
                      </a:r>
                    </a:p>
                  </a:txBody>
                  <a:tcPr>
                    <a:solidFill>
                      <a:srgbClr val="F5F7FA"/>
                    </a:solidFill>
                  </a:tcPr>
                </a:tc>
                <a:extLst>
                  <a:ext uri="{0D108BD9-81ED-4DB2-BD59-A6C34878D82A}">
                    <a16:rowId xmlns:a16="http://schemas.microsoft.com/office/drawing/2014/main" val="10003"/>
                  </a:ext>
                </a:extLst>
              </a:tr>
              <a:tr h="274320">
                <a:tc>
                  <a:txBody>
                    <a:bodyPr/>
                    <a:lstStyle/>
                    <a:p>
                      <a:pPr>
                        <a:defRPr b="1">
                          <a:solidFill>
                            <a:srgbClr val="C00000"/>
                          </a:solidFill>
                        </a:defRPr>
                      </a:pPr>
                      <a:r>
                        <a:t>MS120-48</a:t>
                      </a:r>
                    </a:p>
                  </a:txBody>
                  <a:tcPr>
                    <a:solidFill>
                      <a:srgbClr val="FFE6E6"/>
                    </a:solidFill>
                  </a:tcPr>
                </a:tc>
                <a:tc>
                  <a:txBody>
                    <a:bodyPr/>
                    <a:lstStyle/>
                    <a:p>
                      <a:pPr algn="ctr"/>
                      <a:r>
                        <a:t>1</a:t>
                      </a:r>
                    </a:p>
                  </a:txBody>
                  <a:tcPr>
                    <a:solidFill>
                      <a:srgbClr val="FFFFFF"/>
                    </a:solidFill>
                  </a:tcPr>
                </a:tc>
                <a:tc>
                  <a:txBody>
                    <a:bodyPr/>
                    <a:lstStyle/>
                    <a:p>
                      <a:pPr algn="ctr"/>
                      <a:r>
                        <a:t>Mar 28, 2024</a:t>
                      </a:r>
                    </a:p>
                  </a:txBody>
                  <a:tcPr>
                    <a:solidFill>
                      <a:srgbClr val="FFFFFF"/>
                    </a:solidFill>
                  </a:tcPr>
                </a:tc>
                <a:tc>
                  <a:txBody>
                    <a:bodyPr/>
                    <a:lstStyle/>
                    <a:p>
                      <a:pPr algn="ctr">
                        <a:defRPr b="1">
                          <a:solidFill>
                            <a:srgbClr val="E37754"/>
                          </a:solidFill>
                        </a:defRPr>
                      </a:pPr>
                      <a:r>
                        <a:t>Mar 28, 2025</a:t>
                      </a:r>
                    </a:p>
                  </a:txBody>
                  <a:tcPr>
                    <a:solidFill>
                      <a:srgbClr val="FFE6E6"/>
                    </a:solidFill>
                  </a:tcPr>
                </a:tc>
                <a:tc>
                  <a:txBody>
                    <a:bodyPr/>
                    <a:lstStyle/>
                    <a:p>
                      <a:pPr algn="ctr"/>
                      <a:r>
                        <a:t>Mar 28, 2030</a:t>
                      </a:r>
                    </a:p>
                  </a:txBody>
                  <a:tcPr>
                    <a:solidFill>
                      <a:srgbClr val="FFFFFF"/>
                    </a:solidFill>
                  </a:tcPr>
                </a:tc>
                <a:extLst>
                  <a:ext uri="{0D108BD9-81ED-4DB2-BD59-A6C34878D82A}">
                    <a16:rowId xmlns:a16="http://schemas.microsoft.com/office/drawing/2014/main" val="10004"/>
                  </a:ext>
                </a:extLst>
              </a:tr>
              <a:tr h="274320">
                <a:tc>
                  <a:txBody>
                    <a:bodyPr/>
                    <a:lstStyle/>
                    <a:p>
                      <a:pPr>
                        <a:defRPr b="1">
                          <a:solidFill>
                            <a:srgbClr val="C00000"/>
                          </a:solidFill>
                        </a:defRPr>
                      </a:pPr>
                      <a:r>
                        <a:t>MS225-48</a:t>
                      </a:r>
                    </a:p>
                  </a:txBody>
                  <a:tcPr>
                    <a:solidFill>
                      <a:srgbClr val="FFE6E6"/>
                    </a:solidFill>
                  </a:tcPr>
                </a:tc>
                <a:tc>
                  <a:txBody>
                    <a:bodyPr/>
                    <a:lstStyle/>
                    <a:p>
                      <a:pPr algn="ctr"/>
                      <a:r>
                        <a:t>10</a:t>
                      </a:r>
                    </a:p>
                  </a:txBody>
                  <a:tcPr>
                    <a:solidFill>
                      <a:srgbClr val="F5F7FA"/>
                    </a:solidFill>
                  </a:tcPr>
                </a:tc>
                <a:tc>
                  <a:txBody>
                    <a:bodyPr/>
                    <a:lstStyle/>
                    <a:p>
                      <a:pPr algn="ctr"/>
                      <a:r>
                        <a:t>Nov 5, 2013</a:t>
                      </a:r>
                    </a:p>
                  </a:txBody>
                  <a:tcPr>
                    <a:solidFill>
                      <a:srgbClr val="F5F7FA"/>
                    </a:solidFill>
                  </a:tcPr>
                </a:tc>
                <a:tc>
                  <a:txBody>
                    <a:bodyPr/>
                    <a:lstStyle/>
                    <a:p>
                      <a:pPr algn="ctr">
                        <a:defRPr b="1">
                          <a:solidFill>
                            <a:srgbClr val="E37754"/>
                          </a:solidFill>
                        </a:defRPr>
                      </a:pPr>
                      <a:r>
                        <a:t>Apr 26, 2014</a:t>
                      </a:r>
                    </a:p>
                  </a:txBody>
                  <a:tcPr>
                    <a:solidFill>
                      <a:srgbClr val="FFE6E6"/>
                    </a:solidFill>
                  </a:tcPr>
                </a:tc>
                <a:tc>
                  <a:txBody>
                    <a:bodyPr/>
                    <a:lstStyle/>
                    <a:p>
                      <a:pPr algn="ctr">
                        <a:defRPr b="1">
                          <a:solidFill>
                            <a:srgbClr val="E37754"/>
                          </a:solidFill>
                        </a:defRPr>
                      </a:pPr>
                      <a:r>
                        <a:t>Apr 26, 2021</a:t>
                      </a:r>
                    </a:p>
                  </a:txBody>
                  <a:tcPr>
                    <a:solidFill>
                      <a:srgbClr val="FFE6E6"/>
                    </a:solidFill>
                  </a:tcPr>
                </a:tc>
                <a:extLst>
                  <a:ext uri="{0D108BD9-81ED-4DB2-BD59-A6C34878D82A}">
                    <a16:rowId xmlns:a16="http://schemas.microsoft.com/office/drawing/2014/main" val="10005"/>
                  </a:ext>
                </a:extLst>
              </a:tr>
              <a:tr h="274320">
                <a:tc>
                  <a:txBody>
                    <a:bodyPr/>
                    <a:lstStyle/>
                    <a:p>
                      <a:pPr>
                        <a:defRPr b="1">
                          <a:solidFill>
                            <a:srgbClr val="C00000"/>
                          </a:solidFill>
                        </a:defRPr>
                      </a:pPr>
                      <a:r>
                        <a:t>MS250-48</a:t>
                      </a:r>
                    </a:p>
                  </a:txBody>
                  <a:tcPr>
                    <a:solidFill>
                      <a:srgbClr val="FFE6E6"/>
                    </a:solidFill>
                  </a:tcPr>
                </a:tc>
                <a:tc>
                  <a:txBody>
                    <a:bodyPr/>
                    <a:lstStyle/>
                    <a:p>
                      <a:pPr algn="ctr"/>
                      <a:r>
                        <a:t>15</a:t>
                      </a:r>
                    </a:p>
                  </a:txBody>
                  <a:tcPr>
                    <a:solidFill>
                      <a:srgbClr val="FFFFFF"/>
                    </a:solidFill>
                  </a:tcPr>
                </a:tc>
                <a:tc>
                  <a:txBody>
                    <a:bodyPr/>
                    <a:lstStyle/>
                    <a:p>
                      <a:pPr algn="ctr"/>
                      <a:r>
                        <a:t>Aug 28, 2024</a:t>
                      </a:r>
                    </a:p>
                  </a:txBody>
                  <a:tcPr>
                    <a:solidFill>
                      <a:srgbClr val="FFFFFF"/>
                    </a:solidFill>
                  </a:tcPr>
                </a:tc>
                <a:tc>
                  <a:txBody>
                    <a:bodyPr/>
                    <a:lstStyle/>
                    <a:p>
                      <a:pPr algn="ctr">
                        <a:defRPr b="1">
                          <a:solidFill>
                            <a:srgbClr val="F8C447"/>
                          </a:solidFill>
                        </a:defRPr>
                      </a:pPr>
                      <a:r>
                        <a:t>Aug 8, 2025</a:t>
                      </a:r>
                    </a:p>
                  </a:txBody>
                  <a:tcPr>
                    <a:solidFill>
                      <a:srgbClr val="FFF5E1"/>
                    </a:solidFill>
                  </a:tcPr>
                </a:tc>
                <a:tc>
                  <a:txBody>
                    <a:bodyPr/>
                    <a:lstStyle/>
                    <a:p>
                      <a:pPr algn="ctr"/>
                      <a:r>
                        <a:t>Aug 8, 2030</a:t>
                      </a:r>
                    </a:p>
                  </a:txBody>
                  <a:tcPr>
                    <a:solidFill>
                      <a:srgbClr val="FFFFFF"/>
                    </a:solidFill>
                  </a:tcPr>
                </a:tc>
                <a:extLst>
                  <a:ext uri="{0D108BD9-81ED-4DB2-BD59-A6C34878D82A}">
                    <a16:rowId xmlns:a16="http://schemas.microsoft.com/office/drawing/2014/main" val="10006"/>
                  </a:ext>
                </a:extLst>
              </a:tr>
              <a:tr h="274320">
                <a:tc>
                  <a:txBody>
                    <a:bodyPr/>
                    <a:lstStyle/>
                    <a:p>
                      <a:pPr>
                        <a:defRPr b="1">
                          <a:solidFill>
                            <a:srgbClr val="C00000"/>
                          </a:solidFill>
                        </a:defRPr>
                      </a:pPr>
                      <a:r>
                        <a:t>MS355-48</a:t>
                      </a:r>
                    </a:p>
                  </a:txBody>
                  <a:tcPr>
                    <a:solidFill>
                      <a:srgbClr val="FFE6E6"/>
                    </a:solidFill>
                  </a:tcPr>
                </a:tc>
                <a:tc>
                  <a:txBody>
                    <a:bodyPr/>
                    <a:lstStyle/>
                    <a:p>
                      <a:pPr algn="ctr"/>
                      <a:r>
                        <a:t>6</a:t>
                      </a:r>
                    </a:p>
                  </a:txBody>
                  <a:tcPr>
                    <a:solidFill>
                      <a:srgbClr val="F5F7FA"/>
                    </a:solidFill>
                  </a:tcPr>
                </a:tc>
                <a:tc>
                  <a:txBody>
                    <a:bodyPr/>
                    <a:lstStyle/>
                    <a:p>
                      <a:pPr algn="ctr"/>
                      <a:r>
                        <a:t>Aug 28, 2024</a:t>
                      </a:r>
                    </a:p>
                  </a:txBody>
                  <a:tcPr>
                    <a:solidFill>
                      <a:srgbClr val="F5F7FA"/>
                    </a:solidFill>
                  </a:tcPr>
                </a:tc>
                <a:tc>
                  <a:txBody>
                    <a:bodyPr/>
                    <a:lstStyle/>
                    <a:p>
                      <a:pPr algn="ctr">
                        <a:defRPr b="1">
                          <a:solidFill>
                            <a:srgbClr val="F8C447"/>
                          </a:solidFill>
                        </a:defRPr>
                      </a:pPr>
                      <a:r>
                        <a:t>Aug 8, 2025</a:t>
                      </a:r>
                    </a:p>
                  </a:txBody>
                  <a:tcPr>
                    <a:solidFill>
                      <a:srgbClr val="FFF5E1"/>
                    </a:solidFill>
                  </a:tcPr>
                </a:tc>
                <a:tc>
                  <a:txBody>
                    <a:bodyPr/>
                    <a:lstStyle/>
                    <a:p>
                      <a:pPr algn="ctr"/>
                      <a:r>
                        <a:t>Aug 8, 2030</a:t>
                      </a:r>
                    </a:p>
                  </a:txBody>
                  <a:tcPr>
                    <a:solidFill>
                      <a:srgbClr val="F5F7FA"/>
                    </a:solidFill>
                  </a:tcPr>
                </a:tc>
                <a:extLst>
                  <a:ext uri="{0D108BD9-81ED-4DB2-BD59-A6C34878D82A}">
                    <a16:rowId xmlns:a16="http://schemas.microsoft.com/office/drawing/2014/main" val="10007"/>
                  </a:ext>
                </a:extLst>
              </a:tr>
              <a:tr h="274320">
                <a:tc>
                  <a:txBody>
                    <a:bodyPr/>
                    <a:lstStyle/>
                    <a:p>
                      <a:pPr>
                        <a:defRPr b="1">
                          <a:solidFill>
                            <a:srgbClr val="C00000"/>
                          </a:solidFill>
                        </a:defRPr>
                      </a:pPr>
                      <a:r>
                        <a:t>MX84</a:t>
                      </a:r>
                    </a:p>
                  </a:txBody>
                  <a:tcPr>
                    <a:solidFill>
                      <a:srgbClr val="FFE6E6"/>
                    </a:solidFill>
                  </a:tcPr>
                </a:tc>
                <a:tc>
                  <a:txBody>
                    <a:bodyPr/>
                    <a:lstStyle/>
                    <a:p>
                      <a:pPr algn="ctr"/>
                      <a:r>
                        <a:t>1</a:t>
                      </a:r>
                    </a:p>
                  </a:txBody>
                  <a:tcPr>
                    <a:solidFill>
                      <a:srgbClr val="FFFFFF"/>
                    </a:solidFill>
                  </a:tcPr>
                </a:tc>
                <a:tc>
                  <a:txBody>
                    <a:bodyPr/>
                    <a:lstStyle/>
                    <a:p>
                      <a:pPr algn="ctr"/>
                      <a:r>
                        <a:t>Aug 10, 2021</a:t>
                      </a:r>
                    </a:p>
                  </a:txBody>
                  <a:tcPr>
                    <a:solidFill>
                      <a:srgbClr val="FFFFFF"/>
                    </a:solidFill>
                  </a:tcPr>
                </a:tc>
                <a:tc>
                  <a:txBody>
                    <a:bodyPr/>
                    <a:lstStyle/>
                    <a:p>
                      <a:pPr algn="ctr">
                        <a:defRPr b="1">
                          <a:solidFill>
                            <a:srgbClr val="E37754"/>
                          </a:solidFill>
                        </a:defRPr>
                      </a:pPr>
                      <a:r>
                        <a:t>Oct 31, 2021</a:t>
                      </a:r>
                    </a:p>
                  </a:txBody>
                  <a:tcPr>
                    <a:solidFill>
                      <a:srgbClr val="FFE6E6"/>
                    </a:solidFill>
                  </a:tcPr>
                </a:tc>
                <a:tc>
                  <a:txBody>
                    <a:bodyPr/>
                    <a:lstStyle/>
                    <a:p>
                      <a:pPr algn="ctr"/>
                      <a:r>
                        <a:t>Oct 31, 2026</a:t>
                      </a:r>
                    </a:p>
                  </a:txBody>
                  <a:tcPr>
                    <a:solidFill>
                      <a:srgbClr val="FFFFFF"/>
                    </a:solidFill>
                  </a:tcPr>
                </a:tc>
                <a:extLst>
                  <a:ext uri="{0D108BD9-81ED-4DB2-BD59-A6C34878D82A}">
                    <a16:rowId xmlns:a16="http://schemas.microsoft.com/office/drawing/2014/main" val="10008"/>
                  </a:ext>
                </a:extLst>
              </a:tr>
              <a:tr h="274320">
                <a:tc>
                  <a:txBody>
                    <a:bodyPr/>
                    <a:lstStyle/>
                    <a:p>
                      <a:r>
                        <a:t>MR36</a:t>
                      </a:r>
                    </a:p>
                  </a:txBody>
                  <a:tcPr>
                    <a:solidFill>
                      <a:srgbClr val="F5F7FA"/>
                    </a:solidFill>
                  </a:tcPr>
                </a:tc>
                <a:tc>
                  <a:txBody>
                    <a:bodyPr/>
                    <a:lstStyle/>
                    <a:p>
                      <a:pPr algn="ctr"/>
                      <a:r>
                        <a:t>2</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extLst>
                  <a:ext uri="{0D108BD9-81ED-4DB2-BD59-A6C34878D82A}">
                    <a16:rowId xmlns:a16="http://schemas.microsoft.com/office/drawing/2014/main" val="10009"/>
                  </a:ext>
                </a:extLst>
              </a:tr>
              <a:tr h="274320">
                <a:tc>
                  <a:txBody>
                    <a:bodyPr/>
                    <a:lstStyle/>
                    <a:p>
                      <a:r>
                        <a:t>MR76</a:t>
                      </a:r>
                    </a:p>
                  </a:txBody>
                  <a:tcPr>
                    <a:solidFill>
                      <a:srgbClr val="FFFFFF"/>
                    </a:solidFill>
                  </a:tcPr>
                </a:tc>
                <a:tc>
                  <a:txBody>
                    <a:bodyPr/>
                    <a:lstStyle/>
                    <a:p>
                      <a:pPr algn="ctr"/>
                      <a:r>
                        <a:t>934</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extLst>
                  <a:ext uri="{0D108BD9-81ED-4DB2-BD59-A6C34878D82A}">
                    <a16:rowId xmlns:a16="http://schemas.microsoft.com/office/drawing/2014/main" val="10010"/>
                  </a:ext>
                </a:extLst>
              </a:tr>
              <a:tr h="274320">
                <a:tc>
                  <a:txBody>
                    <a:bodyPr/>
                    <a:lstStyle/>
                    <a:p>
                      <a:r>
                        <a:t>MS210-24</a:t>
                      </a:r>
                    </a:p>
                  </a:txBody>
                  <a:tcPr>
                    <a:solidFill>
                      <a:srgbClr val="F5F7FA"/>
                    </a:solidFill>
                  </a:tcPr>
                </a:tc>
                <a:tc>
                  <a:txBody>
                    <a:bodyPr/>
                    <a:lstStyle/>
                    <a:p>
                      <a:pPr algn="ctr"/>
                      <a:r>
                        <a:t>4</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extLst>
                  <a:ext uri="{0D108BD9-81ED-4DB2-BD59-A6C34878D82A}">
                    <a16:rowId xmlns:a16="http://schemas.microsoft.com/office/drawing/2014/main" val="10011"/>
                  </a:ext>
                </a:extLst>
              </a:tr>
              <a:tr h="274320">
                <a:tc>
                  <a:txBody>
                    <a:bodyPr/>
                    <a:lstStyle/>
                    <a:p>
                      <a:r>
                        <a:t>MV12</a:t>
                      </a:r>
                    </a:p>
                  </a:txBody>
                  <a:tcPr>
                    <a:solidFill>
                      <a:srgbClr val="FFFFFF"/>
                    </a:solidFill>
                  </a:tcPr>
                </a:tc>
                <a:tc>
                  <a:txBody>
                    <a:bodyPr/>
                    <a:lstStyle/>
                    <a:p>
                      <a:pPr algn="ctr"/>
                      <a:r>
                        <a:t>1</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extLst>
                  <a:ext uri="{0D108BD9-81ED-4DB2-BD59-A6C34878D82A}">
                    <a16:rowId xmlns:a16="http://schemas.microsoft.com/office/drawing/2014/main" val="10012"/>
                  </a:ext>
                </a:extLst>
              </a:tr>
              <a:tr h="274320">
                <a:tc>
                  <a:txBody>
                    <a:bodyPr/>
                    <a:lstStyle/>
                    <a:p>
                      <a:r>
                        <a:t>MV22</a:t>
                      </a:r>
                    </a:p>
                  </a:txBody>
                  <a:tcPr>
                    <a:solidFill>
                      <a:srgbClr val="F5F7FA"/>
                    </a:solidFill>
                  </a:tcPr>
                </a:tc>
                <a:tc>
                  <a:txBody>
                    <a:bodyPr/>
                    <a:lstStyle/>
                    <a:p>
                      <a:pPr algn="ctr"/>
                      <a:r>
                        <a:t>1</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extLst>
                  <a:ext uri="{0D108BD9-81ED-4DB2-BD59-A6C34878D82A}">
                    <a16:rowId xmlns:a16="http://schemas.microsoft.com/office/drawing/2014/main" val="10013"/>
                  </a:ext>
                </a:extLst>
              </a:tr>
              <a:tr h="274320">
                <a:tc>
                  <a:txBody>
                    <a:bodyPr/>
                    <a:lstStyle/>
                    <a:p>
                      <a:r>
                        <a:t>MX105</a:t>
                      </a:r>
                    </a:p>
                  </a:txBody>
                  <a:tcPr>
                    <a:solidFill>
                      <a:srgbClr val="FFFFFF"/>
                    </a:solidFill>
                  </a:tcPr>
                </a:tc>
                <a:tc>
                  <a:txBody>
                    <a:bodyPr/>
                    <a:lstStyle/>
                    <a:p>
                      <a:pPr algn="ctr"/>
                      <a:r>
                        <a:t>8</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extLst>
                  <a:ext uri="{0D108BD9-81ED-4DB2-BD59-A6C34878D82A}">
                    <a16:rowId xmlns:a16="http://schemas.microsoft.com/office/drawing/2014/main" val="10014"/>
                  </a:ext>
                </a:extLst>
              </a:tr>
              <a:tr h="274320">
                <a:tc>
                  <a:txBody>
                    <a:bodyPr/>
                    <a:lstStyle/>
                    <a:p>
                      <a:r>
                        <a:t>MX250</a:t>
                      </a:r>
                    </a:p>
                  </a:txBody>
                  <a:tcPr>
                    <a:solidFill>
                      <a:srgbClr val="F5F7FA"/>
                    </a:solidFill>
                  </a:tcPr>
                </a:tc>
                <a:tc>
                  <a:txBody>
                    <a:bodyPr/>
                    <a:lstStyle/>
                    <a:p>
                      <a:pPr algn="ctr"/>
                      <a:r>
                        <a:t>1</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46888"/>
            <a:ext cx="8229600" cy="731520"/>
          </a:xfrm>
          <a:prstGeom prst="rect">
            <a:avLst/>
          </a:prstGeom>
          <a:noFill/>
        </p:spPr>
        <p:txBody>
          <a:bodyPr wrap="none">
            <a:spAutoFit/>
          </a:bodyPr>
          <a:lstStyle/>
          <a:p>
            <a:endParaRPr/>
          </a:p>
          <a:p>
            <a:pPr algn="l">
              <a:defRPr sz="4000" b="1">
                <a:solidFill>
                  <a:srgbClr val="000000"/>
                </a:solidFill>
                <a:latin typeface="Inter"/>
              </a:defRPr>
            </a:pPr>
            <a:r>
              <a:t>Device Models and EOL Dates (Page 2 of 2)</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endParaRPr/>
          </a:p>
          <a:p>
            <a:pPr>
              <a:defRPr sz="1000" i="1"/>
            </a:pPr>
            <a:r>
              <a:t>EOL information last updated Mar 28, 2025</a:t>
            </a:r>
          </a:p>
        </p:txBody>
      </p:sp>
      <p:graphicFrame>
        <p:nvGraphicFramePr>
          <p:cNvPr id="5" name="Table 4"/>
          <p:cNvGraphicFramePr>
            <a:graphicFrameLocks noGrp="1"/>
          </p:cNvGraphicFramePr>
          <p:nvPr/>
        </p:nvGraphicFramePr>
        <p:xfrm>
          <a:off x="457200" y="1280160"/>
          <a:ext cx="9144000" cy="8839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94560">
                  <a:extLst>
                    <a:ext uri="{9D8B030D-6E8A-4147-A177-3AD203B41FA5}">
                      <a16:colId xmlns:a16="http://schemas.microsoft.com/office/drawing/2014/main" val="20004"/>
                    </a:ext>
                  </a:extLst>
                </a:gridCol>
              </a:tblGrid>
              <a:tr h="274320">
                <a:tc>
                  <a:txBody>
                    <a:bodyPr/>
                    <a:lstStyle/>
                    <a:p>
                      <a:pPr algn="ctr">
                        <a:defRPr sz="1000" b="1">
                          <a:solidFill>
                            <a:srgbClr val="FFFFFF"/>
                          </a:solidFill>
                        </a:defRPr>
                      </a:pPr>
                      <a:r>
                        <a:t>Model</a:t>
                      </a:r>
                    </a:p>
                  </a:txBody>
                  <a:tcPr>
                    <a:solidFill>
                      <a:srgbClr val="0078CE"/>
                    </a:solidFill>
                  </a:tcPr>
                </a:tc>
                <a:tc>
                  <a:txBody>
                    <a:bodyPr/>
                    <a:lstStyle/>
                    <a:p>
                      <a:pPr algn="ctr">
                        <a:defRPr sz="1000" b="1">
                          <a:solidFill>
                            <a:srgbClr val="FFFFFF"/>
                          </a:solidFill>
                        </a:defRPr>
                      </a:pPr>
                      <a:r>
                        <a:t>Count</a:t>
                      </a:r>
                    </a:p>
                  </a:txBody>
                  <a:tcPr>
                    <a:solidFill>
                      <a:srgbClr val="0078CE"/>
                    </a:solidFill>
                  </a:tcPr>
                </a:tc>
                <a:tc>
                  <a:txBody>
                    <a:bodyPr/>
                    <a:lstStyle/>
                    <a:p>
                      <a:pPr algn="ctr">
                        <a:defRPr sz="1000" b="1">
                          <a:solidFill>
                            <a:srgbClr val="FFFFFF"/>
                          </a:solidFill>
                        </a:defRPr>
                      </a:pPr>
                      <a:r>
                        <a:t>Announcement Date</a:t>
                      </a:r>
                    </a:p>
                  </a:txBody>
                  <a:tcPr>
                    <a:solidFill>
                      <a:srgbClr val="0078CE"/>
                    </a:solidFill>
                  </a:tcPr>
                </a:tc>
                <a:tc>
                  <a:txBody>
                    <a:bodyPr/>
                    <a:lstStyle/>
                    <a:p>
                      <a:pPr algn="ctr">
                        <a:defRPr sz="1000" b="1">
                          <a:solidFill>
                            <a:srgbClr val="FFFFFF"/>
                          </a:solidFill>
                        </a:defRPr>
                      </a:pPr>
                      <a:r>
                        <a:t>End of Sale Date</a:t>
                      </a:r>
                    </a:p>
                  </a:txBody>
                  <a:tcPr>
                    <a:solidFill>
                      <a:srgbClr val="0078CE"/>
                    </a:solidFill>
                  </a:tcPr>
                </a:tc>
                <a:tc>
                  <a:txBody>
                    <a:bodyPr/>
                    <a:lstStyle/>
                    <a:p>
                      <a:pPr algn="ctr">
                        <a:defRPr sz="1000" b="1">
                          <a:solidFill>
                            <a:srgbClr val="FFFFFF"/>
                          </a:solidFill>
                        </a:defRPr>
                      </a:pPr>
                      <a:r>
                        <a:t>End of Support Date</a:t>
                      </a:r>
                    </a:p>
                  </a:txBody>
                  <a:tcPr>
                    <a:solidFill>
                      <a:srgbClr val="0078CE"/>
                    </a:solidFill>
                  </a:tcPr>
                </a:tc>
                <a:extLst>
                  <a:ext uri="{0D108BD9-81ED-4DB2-BD59-A6C34878D82A}">
                    <a16:rowId xmlns:a16="http://schemas.microsoft.com/office/drawing/2014/main" val="10000"/>
                  </a:ext>
                </a:extLst>
              </a:tr>
              <a:tr h="274320">
                <a:tc>
                  <a:txBody>
                    <a:bodyPr/>
                    <a:lstStyle/>
                    <a:p>
                      <a:r>
                        <a:t>MX68</a:t>
                      </a:r>
                    </a:p>
                  </a:txBody>
                  <a:tcPr>
                    <a:solidFill>
                      <a:srgbClr val="F5F7FA"/>
                    </a:solidFill>
                  </a:tcPr>
                </a:tc>
                <a:tc>
                  <a:txBody>
                    <a:bodyPr/>
                    <a:lstStyle/>
                    <a:p>
                      <a:pPr algn="ctr"/>
                      <a:r>
                        <a:t>3</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extLst>
                  <a:ext uri="{0D108BD9-81ED-4DB2-BD59-A6C34878D82A}">
                    <a16:rowId xmlns:a16="http://schemas.microsoft.com/office/drawing/2014/main" val="10001"/>
                  </a:ext>
                </a:extLst>
              </a:tr>
              <a:tr h="274320">
                <a:tc>
                  <a:txBody>
                    <a:bodyPr/>
                    <a:lstStyle/>
                    <a:p>
                      <a:r>
                        <a:t>MX75</a:t>
                      </a:r>
                    </a:p>
                  </a:txBody>
                  <a:tcPr>
                    <a:solidFill>
                      <a:srgbClr val="FFFFFF"/>
                    </a:solidFill>
                  </a:tcPr>
                </a:tc>
                <a:tc>
                  <a:txBody>
                    <a:bodyPr/>
                    <a:lstStyle/>
                    <a:p>
                      <a:pPr algn="ctr"/>
                      <a:r>
                        <a:t>1489</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592"/>
            <a:ext cx="8229600" cy="731520"/>
          </a:xfrm>
          <a:prstGeom prst="rect">
            <a:avLst/>
          </a:prstGeom>
          <a:noFill/>
        </p:spPr>
        <p:txBody>
          <a:bodyPr wrap="none">
            <a:spAutoFit/>
          </a:bodyPr>
          <a:lstStyle/>
          <a:p>
            <a:endParaRPr/>
          </a:p>
          <a:p>
            <a:pPr algn="l">
              <a:defRPr sz="4000" b="1">
                <a:solidFill>
                  <a:srgbClr val="000000"/>
                </a:solidFill>
                <a:latin typeface="Inter"/>
              </a:defRPr>
            </a:pPr>
            <a:r>
              <a:t>Meraki Product Adoption</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endParaRPr/>
          </a:p>
          <a:p>
            <a:pPr>
              <a:defRPr sz="1000" i="1"/>
            </a:pPr>
            <a:r>
              <a:t>Report generated on April 07, 2025</a:t>
            </a:r>
          </a:p>
        </p:txBody>
      </p:sp>
      <p:sp>
        <p:nvSpPr>
          <p:cNvPr id="5" name="TextBox 4"/>
          <p:cNvSpPr txBox="1"/>
          <p:nvPr/>
        </p:nvSpPr>
        <p:spPr>
          <a:xfrm>
            <a:off x="594360" y="1371600"/>
            <a:ext cx="9144000" cy="365760"/>
          </a:xfrm>
          <a:prstGeom prst="rect">
            <a:avLst/>
          </a:prstGeom>
          <a:noFill/>
        </p:spPr>
        <p:txBody>
          <a:bodyPr wrap="none">
            <a:spAutoFit/>
          </a:bodyPr>
          <a:lstStyle/>
          <a:p>
            <a:endParaRPr/>
          </a:p>
          <a:p>
            <a:pPr>
              <a:defRPr sz="1400"/>
            </a:pPr>
            <a:r>
              <a:t>Products and services this organization has adopted and opportunities to further your Meraki footprint.</a:t>
            </a:r>
          </a:p>
        </p:txBody>
      </p:sp>
      <p:sp>
        <p:nvSpPr>
          <p:cNvPr id="6" name="TextBox 5"/>
          <p:cNvSpPr txBox="1"/>
          <p:nvPr/>
        </p:nvSpPr>
        <p:spPr>
          <a:xfrm>
            <a:off x="594360" y="1737360"/>
            <a:ext cx="9144000" cy="365760"/>
          </a:xfrm>
          <a:prstGeom prst="rect">
            <a:avLst/>
          </a:prstGeom>
          <a:noFill/>
        </p:spPr>
        <p:txBody>
          <a:bodyPr wrap="none">
            <a:spAutoFit/>
          </a:bodyPr>
          <a:lstStyle/>
          <a:p>
            <a:endParaRPr/>
          </a:p>
          <a:p>
            <a:pPr>
              <a:defRPr sz="1000" i="1">
                <a:solidFill>
                  <a:srgbClr val="C00000"/>
                </a:solidFill>
              </a:defRPr>
            </a:pPr>
            <a:r>
              <a:t>Note: Software and Services require manual verification. Optional flags can be set to denote certain product adoption when executing the program. See read me for flags.</a:t>
            </a:r>
          </a:p>
        </p:txBody>
      </p:sp>
      <p:sp>
        <p:nvSpPr>
          <p:cNvPr id="7" name="TextBox 6"/>
          <p:cNvSpPr txBox="1"/>
          <p:nvPr/>
        </p:nvSpPr>
        <p:spPr>
          <a:xfrm>
            <a:off x="1097280" y="1920240"/>
            <a:ext cx="3657600" cy="274320"/>
          </a:xfrm>
          <a:prstGeom prst="rect">
            <a:avLst/>
          </a:prstGeom>
          <a:noFill/>
        </p:spPr>
        <p:txBody>
          <a:bodyPr wrap="none">
            <a:spAutoFit/>
          </a:bodyPr>
          <a:lstStyle/>
          <a:p>
            <a:endParaRPr/>
          </a:p>
          <a:p>
            <a:pPr>
              <a:defRPr sz="1800" b="1"/>
            </a:pPr>
            <a:r>
              <a:t>Hardware Products</a:t>
            </a:r>
          </a:p>
        </p:txBody>
      </p:sp>
      <p:sp>
        <p:nvSpPr>
          <p:cNvPr id="8" name="TextBox 7"/>
          <p:cNvSpPr txBox="1"/>
          <p:nvPr/>
        </p:nvSpPr>
        <p:spPr>
          <a:xfrm>
            <a:off x="5669280" y="1920240"/>
            <a:ext cx="3657600" cy="274320"/>
          </a:xfrm>
          <a:prstGeom prst="rect">
            <a:avLst/>
          </a:prstGeom>
          <a:noFill/>
        </p:spPr>
        <p:txBody>
          <a:bodyPr wrap="none">
            <a:spAutoFit/>
          </a:bodyPr>
          <a:lstStyle/>
          <a:p>
            <a:endParaRPr/>
          </a:p>
          <a:p>
            <a:pPr>
              <a:defRPr sz="1800" b="1"/>
            </a:pPr>
            <a:r>
              <a:t>Software &amp; Services</a:t>
            </a:r>
          </a:p>
        </p:txBody>
      </p:sp>
      <p:sp>
        <p:nvSpPr>
          <p:cNvPr id="9" name="Rectangle 8"/>
          <p:cNvSpPr/>
          <p:nvPr/>
        </p:nvSpPr>
        <p:spPr>
          <a:xfrm>
            <a:off x="1097280" y="258318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ounded Rectangle 9"/>
          <p:cNvSpPr/>
          <p:nvPr/>
        </p:nvSpPr>
        <p:spPr>
          <a:xfrm>
            <a:off x="1124712" y="261061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371600" y="2468880"/>
            <a:ext cx="1828800" cy="228600"/>
          </a:xfrm>
          <a:prstGeom prst="rect">
            <a:avLst/>
          </a:prstGeom>
          <a:noFill/>
        </p:spPr>
        <p:txBody>
          <a:bodyPr wrap="none" anchor="ctr">
            <a:spAutoFit/>
          </a:bodyPr>
          <a:lstStyle/>
          <a:p>
            <a:endParaRPr/>
          </a:p>
          <a:p>
            <a:pPr algn="l">
              <a:defRPr sz="1400"/>
            </a:pPr>
            <a:r>
              <a:t>MX</a:t>
            </a:r>
          </a:p>
        </p:txBody>
      </p:sp>
      <p:sp>
        <p:nvSpPr>
          <p:cNvPr id="12" name="TextBox 11"/>
          <p:cNvSpPr txBox="1"/>
          <p:nvPr/>
        </p:nvSpPr>
        <p:spPr>
          <a:xfrm>
            <a:off x="2286000" y="2468880"/>
            <a:ext cx="1828800" cy="228600"/>
          </a:xfrm>
          <a:prstGeom prst="rect">
            <a:avLst/>
          </a:prstGeom>
          <a:noFill/>
        </p:spPr>
        <p:txBody>
          <a:bodyPr wrap="none" anchor="ctr">
            <a:spAutoFit/>
          </a:bodyPr>
          <a:lstStyle/>
          <a:p>
            <a:endParaRPr/>
          </a:p>
          <a:p>
            <a:pPr>
              <a:defRPr sz="1200">
                <a:solidFill>
                  <a:srgbClr val="6CB86C"/>
                </a:solidFill>
              </a:defRPr>
            </a:pPr>
            <a:r>
              <a:t>Deployed</a:t>
            </a:r>
          </a:p>
        </p:txBody>
      </p:sp>
      <p:sp>
        <p:nvSpPr>
          <p:cNvPr id="13" name="Rectangle 12"/>
          <p:cNvSpPr/>
          <p:nvPr/>
        </p:nvSpPr>
        <p:spPr>
          <a:xfrm>
            <a:off x="1097280" y="313182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ounded Rectangle 13"/>
          <p:cNvSpPr/>
          <p:nvPr/>
        </p:nvSpPr>
        <p:spPr>
          <a:xfrm>
            <a:off x="1124712" y="315925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1371600" y="3017520"/>
            <a:ext cx="1828800" cy="228600"/>
          </a:xfrm>
          <a:prstGeom prst="rect">
            <a:avLst/>
          </a:prstGeom>
          <a:noFill/>
        </p:spPr>
        <p:txBody>
          <a:bodyPr wrap="none" anchor="ctr">
            <a:spAutoFit/>
          </a:bodyPr>
          <a:lstStyle/>
          <a:p>
            <a:endParaRPr/>
          </a:p>
          <a:p>
            <a:pPr algn="l">
              <a:defRPr sz="1400"/>
            </a:pPr>
            <a:r>
              <a:t>MS</a:t>
            </a:r>
          </a:p>
        </p:txBody>
      </p:sp>
      <p:sp>
        <p:nvSpPr>
          <p:cNvPr id="16" name="TextBox 15"/>
          <p:cNvSpPr txBox="1"/>
          <p:nvPr/>
        </p:nvSpPr>
        <p:spPr>
          <a:xfrm>
            <a:off x="2286000" y="3017520"/>
            <a:ext cx="1828800" cy="228600"/>
          </a:xfrm>
          <a:prstGeom prst="rect">
            <a:avLst/>
          </a:prstGeom>
          <a:noFill/>
        </p:spPr>
        <p:txBody>
          <a:bodyPr wrap="none" anchor="ctr">
            <a:spAutoFit/>
          </a:bodyPr>
          <a:lstStyle/>
          <a:p>
            <a:endParaRPr/>
          </a:p>
          <a:p>
            <a:pPr>
              <a:defRPr sz="1200">
                <a:solidFill>
                  <a:srgbClr val="6CB86C"/>
                </a:solidFill>
              </a:defRPr>
            </a:pPr>
            <a:r>
              <a:t>Deployed</a:t>
            </a:r>
          </a:p>
        </p:txBody>
      </p:sp>
      <p:sp>
        <p:nvSpPr>
          <p:cNvPr id="17" name="Rectangle 16"/>
          <p:cNvSpPr/>
          <p:nvPr/>
        </p:nvSpPr>
        <p:spPr>
          <a:xfrm>
            <a:off x="1097280" y="368046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Rounded Rectangle 17"/>
          <p:cNvSpPr/>
          <p:nvPr/>
        </p:nvSpPr>
        <p:spPr>
          <a:xfrm>
            <a:off x="1124712" y="370789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TextBox 18"/>
          <p:cNvSpPr txBox="1"/>
          <p:nvPr/>
        </p:nvSpPr>
        <p:spPr>
          <a:xfrm>
            <a:off x="1371600" y="3566160"/>
            <a:ext cx="1828800" cy="228600"/>
          </a:xfrm>
          <a:prstGeom prst="rect">
            <a:avLst/>
          </a:prstGeom>
          <a:noFill/>
        </p:spPr>
        <p:txBody>
          <a:bodyPr wrap="none" anchor="ctr">
            <a:spAutoFit/>
          </a:bodyPr>
          <a:lstStyle/>
          <a:p>
            <a:endParaRPr/>
          </a:p>
          <a:p>
            <a:pPr algn="l">
              <a:defRPr sz="1400"/>
            </a:pPr>
            <a:r>
              <a:t>MR</a:t>
            </a:r>
          </a:p>
        </p:txBody>
      </p:sp>
      <p:sp>
        <p:nvSpPr>
          <p:cNvPr id="20" name="TextBox 19"/>
          <p:cNvSpPr txBox="1"/>
          <p:nvPr/>
        </p:nvSpPr>
        <p:spPr>
          <a:xfrm>
            <a:off x="2286000" y="3566160"/>
            <a:ext cx="1828800" cy="228600"/>
          </a:xfrm>
          <a:prstGeom prst="rect">
            <a:avLst/>
          </a:prstGeom>
          <a:noFill/>
        </p:spPr>
        <p:txBody>
          <a:bodyPr wrap="none" anchor="ctr">
            <a:spAutoFit/>
          </a:bodyPr>
          <a:lstStyle/>
          <a:p>
            <a:endParaRPr/>
          </a:p>
          <a:p>
            <a:pPr>
              <a:defRPr sz="1200">
                <a:solidFill>
                  <a:srgbClr val="6CB86C"/>
                </a:solidFill>
              </a:defRPr>
            </a:pPr>
            <a:r>
              <a:t>Deployed</a:t>
            </a:r>
          </a:p>
        </p:txBody>
      </p:sp>
      <p:sp>
        <p:nvSpPr>
          <p:cNvPr id="21" name="Rectangle 20"/>
          <p:cNvSpPr/>
          <p:nvPr/>
        </p:nvSpPr>
        <p:spPr>
          <a:xfrm>
            <a:off x="1097280" y="422910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TextBox 21"/>
          <p:cNvSpPr txBox="1"/>
          <p:nvPr/>
        </p:nvSpPr>
        <p:spPr>
          <a:xfrm>
            <a:off x="1371600" y="4114800"/>
            <a:ext cx="1828800" cy="228600"/>
          </a:xfrm>
          <a:prstGeom prst="rect">
            <a:avLst/>
          </a:prstGeom>
          <a:noFill/>
        </p:spPr>
        <p:txBody>
          <a:bodyPr wrap="none" anchor="ctr">
            <a:spAutoFit/>
          </a:bodyPr>
          <a:lstStyle/>
          <a:p>
            <a:endParaRPr/>
          </a:p>
          <a:p>
            <a:pPr algn="l">
              <a:defRPr sz="1400"/>
            </a:pPr>
            <a:r>
              <a:t>MG</a:t>
            </a:r>
          </a:p>
        </p:txBody>
      </p:sp>
      <p:sp>
        <p:nvSpPr>
          <p:cNvPr id="23" name="TextBox 22"/>
          <p:cNvSpPr txBox="1"/>
          <p:nvPr/>
        </p:nvSpPr>
        <p:spPr>
          <a:xfrm>
            <a:off x="2286000" y="4114800"/>
            <a:ext cx="1828800" cy="228600"/>
          </a:xfrm>
          <a:prstGeom prst="rect">
            <a:avLst/>
          </a:prstGeom>
          <a:noFill/>
        </p:spPr>
        <p:txBody>
          <a:bodyPr wrap="none" anchor="ctr">
            <a:spAutoFit/>
          </a:bodyPr>
          <a:lstStyle/>
          <a:p>
            <a:endParaRPr/>
          </a:p>
          <a:p>
            <a:pPr>
              <a:defRPr sz="1200">
                <a:solidFill>
                  <a:srgbClr val="D4D4D4"/>
                </a:solidFill>
              </a:defRPr>
            </a:pPr>
            <a:r>
              <a:t>Not Deployed</a:t>
            </a:r>
          </a:p>
        </p:txBody>
      </p:sp>
      <p:sp>
        <p:nvSpPr>
          <p:cNvPr id="24" name="TextBox 23"/>
          <p:cNvSpPr txBox="1"/>
          <p:nvPr/>
        </p:nvSpPr>
        <p:spPr>
          <a:xfrm>
            <a:off x="1371600" y="4297680"/>
            <a:ext cx="3383280" cy="411480"/>
          </a:xfrm>
          <a:prstGeom prst="rect">
            <a:avLst/>
          </a:prstGeom>
          <a:noFill/>
        </p:spPr>
        <p:txBody>
          <a:bodyPr wrap="square">
            <a:spAutoFit/>
          </a:bodyPr>
          <a:lstStyle/>
          <a:p>
            <a:endParaRPr/>
          </a:p>
          <a:p>
            <a:pPr>
              <a:lnSpc>
                <a:spcPct val="85000"/>
              </a:lnSpc>
              <a:defRPr sz="800" i="1">
                <a:solidFill>
                  <a:srgbClr val="646464"/>
                </a:solidFill>
              </a:defRPr>
            </a:pPr>
            <a:r>
              <a:t>Cellular gateways providing reliable backup connectivity and or primary internet for branch locations. Ensures business continuity with automatic failover. MG can extend your network where ethernet is not an option bringing connectivity through cellular to your unreachable sites.</a:t>
            </a:r>
          </a:p>
        </p:txBody>
      </p:sp>
      <p:sp>
        <p:nvSpPr>
          <p:cNvPr id="25" name="Rectangle 24"/>
          <p:cNvSpPr/>
          <p:nvPr/>
        </p:nvSpPr>
        <p:spPr>
          <a:xfrm>
            <a:off x="1097280" y="502920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ounded Rectangle 25"/>
          <p:cNvSpPr/>
          <p:nvPr/>
        </p:nvSpPr>
        <p:spPr>
          <a:xfrm>
            <a:off x="1124712" y="505663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TextBox 26"/>
          <p:cNvSpPr txBox="1"/>
          <p:nvPr/>
        </p:nvSpPr>
        <p:spPr>
          <a:xfrm>
            <a:off x="1371600" y="4957721"/>
            <a:ext cx="1828800" cy="228600"/>
          </a:xfrm>
          <a:prstGeom prst="rect">
            <a:avLst/>
          </a:prstGeom>
          <a:noFill/>
        </p:spPr>
        <p:txBody>
          <a:bodyPr wrap="none" anchor="ctr">
            <a:spAutoFit/>
          </a:bodyPr>
          <a:lstStyle/>
          <a:p>
            <a:endParaRPr dirty="0"/>
          </a:p>
          <a:p>
            <a:pPr algn="l">
              <a:defRPr sz="1400"/>
            </a:pPr>
            <a:r>
              <a:rPr dirty="0"/>
              <a:t>MV</a:t>
            </a:r>
          </a:p>
        </p:txBody>
      </p:sp>
      <p:sp>
        <p:nvSpPr>
          <p:cNvPr id="28" name="TextBox 27"/>
          <p:cNvSpPr txBox="1"/>
          <p:nvPr/>
        </p:nvSpPr>
        <p:spPr>
          <a:xfrm>
            <a:off x="2286000" y="4951588"/>
            <a:ext cx="1828800" cy="228600"/>
          </a:xfrm>
          <a:prstGeom prst="rect">
            <a:avLst/>
          </a:prstGeom>
          <a:noFill/>
        </p:spPr>
        <p:txBody>
          <a:bodyPr wrap="none" anchor="ctr">
            <a:spAutoFit/>
          </a:bodyPr>
          <a:lstStyle/>
          <a:p>
            <a:endParaRPr dirty="0"/>
          </a:p>
          <a:p>
            <a:pPr>
              <a:defRPr sz="1200">
                <a:solidFill>
                  <a:srgbClr val="6CB86C"/>
                </a:solidFill>
              </a:defRPr>
            </a:pPr>
            <a:r>
              <a:rPr dirty="0"/>
              <a:t>Deployed</a:t>
            </a:r>
          </a:p>
        </p:txBody>
      </p:sp>
      <p:sp>
        <p:nvSpPr>
          <p:cNvPr id="29" name="Rectangle 28"/>
          <p:cNvSpPr/>
          <p:nvPr/>
        </p:nvSpPr>
        <p:spPr>
          <a:xfrm>
            <a:off x="1097280" y="532638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0" name="TextBox 29"/>
          <p:cNvSpPr txBox="1"/>
          <p:nvPr/>
        </p:nvSpPr>
        <p:spPr>
          <a:xfrm>
            <a:off x="1371600" y="5212080"/>
            <a:ext cx="1828800" cy="228600"/>
          </a:xfrm>
          <a:prstGeom prst="rect">
            <a:avLst/>
          </a:prstGeom>
          <a:noFill/>
        </p:spPr>
        <p:txBody>
          <a:bodyPr wrap="none" anchor="ctr">
            <a:spAutoFit/>
          </a:bodyPr>
          <a:lstStyle/>
          <a:p>
            <a:endParaRPr/>
          </a:p>
          <a:p>
            <a:pPr algn="l">
              <a:defRPr sz="1400"/>
            </a:pPr>
            <a:r>
              <a:t>MT</a:t>
            </a:r>
          </a:p>
        </p:txBody>
      </p:sp>
      <p:sp>
        <p:nvSpPr>
          <p:cNvPr id="31" name="TextBox 30"/>
          <p:cNvSpPr txBox="1"/>
          <p:nvPr/>
        </p:nvSpPr>
        <p:spPr>
          <a:xfrm>
            <a:off x="2286000" y="5212080"/>
            <a:ext cx="1828800" cy="228600"/>
          </a:xfrm>
          <a:prstGeom prst="rect">
            <a:avLst/>
          </a:prstGeom>
          <a:noFill/>
        </p:spPr>
        <p:txBody>
          <a:bodyPr wrap="none" anchor="ctr">
            <a:spAutoFit/>
          </a:bodyPr>
          <a:lstStyle/>
          <a:p>
            <a:endParaRPr dirty="0"/>
          </a:p>
          <a:p>
            <a:pPr>
              <a:defRPr sz="1200">
                <a:solidFill>
                  <a:srgbClr val="D4D4D4"/>
                </a:solidFill>
              </a:defRPr>
            </a:pPr>
            <a:r>
              <a:rPr dirty="0"/>
              <a:t>Not Deployed</a:t>
            </a:r>
          </a:p>
        </p:txBody>
      </p:sp>
      <p:sp>
        <p:nvSpPr>
          <p:cNvPr id="32" name="TextBox 31"/>
          <p:cNvSpPr txBox="1"/>
          <p:nvPr/>
        </p:nvSpPr>
        <p:spPr>
          <a:xfrm>
            <a:off x="1371600" y="5394960"/>
            <a:ext cx="3383280" cy="411480"/>
          </a:xfrm>
          <a:prstGeom prst="rect">
            <a:avLst/>
          </a:prstGeom>
          <a:noFill/>
        </p:spPr>
        <p:txBody>
          <a:bodyPr wrap="square">
            <a:spAutoFit/>
          </a:bodyPr>
          <a:lstStyle/>
          <a:p>
            <a:endParaRPr/>
          </a:p>
          <a:p>
            <a:pPr>
              <a:lnSpc>
                <a:spcPct val="85000"/>
              </a:lnSpc>
              <a:defRPr sz="800" i="1">
                <a:solidFill>
                  <a:srgbClr val="646464"/>
                </a:solidFill>
              </a:defRPr>
            </a:pPr>
            <a:r>
              <a:t>Environmental sensors that monitor temperature, humidity, door status, and water leaks. Protects critical infrastructure with real-time alerts, preventing costly downtime and damage to sensitive equipment.</a:t>
            </a:r>
          </a:p>
        </p:txBody>
      </p:sp>
      <p:sp>
        <p:nvSpPr>
          <p:cNvPr id="33" name="Rectangle 32"/>
          <p:cNvSpPr/>
          <p:nvPr/>
        </p:nvSpPr>
        <p:spPr>
          <a:xfrm>
            <a:off x="5669280" y="276606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4" name="Rounded Rectangle 33"/>
          <p:cNvSpPr/>
          <p:nvPr/>
        </p:nvSpPr>
        <p:spPr>
          <a:xfrm>
            <a:off x="5696712" y="279349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5" name="TextBox 34"/>
          <p:cNvSpPr txBox="1"/>
          <p:nvPr/>
        </p:nvSpPr>
        <p:spPr>
          <a:xfrm>
            <a:off x="5943600" y="2651760"/>
            <a:ext cx="3200400" cy="228600"/>
          </a:xfrm>
          <a:prstGeom prst="rect">
            <a:avLst/>
          </a:prstGeom>
          <a:noFill/>
        </p:spPr>
        <p:txBody>
          <a:bodyPr wrap="none" anchor="ctr">
            <a:spAutoFit/>
          </a:bodyPr>
          <a:lstStyle/>
          <a:p>
            <a:endParaRPr/>
          </a:p>
          <a:p>
            <a:pPr algn="l">
              <a:defRPr sz="1400"/>
            </a:pPr>
            <a:r>
              <a:t>Secure Connect</a:t>
            </a:r>
          </a:p>
        </p:txBody>
      </p:sp>
      <p:sp>
        <p:nvSpPr>
          <p:cNvPr id="36" name="TextBox 35"/>
          <p:cNvSpPr txBox="1"/>
          <p:nvPr/>
        </p:nvSpPr>
        <p:spPr>
          <a:xfrm>
            <a:off x="9144000" y="2651760"/>
            <a:ext cx="1371600" cy="228600"/>
          </a:xfrm>
          <a:prstGeom prst="rect">
            <a:avLst/>
          </a:prstGeom>
          <a:noFill/>
        </p:spPr>
        <p:txBody>
          <a:bodyPr wrap="none" anchor="ctr">
            <a:spAutoFit/>
          </a:bodyPr>
          <a:lstStyle/>
          <a:p>
            <a:endParaRPr/>
          </a:p>
          <a:p>
            <a:pPr>
              <a:defRPr sz="1200">
                <a:solidFill>
                  <a:srgbClr val="6CB86C"/>
                </a:solidFill>
              </a:defRPr>
            </a:pPr>
            <a:r>
              <a:t>Deployed</a:t>
            </a:r>
          </a:p>
        </p:txBody>
      </p:sp>
      <p:sp>
        <p:nvSpPr>
          <p:cNvPr id="37" name="Rectangle 36"/>
          <p:cNvSpPr/>
          <p:nvPr/>
        </p:nvSpPr>
        <p:spPr>
          <a:xfrm>
            <a:off x="5669280" y="358902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8" name="TextBox 37"/>
          <p:cNvSpPr txBox="1"/>
          <p:nvPr/>
        </p:nvSpPr>
        <p:spPr>
          <a:xfrm>
            <a:off x="5943600" y="3474720"/>
            <a:ext cx="3200400" cy="228600"/>
          </a:xfrm>
          <a:prstGeom prst="rect">
            <a:avLst/>
          </a:prstGeom>
          <a:noFill/>
        </p:spPr>
        <p:txBody>
          <a:bodyPr wrap="none" anchor="ctr">
            <a:spAutoFit/>
          </a:bodyPr>
          <a:lstStyle/>
          <a:p>
            <a:endParaRPr/>
          </a:p>
          <a:p>
            <a:pPr algn="l">
              <a:defRPr sz="1400"/>
            </a:pPr>
            <a:r>
              <a:t>Umbrella Secure Internet Gateway</a:t>
            </a:r>
          </a:p>
        </p:txBody>
      </p:sp>
      <p:sp>
        <p:nvSpPr>
          <p:cNvPr id="39" name="TextBox 38"/>
          <p:cNvSpPr txBox="1"/>
          <p:nvPr/>
        </p:nvSpPr>
        <p:spPr>
          <a:xfrm>
            <a:off x="9144000" y="3474720"/>
            <a:ext cx="1371600" cy="228600"/>
          </a:xfrm>
          <a:prstGeom prst="rect">
            <a:avLst/>
          </a:prstGeom>
          <a:noFill/>
        </p:spPr>
        <p:txBody>
          <a:bodyPr wrap="none" anchor="ctr">
            <a:spAutoFit/>
          </a:bodyPr>
          <a:lstStyle/>
          <a:p>
            <a:endParaRPr/>
          </a:p>
          <a:p>
            <a:pPr>
              <a:defRPr sz="1200">
                <a:solidFill>
                  <a:srgbClr val="D4D4D4"/>
                </a:solidFill>
              </a:defRPr>
            </a:pPr>
            <a:r>
              <a:t>Not Deployed</a:t>
            </a:r>
          </a:p>
        </p:txBody>
      </p:sp>
      <p:sp>
        <p:nvSpPr>
          <p:cNvPr id="40" name="TextBox 39"/>
          <p:cNvSpPr txBox="1"/>
          <p:nvPr/>
        </p:nvSpPr>
        <p:spPr>
          <a:xfrm>
            <a:off x="5943600" y="3657600"/>
            <a:ext cx="3383280" cy="411480"/>
          </a:xfrm>
          <a:prstGeom prst="rect">
            <a:avLst/>
          </a:prstGeom>
          <a:noFill/>
        </p:spPr>
        <p:txBody>
          <a:bodyPr wrap="square">
            <a:spAutoFit/>
          </a:bodyPr>
          <a:lstStyle/>
          <a:p>
            <a:endParaRPr/>
          </a:p>
          <a:p>
            <a:pPr>
              <a:lnSpc>
                <a:spcPct val="85000"/>
              </a:lnSpc>
              <a:defRPr sz="800" i="1">
                <a:solidFill>
                  <a:srgbClr val="646464"/>
                </a:solidFill>
              </a:defRPr>
            </a:pPr>
            <a:r>
              <a:t>Cloud-delivered security service that blocks threats at the DNS layer before they reach your network. Stops malware, ransomware, and phishing attacks while providing secure internet access from any location.</a:t>
            </a:r>
          </a:p>
        </p:txBody>
      </p:sp>
      <p:sp>
        <p:nvSpPr>
          <p:cNvPr id="41" name="Rectangle 40"/>
          <p:cNvSpPr/>
          <p:nvPr/>
        </p:nvSpPr>
        <p:spPr>
          <a:xfrm>
            <a:off x="5669280" y="441198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2" name="TextBox 41"/>
          <p:cNvSpPr txBox="1"/>
          <p:nvPr/>
        </p:nvSpPr>
        <p:spPr>
          <a:xfrm>
            <a:off x="5943600" y="4297680"/>
            <a:ext cx="3200400" cy="228600"/>
          </a:xfrm>
          <a:prstGeom prst="rect">
            <a:avLst/>
          </a:prstGeom>
          <a:noFill/>
        </p:spPr>
        <p:txBody>
          <a:bodyPr wrap="none" anchor="ctr">
            <a:spAutoFit/>
          </a:bodyPr>
          <a:lstStyle/>
          <a:p>
            <a:endParaRPr/>
          </a:p>
          <a:p>
            <a:pPr algn="l">
              <a:defRPr sz="1400"/>
            </a:pPr>
            <a:r>
              <a:t>Thousand Eyes</a:t>
            </a:r>
          </a:p>
        </p:txBody>
      </p:sp>
      <p:sp>
        <p:nvSpPr>
          <p:cNvPr id="43" name="TextBox 42"/>
          <p:cNvSpPr txBox="1"/>
          <p:nvPr/>
        </p:nvSpPr>
        <p:spPr>
          <a:xfrm>
            <a:off x="9144000" y="4297680"/>
            <a:ext cx="1371600" cy="228600"/>
          </a:xfrm>
          <a:prstGeom prst="rect">
            <a:avLst/>
          </a:prstGeom>
          <a:noFill/>
        </p:spPr>
        <p:txBody>
          <a:bodyPr wrap="none" anchor="ctr">
            <a:spAutoFit/>
          </a:bodyPr>
          <a:lstStyle/>
          <a:p>
            <a:endParaRPr/>
          </a:p>
          <a:p>
            <a:pPr>
              <a:defRPr sz="1200">
                <a:solidFill>
                  <a:srgbClr val="D4D4D4"/>
                </a:solidFill>
              </a:defRPr>
            </a:pPr>
            <a:r>
              <a:t>Not Deployed</a:t>
            </a:r>
          </a:p>
        </p:txBody>
      </p:sp>
      <p:sp>
        <p:nvSpPr>
          <p:cNvPr id="44" name="TextBox 43"/>
          <p:cNvSpPr txBox="1"/>
          <p:nvPr/>
        </p:nvSpPr>
        <p:spPr>
          <a:xfrm>
            <a:off x="5943600" y="4480560"/>
            <a:ext cx="3383280" cy="411480"/>
          </a:xfrm>
          <a:prstGeom prst="rect">
            <a:avLst/>
          </a:prstGeom>
          <a:noFill/>
        </p:spPr>
        <p:txBody>
          <a:bodyPr wrap="square">
            <a:spAutoFit/>
          </a:bodyPr>
          <a:lstStyle/>
          <a:p>
            <a:endParaRPr/>
          </a:p>
          <a:p>
            <a:pPr>
              <a:lnSpc>
                <a:spcPct val="85000"/>
              </a:lnSpc>
              <a:defRPr sz="800" i="1">
                <a:solidFill>
                  <a:srgbClr val="646464"/>
                </a:solidFill>
              </a:defRPr>
            </a:pPr>
            <a:r>
              <a:t>End-to-end visibility solution that identifies performance issues across your entire digital supply chain. Reduces troubleshooting time from hours to minutes by pinpointing exactly where problems occur—in your network, ISP, or cloud services.</a:t>
            </a:r>
          </a:p>
        </p:txBody>
      </p:sp>
      <p:sp>
        <p:nvSpPr>
          <p:cNvPr id="45" name="Rectangle 44"/>
          <p:cNvSpPr/>
          <p:nvPr/>
        </p:nvSpPr>
        <p:spPr>
          <a:xfrm>
            <a:off x="5669280" y="523494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6" name="TextBox 45"/>
          <p:cNvSpPr txBox="1"/>
          <p:nvPr/>
        </p:nvSpPr>
        <p:spPr>
          <a:xfrm>
            <a:off x="5943600" y="5120640"/>
            <a:ext cx="3200400" cy="228600"/>
          </a:xfrm>
          <a:prstGeom prst="rect">
            <a:avLst/>
          </a:prstGeom>
          <a:noFill/>
        </p:spPr>
        <p:txBody>
          <a:bodyPr wrap="none" anchor="ctr">
            <a:spAutoFit/>
          </a:bodyPr>
          <a:lstStyle/>
          <a:p>
            <a:endParaRPr/>
          </a:p>
          <a:p>
            <a:pPr algn="l">
              <a:defRPr sz="1400"/>
            </a:pPr>
            <a:r>
              <a:t>Spaces</a:t>
            </a:r>
          </a:p>
        </p:txBody>
      </p:sp>
      <p:sp>
        <p:nvSpPr>
          <p:cNvPr id="47" name="TextBox 46"/>
          <p:cNvSpPr txBox="1"/>
          <p:nvPr/>
        </p:nvSpPr>
        <p:spPr>
          <a:xfrm>
            <a:off x="9144000" y="5120640"/>
            <a:ext cx="1371600" cy="228600"/>
          </a:xfrm>
          <a:prstGeom prst="rect">
            <a:avLst/>
          </a:prstGeom>
          <a:noFill/>
        </p:spPr>
        <p:txBody>
          <a:bodyPr wrap="none" anchor="ctr">
            <a:spAutoFit/>
          </a:bodyPr>
          <a:lstStyle/>
          <a:p>
            <a:endParaRPr/>
          </a:p>
          <a:p>
            <a:pPr>
              <a:defRPr sz="1200">
                <a:solidFill>
                  <a:srgbClr val="D4D4D4"/>
                </a:solidFill>
              </a:defRPr>
            </a:pPr>
            <a:r>
              <a:t>Not Deployed</a:t>
            </a:r>
          </a:p>
        </p:txBody>
      </p:sp>
      <p:sp>
        <p:nvSpPr>
          <p:cNvPr id="48" name="TextBox 47"/>
          <p:cNvSpPr txBox="1"/>
          <p:nvPr/>
        </p:nvSpPr>
        <p:spPr>
          <a:xfrm>
            <a:off x="5943600" y="5303520"/>
            <a:ext cx="3383280" cy="411480"/>
          </a:xfrm>
          <a:prstGeom prst="rect">
            <a:avLst/>
          </a:prstGeom>
          <a:noFill/>
        </p:spPr>
        <p:txBody>
          <a:bodyPr wrap="square">
            <a:spAutoFit/>
          </a:bodyPr>
          <a:lstStyle/>
          <a:p>
            <a:endParaRPr/>
          </a:p>
          <a:p>
            <a:pPr>
              <a:lnSpc>
                <a:spcPct val="85000"/>
              </a:lnSpc>
              <a:defRPr sz="800" i="1">
                <a:solidFill>
                  <a:srgbClr val="646464"/>
                </a:solidFill>
              </a:defRPr>
            </a:pPr>
            <a:r>
              <a:t>Smart workplace platform that uses existing Meraki infrastructure to provide real-time occupancy insights. Optimizes space utilization, improves workplace experience, and delivers actionable data for real estate decisions.</a:t>
            </a:r>
          </a:p>
        </p:txBody>
      </p:sp>
      <p:sp>
        <p:nvSpPr>
          <p:cNvPr id="49" name="Rectangle 48"/>
          <p:cNvSpPr/>
          <p:nvPr/>
        </p:nvSpPr>
        <p:spPr>
          <a:xfrm>
            <a:off x="5669280" y="605790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0" name="TextBox 49"/>
          <p:cNvSpPr txBox="1"/>
          <p:nvPr/>
        </p:nvSpPr>
        <p:spPr>
          <a:xfrm>
            <a:off x="5943600" y="5943600"/>
            <a:ext cx="3200400" cy="228600"/>
          </a:xfrm>
          <a:prstGeom prst="rect">
            <a:avLst/>
          </a:prstGeom>
          <a:noFill/>
        </p:spPr>
        <p:txBody>
          <a:bodyPr wrap="none" anchor="ctr">
            <a:spAutoFit/>
          </a:bodyPr>
          <a:lstStyle/>
          <a:p>
            <a:endParaRPr/>
          </a:p>
          <a:p>
            <a:pPr algn="l">
              <a:defRPr sz="1400"/>
            </a:pPr>
            <a:r>
              <a:t>XDR</a:t>
            </a:r>
          </a:p>
        </p:txBody>
      </p:sp>
      <p:sp>
        <p:nvSpPr>
          <p:cNvPr id="51" name="TextBox 50"/>
          <p:cNvSpPr txBox="1"/>
          <p:nvPr/>
        </p:nvSpPr>
        <p:spPr>
          <a:xfrm>
            <a:off x="9144000" y="5943600"/>
            <a:ext cx="1371600" cy="228600"/>
          </a:xfrm>
          <a:prstGeom prst="rect">
            <a:avLst/>
          </a:prstGeom>
          <a:noFill/>
        </p:spPr>
        <p:txBody>
          <a:bodyPr wrap="none" anchor="ctr">
            <a:spAutoFit/>
          </a:bodyPr>
          <a:lstStyle/>
          <a:p>
            <a:endParaRPr/>
          </a:p>
          <a:p>
            <a:pPr>
              <a:defRPr sz="1200">
                <a:solidFill>
                  <a:srgbClr val="D4D4D4"/>
                </a:solidFill>
              </a:defRPr>
            </a:pPr>
            <a:r>
              <a:t>Not Deployed</a:t>
            </a:r>
          </a:p>
        </p:txBody>
      </p:sp>
      <p:sp>
        <p:nvSpPr>
          <p:cNvPr id="52" name="TextBox 51"/>
          <p:cNvSpPr txBox="1"/>
          <p:nvPr/>
        </p:nvSpPr>
        <p:spPr>
          <a:xfrm>
            <a:off x="5943600" y="6126480"/>
            <a:ext cx="3383280" cy="411480"/>
          </a:xfrm>
          <a:prstGeom prst="rect">
            <a:avLst/>
          </a:prstGeom>
          <a:noFill/>
        </p:spPr>
        <p:txBody>
          <a:bodyPr wrap="square">
            <a:spAutoFit/>
          </a:bodyPr>
          <a:lstStyle/>
          <a:p>
            <a:endParaRPr/>
          </a:p>
          <a:p>
            <a:pPr>
              <a:lnSpc>
                <a:spcPct val="85000"/>
              </a:lnSpc>
              <a:defRPr sz="800" i="1">
                <a:solidFill>
                  <a:srgbClr val="646464"/>
                </a:solidFill>
              </a:defRPr>
            </a:pPr>
            <a:r>
              <a:t>Extended detection and response security that correlates threats across your network, endpoints, and cloud. Enhances security posture by automating threat detection, investigation, and response for faster remediation of sophisticated attacks.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8229600" cy="457200"/>
          </a:xfrm>
          <a:prstGeom prst="rect">
            <a:avLst/>
          </a:prstGeom>
          <a:noFill/>
        </p:spPr>
        <p:txBody>
          <a:bodyPr wrap="none">
            <a:spAutoFit/>
          </a:bodyPr>
          <a:lstStyle/>
          <a:p>
            <a:endParaRPr/>
          </a:p>
          <a:p>
            <a:pPr>
              <a:defRPr sz="2400" b="1"/>
            </a:pPr>
            <a:r>
              <a:t>Predictive Lifecycle Management</a:t>
            </a:r>
          </a:p>
        </p:txBody>
      </p:sp>
      <p:cxnSp>
        <p:nvCxnSpPr>
          <p:cNvPr id="3" name="Connector 2"/>
          <p:cNvCxnSpPr/>
          <p:nvPr/>
        </p:nvCxnSpPr>
        <p:spPr>
          <a:xfrm>
            <a:off x="457200" y="685800"/>
            <a:ext cx="82296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978408" y="585216"/>
            <a:ext cx="2743200" cy="274320"/>
          </a:xfrm>
          <a:prstGeom prst="rect">
            <a:avLst/>
          </a:prstGeom>
          <a:noFill/>
        </p:spPr>
        <p:txBody>
          <a:bodyPr wrap="none">
            <a:spAutoFit/>
          </a:bodyPr>
          <a:lstStyle/>
          <a:p>
            <a:endParaRPr/>
          </a:p>
          <a:p>
            <a:pPr>
              <a:defRPr sz="1400" b="1"/>
            </a:pPr>
            <a:r>
              <a:t>Device Risk Assessment</a:t>
            </a:r>
          </a:p>
        </p:txBody>
      </p:sp>
      <p:graphicFrame>
        <p:nvGraphicFramePr>
          <p:cNvPr id="5" name="Chart 4"/>
          <p:cNvGraphicFramePr>
            <a:graphicFrameLocks noGrp="1"/>
          </p:cNvGraphicFramePr>
          <p:nvPr/>
        </p:nvGraphicFramePr>
        <p:xfrm>
          <a:off x="640080" y="1051560"/>
          <a:ext cx="2743200" cy="2240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40080" y="2651760"/>
            <a:ext cx="2743200" cy="365760"/>
          </a:xfrm>
          <a:prstGeom prst="rect">
            <a:avLst/>
          </a:prstGeom>
          <a:noFill/>
        </p:spPr>
        <p:txBody>
          <a:bodyPr wrap="none">
            <a:spAutoFit/>
          </a:bodyPr>
          <a:lstStyle/>
          <a:p>
            <a:endParaRPr/>
          </a:p>
          <a:p>
            <a:pPr algn="l">
              <a:defRPr sz="800" i="1"/>
            </a:pPr>
            <a:r>
              <a:t>Note: Risk assessment considers End of Support dates (primary factor) and End of Sale dates (secondary factor).</a:t>
            </a:r>
          </a:p>
        </p:txBody>
      </p:sp>
      <p:sp>
        <p:nvSpPr>
          <p:cNvPr id="7" name="TextBox 6"/>
          <p:cNvSpPr txBox="1"/>
          <p:nvPr/>
        </p:nvSpPr>
        <p:spPr>
          <a:xfrm>
            <a:off x="7150608" y="585216"/>
            <a:ext cx="2743200" cy="274320"/>
          </a:xfrm>
          <a:prstGeom prst="rect">
            <a:avLst/>
          </a:prstGeom>
          <a:noFill/>
        </p:spPr>
        <p:txBody>
          <a:bodyPr wrap="none">
            <a:spAutoFit/>
          </a:bodyPr>
          <a:lstStyle/>
          <a:p>
            <a:endParaRPr/>
          </a:p>
          <a:p>
            <a:pPr>
              <a:defRPr sz="1400" b="1"/>
            </a:pPr>
            <a:r>
              <a:t>Forecasted Replacement Budget</a:t>
            </a:r>
          </a:p>
        </p:txBody>
      </p:sp>
      <p:graphicFrame>
        <p:nvGraphicFramePr>
          <p:cNvPr id="8" name="Chart 7"/>
          <p:cNvGraphicFramePr>
            <a:graphicFrameLocks noGrp="1"/>
          </p:cNvGraphicFramePr>
          <p:nvPr/>
        </p:nvGraphicFramePr>
        <p:xfrm>
          <a:off x="5943600" y="987552"/>
          <a:ext cx="4379976"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155448" y="2999232"/>
            <a:ext cx="5843016" cy="274320"/>
          </a:xfrm>
          <a:prstGeom prst="rect">
            <a:avLst/>
          </a:prstGeom>
          <a:noFill/>
        </p:spPr>
        <p:txBody>
          <a:bodyPr wrap="none">
            <a:spAutoFit/>
          </a:bodyPr>
          <a:lstStyle/>
          <a:p>
            <a:endParaRPr/>
          </a:p>
          <a:p>
            <a:pPr>
              <a:defRPr sz="1400" b="1"/>
            </a:pPr>
            <a:r>
              <a:t>Priority Device List (Top 9)</a:t>
            </a:r>
          </a:p>
        </p:txBody>
      </p:sp>
      <p:graphicFrame>
        <p:nvGraphicFramePr>
          <p:cNvPr id="10" name="Table 9"/>
          <p:cNvGraphicFramePr>
            <a:graphicFrameLocks noGrp="1"/>
          </p:cNvGraphicFramePr>
          <p:nvPr/>
        </p:nvGraphicFramePr>
        <p:xfrm>
          <a:off x="155448" y="3529584"/>
          <a:ext cx="5843016" cy="2749906"/>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905256">
                  <a:extLst>
                    <a:ext uri="{9D8B030D-6E8A-4147-A177-3AD203B41FA5}">
                      <a16:colId xmlns:a16="http://schemas.microsoft.com/office/drawing/2014/main" val="20004"/>
                    </a:ext>
                  </a:extLst>
                </a:gridCol>
              </a:tblGrid>
              <a:tr h="261518">
                <a:tc>
                  <a:txBody>
                    <a:bodyPr/>
                    <a:lstStyle/>
                    <a:p>
                      <a:pPr algn="ctr">
                        <a:defRPr sz="1000" b="1">
                          <a:solidFill>
                            <a:srgbClr val="FFFFFF"/>
                          </a:solidFill>
                        </a:defRPr>
                      </a:pPr>
                      <a:r>
                        <a:t>Model</a:t>
                      </a:r>
                    </a:p>
                  </a:txBody>
                  <a:tcPr>
                    <a:solidFill>
                      <a:srgbClr val="0078CE"/>
                    </a:solidFill>
                  </a:tcPr>
                </a:tc>
                <a:tc>
                  <a:txBody>
                    <a:bodyPr/>
                    <a:lstStyle/>
                    <a:p>
                      <a:pPr algn="ctr">
                        <a:defRPr sz="1000" b="1">
                          <a:solidFill>
                            <a:srgbClr val="FFFFFF"/>
                          </a:solidFill>
                        </a:defRPr>
                      </a:pPr>
                      <a:r>
                        <a:t>Serial</a:t>
                      </a:r>
                    </a:p>
                  </a:txBody>
                  <a:tcPr>
                    <a:solidFill>
                      <a:srgbClr val="0078CE"/>
                    </a:solidFill>
                  </a:tcPr>
                </a:tc>
                <a:tc>
                  <a:txBody>
                    <a:bodyPr/>
                    <a:lstStyle/>
                    <a:p>
                      <a:pPr algn="ctr">
                        <a:defRPr sz="1000" b="1">
                          <a:solidFill>
                            <a:srgbClr val="FFFFFF"/>
                          </a:solidFill>
                        </a:defRPr>
                      </a:pPr>
                      <a:r>
                        <a:t>Risk Score</a:t>
                      </a:r>
                    </a:p>
                  </a:txBody>
                  <a:tcPr>
                    <a:solidFill>
                      <a:srgbClr val="0078CE"/>
                    </a:solidFill>
                  </a:tcPr>
                </a:tc>
                <a:tc>
                  <a:txBody>
                    <a:bodyPr/>
                    <a:lstStyle/>
                    <a:p>
                      <a:pPr algn="ctr">
                        <a:defRPr sz="1000" b="1">
                          <a:solidFill>
                            <a:srgbClr val="FFFFFF"/>
                          </a:solidFill>
                        </a:defRPr>
                      </a:pPr>
                      <a:r>
                        <a:t>Lifecycle Status</a:t>
                      </a:r>
                    </a:p>
                  </a:txBody>
                  <a:tcPr>
                    <a:solidFill>
                      <a:srgbClr val="0078CE"/>
                    </a:solidFill>
                  </a:tcPr>
                </a:tc>
                <a:tc>
                  <a:txBody>
                    <a:bodyPr/>
                    <a:lstStyle/>
                    <a:p>
                      <a:pPr algn="ctr">
                        <a:defRPr sz="1000" b="1">
                          <a:solidFill>
                            <a:srgbClr val="FFFFFF"/>
                          </a:solidFill>
                        </a:defRPr>
                      </a:pPr>
                      <a:r>
                        <a:t>Est. Cost</a:t>
                      </a:r>
                    </a:p>
                  </a:txBody>
                  <a:tcPr>
                    <a:solidFill>
                      <a:srgbClr val="0078CE"/>
                    </a:solidFill>
                  </a:tcPr>
                </a:tc>
                <a:extLst>
                  <a:ext uri="{0D108BD9-81ED-4DB2-BD59-A6C34878D82A}">
                    <a16:rowId xmlns:a16="http://schemas.microsoft.com/office/drawing/2014/main" val="10000"/>
                  </a:ext>
                </a:extLst>
              </a:tr>
              <a:tr h="261518">
                <a:tc>
                  <a:txBody>
                    <a:bodyPr/>
                    <a:lstStyle/>
                    <a:p>
                      <a:pPr>
                        <a:defRPr sz="900"/>
                      </a:pPr>
                      <a:r>
                        <a:t>MS225-48FP</a:t>
                      </a:r>
                    </a:p>
                  </a:txBody>
                  <a:tcPr>
                    <a:solidFill>
                      <a:srgbClr val="F5F7FA"/>
                    </a:solidFill>
                  </a:tcPr>
                </a:tc>
                <a:tc>
                  <a:txBody>
                    <a:bodyPr/>
                    <a:lstStyle/>
                    <a:p>
                      <a:pPr>
                        <a:defRPr sz="900"/>
                      </a:pPr>
                      <a:r>
                        <a:t>Q2KW-2D3A-S86M</a:t>
                      </a:r>
                    </a:p>
                  </a:txBody>
                  <a:tcPr>
                    <a:solidFill>
                      <a:srgbClr val="F5F7FA"/>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5F7FA"/>
                    </a:solidFill>
                  </a:tcPr>
                </a:tc>
                <a:extLst>
                  <a:ext uri="{0D108BD9-81ED-4DB2-BD59-A6C34878D82A}">
                    <a16:rowId xmlns:a16="http://schemas.microsoft.com/office/drawing/2014/main" val="10001"/>
                  </a:ext>
                </a:extLst>
              </a:tr>
              <a:tr h="261518">
                <a:tc>
                  <a:txBody>
                    <a:bodyPr/>
                    <a:lstStyle/>
                    <a:p>
                      <a:pPr>
                        <a:defRPr sz="900"/>
                      </a:pPr>
                      <a:r>
                        <a:t>MS225-48FP</a:t>
                      </a:r>
                    </a:p>
                  </a:txBody>
                  <a:tcPr>
                    <a:solidFill>
                      <a:srgbClr val="FFFFFF"/>
                    </a:solidFill>
                  </a:tcPr>
                </a:tc>
                <a:tc>
                  <a:txBody>
                    <a:bodyPr/>
                    <a:lstStyle/>
                    <a:p>
                      <a:pPr>
                        <a:defRPr sz="900"/>
                      </a:pPr>
                      <a:r>
                        <a:t>Q2KW-4GM9-3C2D</a:t>
                      </a:r>
                    </a:p>
                  </a:txBody>
                  <a:tcPr>
                    <a:solidFill>
                      <a:srgbClr val="FFFFFF"/>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FFFFF"/>
                    </a:solidFill>
                  </a:tcPr>
                </a:tc>
                <a:extLst>
                  <a:ext uri="{0D108BD9-81ED-4DB2-BD59-A6C34878D82A}">
                    <a16:rowId xmlns:a16="http://schemas.microsoft.com/office/drawing/2014/main" val="10002"/>
                  </a:ext>
                </a:extLst>
              </a:tr>
              <a:tr h="261518">
                <a:tc>
                  <a:txBody>
                    <a:bodyPr/>
                    <a:lstStyle/>
                    <a:p>
                      <a:pPr>
                        <a:defRPr sz="900"/>
                      </a:pPr>
                      <a:r>
                        <a:t>MS225-48FP</a:t>
                      </a:r>
                    </a:p>
                  </a:txBody>
                  <a:tcPr>
                    <a:solidFill>
                      <a:srgbClr val="F5F7FA"/>
                    </a:solidFill>
                  </a:tcPr>
                </a:tc>
                <a:tc>
                  <a:txBody>
                    <a:bodyPr/>
                    <a:lstStyle/>
                    <a:p>
                      <a:pPr>
                        <a:defRPr sz="900"/>
                      </a:pPr>
                      <a:r>
                        <a:t>Q2KW-CQHA-KLEW</a:t>
                      </a:r>
                    </a:p>
                  </a:txBody>
                  <a:tcPr>
                    <a:solidFill>
                      <a:srgbClr val="F5F7FA"/>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5F7FA"/>
                    </a:solidFill>
                  </a:tcPr>
                </a:tc>
                <a:extLst>
                  <a:ext uri="{0D108BD9-81ED-4DB2-BD59-A6C34878D82A}">
                    <a16:rowId xmlns:a16="http://schemas.microsoft.com/office/drawing/2014/main" val="10003"/>
                  </a:ext>
                </a:extLst>
              </a:tr>
              <a:tr h="261518">
                <a:tc>
                  <a:txBody>
                    <a:bodyPr/>
                    <a:lstStyle/>
                    <a:p>
                      <a:pPr>
                        <a:defRPr sz="900"/>
                      </a:pPr>
                      <a:r>
                        <a:t>MS225-48FP</a:t>
                      </a:r>
                    </a:p>
                  </a:txBody>
                  <a:tcPr>
                    <a:solidFill>
                      <a:srgbClr val="FFFFFF"/>
                    </a:solidFill>
                  </a:tcPr>
                </a:tc>
                <a:tc>
                  <a:txBody>
                    <a:bodyPr/>
                    <a:lstStyle/>
                    <a:p>
                      <a:pPr>
                        <a:defRPr sz="900"/>
                      </a:pPr>
                      <a:r>
                        <a:t>Q2KW-DFHE-JE5Z</a:t>
                      </a:r>
                    </a:p>
                  </a:txBody>
                  <a:tcPr>
                    <a:solidFill>
                      <a:srgbClr val="FFFFFF"/>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FFFFF"/>
                    </a:solidFill>
                  </a:tcPr>
                </a:tc>
                <a:extLst>
                  <a:ext uri="{0D108BD9-81ED-4DB2-BD59-A6C34878D82A}">
                    <a16:rowId xmlns:a16="http://schemas.microsoft.com/office/drawing/2014/main" val="10004"/>
                  </a:ext>
                </a:extLst>
              </a:tr>
              <a:tr h="261518">
                <a:tc>
                  <a:txBody>
                    <a:bodyPr/>
                    <a:lstStyle/>
                    <a:p>
                      <a:pPr>
                        <a:defRPr sz="900"/>
                      </a:pPr>
                      <a:r>
                        <a:t>MS225-48FP</a:t>
                      </a:r>
                    </a:p>
                  </a:txBody>
                  <a:tcPr>
                    <a:solidFill>
                      <a:srgbClr val="F5F7FA"/>
                    </a:solidFill>
                  </a:tcPr>
                </a:tc>
                <a:tc>
                  <a:txBody>
                    <a:bodyPr/>
                    <a:lstStyle/>
                    <a:p>
                      <a:pPr>
                        <a:defRPr sz="900"/>
                      </a:pPr>
                      <a:r>
                        <a:t>Q2KW-FYB5-AD8M</a:t>
                      </a:r>
                    </a:p>
                  </a:txBody>
                  <a:tcPr>
                    <a:solidFill>
                      <a:srgbClr val="F5F7FA"/>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5F7FA"/>
                    </a:solidFill>
                  </a:tcPr>
                </a:tc>
                <a:extLst>
                  <a:ext uri="{0D108BD9-81ED-4DB2-BD59-A6C34878D82A}">
                    <a16:rowId xmlns:a16="http://schemas.microsoft.com/office/drawing/2014/main" val="10005"/>
                  </a:ext>
                </a:extLst>
              </a:tr>
              <a:tr h="261518">
                <a:tc>
                  <a:txBody>
                    <a:bodyPr/>
                    <a:lstStyle/>
                    <a:p>
                      <a:pPr>
                        <a:defRPr sz="900"/>
                      </a:pPr>
                      <a:r>
                        <a:t>MS225-48FP</a:t>
                      </a:r>
                    </a:p>
                  </a:txBody>
                  <a:tcPr>
                    <a:solidFill>
                      <a:srgbClr val="FFFFFF"/>
                    </a:solidFill>
                  </a:tcPr>
                </a:tc>
                <a:tc>
                  <a:txBody>
                    <a:bodyPr/>
                    <a:lstStyle/>
                    <a:p>
                      <a:pPr>
                        <a:defRPr sz="900"/>
                      </a:pPr>
                      <a:r>
                        <a:t>Q2KW-K2JS-8VND</a:t>
                      </a:r>
                    </a:p>
                  </a:txBody>
                  <a:tcPr>
                    <a:solidFill>
                      <a:srgbClr val="FFFFFF"/>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FFFFF"/>
                    </a:solidFill>
                  </a:tcPr>
                </a:tc>
                <a:extLst>
                  <a:ext uri="{0D108BD9-81ED-4DB2-BD59-A6C34878D82A}">
                    <a16:rowId xmlns:a16="http://schemas.microsoft.com/office/drawing/2014/main" val="10006"/>
                  </a:ext>
                </a:extLst>
              </a:tr>
              <a:tr h="261518">
                <a:tc>
                  <a:txBody>
                    <a:bodyPr/>
                    <a:lstStyle/>
                    <a:p>
                      <a:pPr>
                        <a:defRPr sz="900"/>
                      </a:pPr>
                      <a:r>
                        <a:t>MS225-48FP</a:t>
                      </a:r>
                    </a:p>
                  </a:txBody>
                  <a:tcPr>
                    <a:solidFill>
                      <a:srgbClr val="F5F7FA"/>
                    </a:solidFill>
                  </a:tcPr>
                </a:tc>
                <a:tc>
                  <a:txBody>
                    <a:bodyPr/>
                    <a:lstStyle/>
                    <a:p>
                      <a:pPr>
                        <a:defRPr sz="900"/>
                      </a:pPr>
                      <a:r>
                        <a:t>Q2KW-K856-CQ78</a:t>
                      </a:r>
                    </a:p>
                  </a:txBody>
                  <a:tcPr>
                    <a:solidFill>
                      <a:srgbClr val="F5F7FA"/>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5F7FA"/>
                    </a:solidFill>
                  </a:tcPr>
                </a:tc>
                <a:extLst>
                  <a:ext uri="{0D108BD9-81ED-4DB2-BD59-A6C34878D82A}">
                    <a16:rowId xmlns:a16="http://schemas.microsoft.com/office/drawing/2014/main" val="10007"/>
                  </a:ext>
                </a:extLst>
              </a:tr>
              <a:tr h="261518">
                <a:tc>
                  <a:txBody>
                    <a:bodyPr/>
                    <a:lstStyle/>
                    <a:p>
                      <a:pPr>
                        <a:defRPr sz="900"/>
                      </a:pPr>
                      <a:r>
                        <a:t>MS225-48FP</a:t>
                      </a:r>
                    </a:p>
                  </a:txBody>
                  <a:tcPr>
                    <a:solidFill>
                      <a:srgbClr val="FFFFFF"/>
                    </a:solidFill>
                  </a:tcPr>
                </a:tc>
                <a:tc>
                  <a:txBody>
                    <a:bodyPr/>
                    <a:lstStyle/>
                    <a:p>
                      <a:pPr>
                        <a:defRPr sz="900"/>
                      </a:pPr>
                      <a:r>
                        <a:t>Q2KW-KT43-QAZN</a:t>
                      </a:r>
                    </a:p>
                  </a:txBody>
                  <a:tcPr>
                    <a:solidFill>
                      <a:srgbClr val="FFFFFF"/>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FFFFF"/>
                    </a:solidFill>
                  </a:tcPr>
                </a:tc>
                <a:extLst>
                  <a:ext uri="{0D108BD9-81ED-4DB2-BD59-A6C34878D82A}">
                    <a16:rowId xmlns:a16="http://schemas.microsoft.com/office/drawing/2014/main" val="10008"/>
                  </a:ext>
                </a:extLst>
              </a:tr>
              <a:tr h="261522">
                <a:tc>
                  <a:txBody>
                    <a:bodyPr/>
                    <a:lstStyle/>
                    <a:p>
                      <a:pPr>
                        <a:defRPr sz="900"/>
                      </a:pPr>
                      <a:r>
                        <a:t>MS225-48FP</a:t>
                      </a:r>
                    </a:p>
                  </a:txBody>
                  <a:tcPr>
                    <a:solidFill>
                      <a:srgbClr val="F5F7FA"/>
                    </a:solidFill>
                  </a:tcPr>
                </a:tc>
                <a:tc>
                  <a:txBody>
                    <a:bodyPr/>
                    <a:lstStyle/>
                    <a:p>
                      <a:pPr>
                        <a:defRPr sz="900"/>
                      </a:pPr>
                      <a:r>
                        <a:t>Q2KW-KUC2-UUTL</a:t>
                      </a:r>
                    </a:p>
                  </a:txBody>
                  <a:tcPr>
                    <a:solidFill>
                      <a:srgbClr val="F5F7FA"/>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5F7FA"/>
                    </a:solidFill>
                  </a:tcPr>
                </a:tc>
                <a:extLst>
                  <a:ext uri="{0D108BD9-81ED-4DB2-BD59-A6C34878D82A}">
                    <a16:rowId xmlns:a16="http://schemas.microsoft.com/office/drawing/2014/main" val="10009"/>
                  </a:ext>
                </a:extLst>
              </a:tr>
            </a:tbl>
          </a:graphicData>
        </a:graphic>
      </p:graphicFrame>
      <p:sp>
        <p:nvSpPr>
          <p:cNvPr id="11" name="TextBox 10"/>
          <p:cNvSpPr txBox="1"/>
          <p:nvPr/>
        </p:nvSpPr>
        <p:spPr>
          <a:xfrm>
            <a:off x="6190488" y="2999232"/>
            <a:ext cx="6217920" cy="274320"/>
          </a:xfrm>
          <a:prstGeom prst="rect">
            <a:avLst/>
          </a:prstGeom>
          <a:noFill/>
        </p:spPr>
        <p:txBody>
          <a:bodyPr wrap="none">
            <a:spAutoFit/>
          </a:bodyPr>
          <a:lstStyle/>
          <a:p>
            <a:endParaRPr/>
          </a:p>
          <a:p>
            <a:pPr>
              <a:defRPr sz="1400" b="1"/>
            </a:pPr>
            <a:r>
              <a:t>Priority Device List (Next 9)</a:t>
            </a:r>
          </a:p>
        </p:txBody>
      </p:sp>
      <p:graphicFrame>
        <p:nvGraphicFramePr>
          <p:cNvPr id="12" name="Table 11"/>
          <p:cNvGraphicFramePr>
            <a:graphicFrameLocks noGrp="1"/>
          </p:cNvGraphicFramePr>
          <p:nvPr/>
        </p:nvGraphicFramePr>
        <p:xfrm>
          <a:off x="6190488" y="3529584"/>
          <a:ext cx="5843016" cy="2766365"/>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905256">
                  <a:extLst>
                    <a:ext uri="{9D8B030D-6E8A-4147-A177-3AD203B41FA5}">
                      <a16:colId xmlns:a16="http://schemas.microsoft.com/office/drawing/2014/main" val="20004"/>
                    </a:ext>
                  </a:extLst>
                </a:gridCol>
              </a:tblGrid>
              <a:tr h="263347">
                <a:tc>
                  <a:txBody>
                    <a:bodyPr/>
                    <a:lstStyle/>
                    <a:p>
                      <a:pPr algn="ctr">
                        <a:defRPr sz="1000" b="1">
                          <a:solidFill>
                            <a:srgbClr val="FFFFFF"/>
                          </a:solidFill>
                        </a:defRPr>
                      </a:pPr>
                      <a:r>
                        <a:t>Model</a:t>
                      </a:r>
                    </a:p>
                  </a:txBody>
                  <a:tcPr>
                    <a:solidFill>
                      <a:srgbClr val="0078CE"/>
                    </a:solidFill>
                  </a:tcPr>
                </a:tc>
                <a:tc>
                  <a:txBody>
                    <a:bodyPr/>
                    <a:lstStyle/>
                    <a:p>
                      <a:pPr algn="ctr">
                        <a:defRPr sz="1000" b="1">
                          <a:solidFill>
                            <a:srgbClr val="FFFFFF"/>
                          </a:solidFill>
                        </a:defRPr>
                      </a:pPr>
                      <a:r>
                        <a:t>Serial</a:t>
                      </a:r>
                    </a:p>
                  </a:txBody>
                  <a:tcPr>
                    <a:solidFill>
                      <a:srgbClr val="0078CE"/>
                    </a:solidFill>
                  </a:tcPr>
                </a:tc>
                <a:tc>
                  <a:txBody>
                    <a:bodyPr/>
                    <a:lstStyle/>
                    <a:p>
                      <a:pPr algn="ctr">
                        <a:defRPr sz="1000" b="1">
                          <a:solidFill>
                            <a:srgbClr val="FFFFFF"/>
                          </a:solidFill>
                        </a:defRPr>
                      </a:pPr>
                      <a:r>
                        <a:t>Risk Score</a:t>
                      </a:r>
                    </a:p>
                  </a:txBody>
                  <a:tcPr>
                    <a:solidFill>
                      <a:srgbClr val="0078CE"/>
                    </a:solidFill>
                  </a:tcPr>
                </a:tc>
                <a:tc>
                  <a:txBody>
                    <a:bodyPr/>
                    <a:lstStyle/>
                    <a:p>
                      <a:pPr algn="ctr">
                        <a:defRPr sz="1000" b="1">
                          <a:solidFill>
                            <a:srgbClr val="FFFFFF"/>
                          </a:solidFill>
                        </a:defRPr>
                      </a:pPr>
                      <a:r>
                        <a:t>Lifecycle Status</a:t>
                      </a:r>
                    </a:p>
                  </a:txBody>
                  <a:tcPr>
                    <a:solidFill>
                      <a:srgbClr val="0078CE"/>
                    </a:solidFill>
                  </a:tcPr>
                </a:tc>
                <a:tc>
                  <a:txBody>
                    <a:bodyPr/>
                    <a:lstStyle/>
                    <a:p>
                      <a:pPr algn="ctr">
                        <a:defRPr sz="1000" b="1">
                          <a:solidFill>
                            <a:srgbClr val="FFFFFF"/>
                          </a:solidFill>
                        </a:defRPr>
                      </a:pPr>
                      <a:r>
                        <a:t>Est. Cost</a:t>
                      </a:r>
                    </a:p>
                  </a:txBody>
                  <a:tcPr>
                    <a:solidFill>
                      <a:srgbClr val="0078CE"/>
                    </a:solidFill>
                  </a:tcPr>
                </a:tc>
                <a:extLst>
                  <a:ext uri="{0D108BD9-81ED-4DB2-BD59-A6C34878D82A}">
                    <a16:rowId xmlns:a16="http://schemas.microsoft.com/office/drawing/2014/main" val="10000"/>
                  </a:ext>
                </a:extLst>
              </a:tr>
              <a:tr h="263347">
                <a:tc>
                  <a:txBody>
                    <a:bodyPr/>
                    <a:lstStyle/>
                    <a:p>
                      <a:pPr>
                        <a:defRPr sz="900"/>
                      </a:pPr>
                      <a:r>
                        <a:t>MS225-48FP</a:t>
                      </a:r>
                    </a:p>
                  </a:txBody>
                  <a:tcPr>
                    <a:solidFill>
                      <a:srgbClr val="F5F7FA"/>
                    </a:solidFill>
                  </a:tcPr>
                </a:tc>
                <a:tc>
                  <a:txBody>
                    <a:bodyPr/>
                    <a:lstStyle/>
                    <a:p>
                      <a:pPr>
                        <a:defRPr sz="900"/>
                      </a:pPr>
                      <a:r>
                        <a:t>Q2KW-P3BN-K4R7</a:t>
                      </a:r>
                    </a:p>
                  </a:txBody>
                  <a:tcPr>
                    <a:solidFill>
                      <a:srgbClr val="F5F7FA"/>
                    </a:solidFill>
                  </a:tcPr>
                </a:tc>
                <a:tc>
                  <a:txBody>
                    <a:bodyPr/>
                    <a:lstStyle/>
                    <a:p>
                      <a:pPr algn="ctr">
                        <a:defRPr sz="900" b="1">
                          <a:solidFill>
                            <a:srgbClr val="E55451"/>
                          </a:solidFill>
                        </a:defRPr>
                      </a:pPr>
                      <a:r>
                        <a:t>70</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$7,795.00</a:t>
                      </a:r>
                    </a:p>
                  </a:txBody>
                  <a:tcPr>
                    <a:solidFill>
                      <a:srgbClr val="F5F7FA"/>
                    </a:solidFill>
                  </a:tcPr>
                </a:tc>
                <a:extLst>
                  <a:ext uri="{0D108BD9-81ED-4DB2-BD59-A6C34878D82A}">
                    <a16:rowId xmlns:a16="http://schemas.microsoft.com/office/drawing/2014/main" val="10001"/>
                  </a:ext>
                </a:extLst>
              </a:tr>
              <a:tr h="263347">
                <a:tc>
                  <a:txBody>
                    <a:bodyPr/>
                    <a:lstStyle/>
                    <a:p>
                      <a:pPr>
                        <a:defRPr sz="900"/>
                      </a:pPr>
                      <a:r>
                        <a:t>MR42</a:t>
                      </a:r>
                    </a:p>
                  </a:txBody>
                  <a:tcPr>
                    <a:solidFill>
                      <a:srgbClr val="FFFFFF"/>
                    </a:solidFill>
                  </a:tcPr>
                </a:tc>
                <a:tc>
                  <a:txBody>
                    <a:bodyPr/>
                    <a:lstStyle/>
                    <a:p>
                      <a:pPr>
                        <a:defRPr sz="900"/>
                      </a:pPr>
                      <a:r>
                        <a:t>Q2KD-2CGJ-N5ZH</a:t>
                      </a:r>
                    </a:p>
                  </a:txBody>
                  <a:tcPr>
                    <a:solidFill>
                      <a:srgbClr val="FFFFFF"/>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FFFFF"/>
                    </a:solidFill>
                  </a:tcPr>
                </a:tc>
                <a:tc>
                  <a:txBody>
                    <a:bodyPr/>
                    <a:lstStyle/>
                    <a:p>
                      <a:pPr algn="r">
                        <a:defRPr sz="900"/>
                      </a:pPr>
                      <a:r>
                        <a:t>$1,000.00</a:t>
                      </a:r>
                    </a:p>
                  </a:txBody>
                  <a:tcPr>
                    <a:solidFill>
                      <a:srgbClr val="FFFFFF"/>
                    </a:solidFill>
                  </a:tcPr>
                </a:tc>
                <a:extLst>
                  <a:ext uri="{0D108BD9-81ED-4DB2-BD59-A6C34878D82A}">
                    <a16:rowId xmlns:a16="http://schemas.microsoft.com/office/drawing/2014/main" val="10002"/>
                  </a:ext>
                </a:extLst>
              </a:tr>
              <a:tr h="263347">
                <a:tc>
                  <a:txBody>
                    <a:bodyPr/>
                    <a:lstStyle/>
                    <a:p>
                      <a:pPr>
                        <a:defRPr sz="900"/>
                      </a:pPr>
                      <a:r>
                        <a:t>MR42</a:t>
                      </a:r>
                    </a:p>
                  </a:txBody>
                  <a:tcPr>
                    <a:solidFill>
                      <a:srgbClr val="F5F7FA"/>
                    </a:solidFill>
                  </a:tcPr>
                </a:tc>
                <a:tc>
                  <a:txBody>
                    <a:bodyPr/>
                    <a:lstStyle/>
                    <a:p>
                      <a:pPr>
                        <a:defRPr sz="900"/>
                      </a:pPr>
                      <a:r>
                        <a:t>Q2KD-45SG-8BJC</a:t>
                      </a:r>
                    </a:p>
                  </a:txBody>
                  <a:tcPr>
                    <a:solidFill>
                      <a:srgbClr val="F5F7FA"/>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5F7FA"/>
                    </a:solidFill>
                  </a:tcPr>
                </a:tc>
                <a:tc>
                  <a:txBody>
                    <a:bodyPr/>
                    <a:lstStyle/>
                    <a:p>
                      <a:pPr algn="r">
                        <a:defRPr sz="900"/>
                      </a:pPr>
                      <a:r>
                        <a:t>$1,000.00</a:t>
                      </a:r>
                    </a:p>
                  </a:txBody>
                  <a:tcPr>
                    <a:solidFill>
                      <a:srgbClr val="F5F7FA"/>
                    </a:solidFill>
                  </a:tcPr>
                </a:tc>
                <a:extLst>
                  <a:ext uri="{0D108BD9-81ED-4DB2-BD59-A6C34878D82A}">
                    <a16:rowId xmlns:a16="http://schemas.microsoft.com/office/drawing/2014/main" val="10003"/>
                  </a:ext>
                </a:extLst>
              </a:tr>
              <a:tr h="263347">
                <a:tc>
                  <a:txBody>
                    <a:bodyPr/>
                    <a:lstStyle/>
                    <a:p>
                      <a:pPr>
                        <a:defRPr sz="900"/>
                      </a:pPr>
                      <a:r>
                        <a:t>MR42</a:t>
                      </a:r>
                    </a:p>
                  </a:txBody>
                  <a:tcPr>
                    <a:solidFill>
                      <a:srgbClr val="FFFFFF"/>
                    </a:solidFill>
                  </a:tcPr>
                </a:tc>
                <a:tc>
                  <a:txBody>
                    <a:bodyPr/>
                    <a:lstStyle/>
                    <a:p>
                      <a:pPr>
                        <a:defRPr sz="900"/>
                      </a:pPr>
                      <a:r>
                        <a:t>Q2KD-TPNG-F3Z9</a:t>
                      </a:r>
                    </a:p>
                  </a:txBody>
                  <a:tcPr>
                    <a:solidFill>
                      <a:srgbClr val="FFFFFF"/>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FFFFF"/>
                    </a:solidFill>
                  </a:tcPr>
                </a:tc>
                <a:tc>
                  <a:txBody>
                    <a:bodyPr/>
                    <a:lstStyle/>
                    <a:p>
                      <a:pPr algn="r">
                        <a:defRPr sz="900"/>
                      </a:pPr>
                      <a:r>
                        <a:t>$1,000.00</a:t>
                      </a:r>
                    </a:p>
                  </a:txBody>
                  <a:tcPr>
                    <a:solidFill>
                      <a:srgbClr val="FFFFFF"/>
                    </a:solidFill>
                  </a:tcPr>
                </a:tc>
                <a:extLst>
                  <a:ext uri="{0D108BD9-81ED-4DB2-BD59-A6C34878D82A}">
                    <a16:rowId xmlns:a16="http://schemas.microsoft.com/office/drawing/2014/main" val="10004"/>
                  </a:ext>
                </a:extLst>
              </a:tr>
              <a:tr h="263347">
                <a:tc>
                  <a:txBody>
                    <a:bodyPr/>
                    <a:lstStyle/>
                    <a:p>
                      <a:pPr>
                        <a:defRPr sz="900"/>
                      </a:pPr>
                      <a:r>
                        <a:t>MR42</a:t>
                      </a:r>
                    </a:p>
                  </a:txBody>
                  <a:tcPr>
                    <a:solidFill>
                      <a:srgbClr val="F5F7FA"/>
                    </a:solidFill>
                  </a:tcPr>
                </a:tc>
                <a:tc>
                  <a:txBody>
                    <a:bodyPr/>
                    <a:lstStyle/>
                    <a:p>
                      <a:pPr>
                        <a:defRPr sz="900"/>
                      </a:pPr>
                      <a:r>
                        <a:t>Q2KD-WHLT-NAJ8</a:t>
                      </a:r>
                    </a:p>
                  </a:txBody>
                  <a:tcPr>
                    <a:solidFill>
                      <a:srgbClr val="F5F7FA"/>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5F7FA"/>
                    </a:solidFill>
                  </a:tcPr>
                </a:tc>
                <a:tc>
                  <a:txBody>
                    <a:bodyPr/>
                    <a:lstStyle/>
                    <a:p>
                      <a:pPr algn="r">
                        <a:defRPr sz="900"/>
                      </a:pPr>
                      <a:r>
                        <a:t>$1,000.00</a:t>
                      </a:r>
                    </a:p>
                  </a:txBody>
                  <a:tcPr>
                    <a:solidFill>
                      <a:srgbClr val="F5F7FA"/>
                    </a:solidFill>
                  </a:tcPr>
                </a:tc>
                <a:extLst>
                  <a:ext uri="{0D108BD9-81ED-4DB2-BD59-A6C34878D82A}">
                    <a16:rowId xmlns:a16="http://schemas.microsoft.com/office/drawing/2014/main" val="10005"/>
                  </a:ext>
                </a:extLst>
              </a:tr>
              <a:tr h="263347">
                <a:tc>
                  <a:txBody>
                    <a:bodyPr/>
                    <a:lstStyle/>
                    <a:p>
                      <a:pPr>
                        <a:defRPr sz="900"/>
                      </a:pPr>
                      <a:r>
                        <a:t>MX84</a:t>
                      </a:r>
                    </a:p>
                  </a:txBody>
                  <a:tcPr>
                    <a:solidFill>
                      <a:srgbClr val="FFFFFF"/>
                    </a:solidFill>
                  </a:tcPr>
                </a:tc>
                <a:tc>
                  <a:txBody>
                    <a:bodyPr/>
                    <a:lstStyle/>
                    <a:p>
                      <a:pPr>
                        <a:defRPr sz="900"/>
                      </a:pPr>
                      <a:r>
                        <a:t>Q2PN-KKRJ-N87D</a:t>
                      </a:r>
                    </a:p>
                  </a:txBody>
                  <a:tcPr>
                    <a:solidFill>
                      <a:srgbClr val="FFFFFF"/>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FFFFF"/>
                    </a:solidFill>
                  </a:tcPr>
                </a:tc>
                <a:tc>
                  <a:txBody>
                    <a:bodyPr/>
                    <a:lstStyle/>
                    <a:p>
                      <a:pPr algn="r">
                        <a:defRPr sz="900"/>
                      </a:pPr>
                      <a:r>
                        <a:t>$1,947.86</a:t>
                      </a:r>
                    </a:p>
                  </a:txBody>
                  <a:tcPr>
                    <a:solidFill>
                      <a:srgbClr val="FFFFFF"/>
                    </a:solidFill>
                  </a:tcPr>
                </a:tc>
                <a:extLst>
                  <a:ext uri="{0D108BD9-81ED-4DB2-BD59-A6C34878D82A}">
                    <a16:rowId xmlns:a16="http://schemas.microsoft.com/office/drawing/2014/main" val="10006"/>
                  </a:ext>
                </a:extLst>
              </a:tr>
              <a:tr h="263347">
                <a:tc>
                  <a:txBody>
                    <a:bodyPr/>
                    <a:lstStyle/>
                    <a:p>
                      <a:pPr>
                        <a:defRPr sz="900"/>
                      </a:pPr>
                      <a:r>
                        <a:t>MR42E</a:t>
                      </a:r>
                    </a:p>
                  </a:txBody>
                  <a:tcPr>
                    <a:solidFill>
                      <a:srgbClr val="F5F7FA"/>
                    </a:solidFill>
                  </a:tcPr>
                </a:tc>
                <a:tc>
                  <a:txBody>
                    <a:bodyPr/>
                    <a:lstStyle/>
                    <a:p>
                      <a:pPr>
                        <a:defRPr sz="900"/>
                      </a:pPr>
                      <a:r>
                        <a:t>Q2TD-3GR5-6L64</a:t>
                      </a:r>
                    </a:p>
                  </a:txBody>
                  <a:tcPr>
                    <a:solidFill>
                      <a:srgbClr val="F5F7FA"/>
                    </a:solidFill>
                  </a:tcPr>
                </a:tc>
                <a:tc>
                  <a:txBody>
                    <a:bodyPr/>
                    <a:lstStyle/>
                    <a:p>
                      <a:pPr algn="ctr">
                        <a:defRPr sz="900"/>
                      </a:pPr>
                      <a:r>
                        <a:t>20</a:t>
                      </a:r>
                    </a:p>
                  </a:txBody>
                  <a:tcPr>
                    <a:solidFill>
                      <a:srgbClr val="F5F7FA"/>
                    </a:solidFill>
                  </a:tcPr>
                </a:tc>
                <a:tc>
                  <a:txBody>
                    <a:bodyPr/>
                    <a:lstStyle/>
                    <a:p>
                      <a:pPr algn="ctr">
                        <a:defRPr sz="900"/>
                      </a:pPr>
                      <a:r>
                        <a:t>Planning</a:t>
                      </a:r>
                    </a:p>
                  </a:txBody>
                  <a:tcPr>
                    <a:solidFill>
                      <a:srgbClr val="F5F7FA"/>
                    </a:solidFill>
                  </a:tcPr>
                </a:tc>
                <a:tc>
                  <a:txBody>
                    <a:bodyPr/>
                    <a:lstStyle/>
                    <a:p>
                      <a:pPr algn="r">
                        <a:defRPr sz="900"/>
                      </a:pPr>
                      <a:r>
                        <a:t>$1,000.00</a:t>
                      </a:r>
                    </a:p>
                  </a:txBody>
                  <a:tcPr>
                    <a:solidFill>
                      <a:srgbClr val="F5F7FA"/>
                    </a:solidFill>
                  </a:tcPr>
                </a:tc>
                <a:extLst>
                  <a:ext uri="{0D108BD9-81ED-4DB2-BD59-A6C34878D82A}">
                    <a16:rowId xmlns:a16="http://schemas.microsoft.com/office/drawing/2014/main" val="10007"/>
                  </a:ext>
                </a:extLst>
              </a:tr>
              <a:tr h="263347">
                <a:tc>
                  <a:txBody>
                    <a:bodyPr/>
                    <a:lstStyle/>
                    <a:p>
                      <a:pPr>
                        <a:defRPr sz="900"/>
                      </a:pPr>
                      <a:r>
                        <a:t>MR42E</a:t>
                      </a:r>
                    </a:p>
                  </a:txBody>
                  <a:tcPr>
                    <a:solidFill>
                      <a:srgbClr val="FFFFFF"/>
                    </a:solidFill>
                  </a:tcPr>
                </a:tc>
                <a:tc>
                  <a:txBody>
                    <a:bodyPr/>
                    <a:lstStyle/>
                    <a:p>
                      <a:pPr>
                        <a:defRPr sz="900"/>
                      </a:pPr>
                      <a:r>
                        <a:t>Q2TD-5HJ6-2F4B</a:t>
                      </a:r>
                    </a:p>
                  </a:txBody>
                  <a:tcPr>
                    <a:solidFill>
                      <a:srgbClr val="FFFFFF"/>
                    </a:solidFill>
                  </a:tcPr>
                </a:tc>
                <a:tc>
                  <a:txBody>
                    <a:bodyPr/>
                    <a:lstStyle/>
                    <a:p>
                      <a:pPr algn="ctr">
                        <a:defRPr sz="900"/>
                      </a:pPr>
                      <a:r>
                        <a:t>20</a:t>
                      </a:r>
                    </a:p>
                  </a:txBody>
                  <a:tcPr>
                    <a:solidFill>
                      <a:srgbClr val="FFFFFF"/>
                    </a:solidFill>
                  </a:tcPr>
                </a:tc>
                <a:tc>
                  <a:txBody>
                    <a:bodyPr/>
                    <a:lstStyle/>
                    <a:p>
                      <a:pPr algn="ctr">
                        <a:defRPr sz="900"/>
                      </a:pPr>
                      <a:r>
                        <a:t>Planning</a:t>
                      </a:r>
                    </a:p>
                  </a:txBody>
                  <a:tcPr>
                    <a:solidFill>
                      <a:srgbClr val="FFFFFF"/>
                    </a:solidFill>
                  </a:tcPr>
                </a:tc>
                <a:tc>
                  <a:txBody>
                    <a:bodyPr/>
                    <a:lstStyle/>
                    <a:p>
                      <a:pPr algn="r">
                        <a:defRPr sz="900"/>
                      </a:pPr>
                      <a:r>
                        <a:t>$1,000.00</a:t>
                      </a:r>
                    </a:p>
                  </a:txBody>
                  <a:tcPr>
                    <a:solidFill>
                      <a:srgbClr val="FFFFFF"/>
                    </a:solidFill>
                  </a:tcPr>
                </a:tc>
                <a:extLst>
                  <a:ext uri="{0D108BD9-81ED-4DB2-BD59-A6C34878D82A}">
                    <a16:rowId xmlns:a16="http://schemas.microsoft.com/office/drawing/2014/main" val="10008"/>
                  </a:ext>
                </a:extLst>
              </a:tr>
              <a:tr h="263349">
                <a:tc>
                  <a:txBody>
                    <a:bodyPr/>
                    <a:lstStyle/>
                    <a:p>
                      <a:pPr>
                        <a:defRPr sz="900"/>
                      </a:pPr>
                      <a:r>
                        <a:t>MR42E</a:t>
                      </a:r>
                    </a:p>
                  </a:txBody>
                  <a:tcPr>
                    <a:solidFill>
                      <a:srgbClr val="F5F7FA"/>
                    </a:solidFill>
                  </a:tcPr>
                </a:tc>
                <a:tc>
                  <a:txBody>
                    <a:bodyPr/>
                    <a:lstStyle/>
                    <a:p>
                      <a:pPr>
                        <a:defRPr sz="900"/>
                      </a:pPr>
                      <a:r>
                        <a:t>Q2TD-74HC-F6JK</a:t>
                      </a:r>
                    </a:p>
                  </a:txBody>
                  <a:tcPr>
                    <a:solidFill>
                      <a:srgbClr val="F5F7FA"/>
                    </a:solidFill>
                  </a:tcPr>
                </a:tc>
                <a:tc>
                  <a:txBody>
                    <a:bodyPr/>
                    <a:lstStyle/>
                    <a:p>
                      <a:pPr algn="ctr">
                        <a:defRPr sz="900"/>
                      </a:pPr>
                      <a:r>
                        <a:t>20</a:t>
                      </a:r>
                    </a:p>
                  </a:txBody>
                  <a:tcPr>
                    <a:solidFill>
                      <a:srgbClr val="F5F7FA"/>
                    </a:solidFill>
                  </a:tcPr>
                </a:tc>
                <a:tc>
                  <a:txBody>
                    <a:bodyPr/>
                    <a:lstStyle/>
                    <a:p>
                      <a:pPr algn="ctr">
                        <a:defRPr sz="900"/>
                      </a:pPr>
                      <a:r>
                        <a:t>Planning</a:t>
                      </a:r>
                    </a:p>
                  </a:txBody>
                  <a:tcPr>
                    <a:solidFill>
                      <a:srgbClr val="F5F7FA"/>
                    </a:solidFill>
                  </a:tcPr>
                </a:tc>
                <a:tc>
                  <a:txBody>
                    <a:bodyPr/>
                    <a:lstStyle/>
                    <a:p>
                      <a:pPr algn="r">
                        <a:defRPr sz="900"/>
                      </a:pPr>
                      <a:r>
                        <a:t>$1,000.00</a:t>
                      </a:r>
                    </a:p>
                  </a:txBody>
                  <a:tcPr>
                    <a:solidFill>
                      <a:srgbClr val="F5F7FA"/>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0" y="274320"/>
            <a:ext cx="8229600" cy="457200"/>
          </a:xfrm>
          <a:prstGeom prst="rect">
            <a:avLst/>
          </a:prstGeom>
          <a:noFill/>
        </p:spPr>
        <p:txBody>
          <a:bodyPr wrap="none">
            <a:spAutoFit/>
          </a:bodyPr>
          <a:lstStyle/>
          <a:p>
            <a:endParaRPr/>
          </a:p>
          <a:p>
            <a:pPr>
              <a:defRPr sz="2400" b="1"/>
            </a:pPr>
            <a:r>
              <a:t>Hardware Refresh Planning Timeline</a:t>
            </a:r>
          </a:p>
        </p:txBody>
      </p:sp>
      <p:cxnSp>
        <p:nvCxnSpPr>
          <p:cNvPr id="3" name="Connector 2"/>
          <p:cNvCxnSpPr/>
          <p:nvPr/>
        </p:nvCxnSpPr>
        <p:spPr>
          <a:xfrm>
            <a:off x="457200" y="685800"/>
            <a:ext cx="82296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8288000" y="822960"/>
            <a:ext cx="8503920" cy="274320"/>
          </a:xfrm>
          <a:prstGeom prst="rect">
            <a:avLst/>
          </a:prstGeom>
          <a:noFill/>
        </p:spPr>
        <p:txBody>
          <a:bodyPr wrap="none">
            <a:spAutoFit/>
          </a:bodyPr>
          <a:lstStyle/>
          <a:p>
            <a:endParaRPr/>
          </a:p>
          <a:p>
            <a:pPr>
              <a:defRPr sz="1400" b="1"/>
            </a:pPr>
            <a:r>
              <a:t>36-Month Refresh Timeline</a:t>
            </a:r>
          </a:p>
        </p:txBody>
      </p:sp>
      <p:sp>
        <p:nvSpPr>
          <p:cNvPr id="5" name="Rectangle 4"/>
          <p:cNvSpPr/>
          <p:nvPr/>
        </p:nvSpPr>
        <p:spPr>
          <a:xfrm>
            <a:off x="457200" y="2286000"/>
            <a:ext cx="8503920" cy="45720"/>
          </a:xfrm>
          <a:prstGeom prst="rect">
            <a:avLst/>
          </a:prstGeom>
          <a:solidFill>
            <a:srgbClr val="C8C8C8"/>
          </a:solidFill>
          <a:ln>
            <a:solidFill>
              <a:srgbClr val="AAAAA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126492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80772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807720" y="1508760"/>
            <a:ext cx="1188720" cy="228600"/>
          </a:xfrm>
          <a:prstGeom prst="rect">
            <a:avLst/>
          </a:prstGeom>
          <a:noFill/>
        </p:spPr>
        <p:txBody>
          <a:bodyPr wrap="none">
            <a:spAutoFit/>
          </a:bodyPr>
          <a:lstStyle/>
          <a:p>
            <a:endParaRPr/>
          </a:p>
          <a:p>
            <a:pPr algn="ctr">
              <a:defRPr sz="1000" b="1"/>
            </a:pPr>
            <a:r>
              <a:t>Wave 1.1</a:t>
            </a:r>
          </a:p>
        </p:txBody>
      </p:sp>
      <p:sp>
        <p:nvSpPr>
          <p:cNvPr id="9" name="TextBox 8"/>
          <p:cNvSpPr txBox="1"/>
          <p:nvPr/>
        </p:nvSpPr>
        <p:spPr>
          <a:xfrm>
            <a:off x="807720" y="1691640"/>
            <a:ext cx="1188720" cy="228600"/>
          </a:xfrm>
          <a:prstGeom prst="rect">
            <a:avLst/>
          </a:prstGeom>
          <a:noFill/>
        </p:spPr>
        <p:txBody>
          <a:bodyPr wrap="none">
            <a:spAutoFit/>
          </a:bodyPr>
          <a:lstStyle/>
          <a:p>
            <a:endParaRPr/>
          </a:p>
          <a:p>
            <a:pPr algn="ctr">
              <a:defRPr sz="900"/>
            </a:pPr>
            <a:r>
              <a:t>0 devices</a:t>
            </a:r>
          </a:p>
        </p:txBody>
      </p:sp>
      <p:sp>
        <p:nvSpPr>
          <p:cNvPr id="10" name="TextBox 9"/>
          <p:cNvSpPr txBox="1"/>
          <p:nvPr/>
        </p:nvSpPr>
        <p:spPr>
          <a:xfrm>
            <a:off x="807720" y="1810512"/>
            <a:ext cx="1188720" cy="228600"/>
          </a:xfrm>
          <a:prstGeom prst="rect">
            <a:avLst/>
          </a:prstGeom>
          <a:noFill/>
        </p:spPr>
        <p:txBody>
          <a:bodyPr wrap="none">
            <a:spAutoFit/>
          </a:bodyPr>
          <a:lstStyle/>
          <a:p>
            <a:endParaRPr/>
          </a:p>
          <a:p>
            <a:pPr algn="ctr">
              <a:defRPr sz="900">
                <a:solidFill>
                  <a:srgbClr val="70AD47"/>
                </a:solidFill>
              </a:defRPr>
            </a:pPr>
            <a:r>
              <a:t>$0</a:t>
            </a:r>
          </a:p>
        </p:txBody>
      </p:sp>
      <p:sp>
        <p:nvSpPr>
          <p:cNvPr id="11" name="TextBox 10"/>
          <p:cNvSpPr txBox="1"/>
          <p:nvPr/>
        </p:nvSpPr>
        <p:spPr>
          <a:xfrm>
            <a:off x="807720" y="1280160"/>
            <a:ext cx="1188720" cy="182880"/>
          </a:xfrm>
          <a:prstGeom prst="rect">
            <a:avLst/>
          </a:prstGeom>
          <a:noFill/>
        </p:spPr>
        <p:txBody>
          <a:bodyPr wrap="none">
            <a:spAutoFit/>
          </a:bodyPr>
          <a:lstStyle/>
          <a:p>
            <a:endParaRPr/>
          </a:p>
          <a:p>
            <a:pPr algn="ctr">
              <a:defRPr sz="800"/>
            </a:pPr>
            <a:r>
              <a:t>Jan 2025</a:t>
            </a:r>
          </a:p>
        </p:txBody>
      </p:sp>
      <p:sp>
        <p:nvSpPr>
          <p:cNvPr id="12" name="Rectangle 11"/>
          <p:cNvSpPr/>
          <p:nvPr/>
        </p:nvSpPr>
        <p:spPr>
          <a:xfrm>
            <a:off x="2209800" y="2194560"/>
            <a:ext cx="274320" cy="274320"/>
          </a:xfrm>
          <a:prstGeom prst="rect">
            <a:avLst/>
          </a:prstGeom>
          <a:solidFill>
            <a:srgbClr val="E5545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a:xfrm>
            <a:off x="1752600" y="2423160"/>
            <a:ext cx="1188720" cy="731520"/>
          </a:xfrm>
          <a:prstGeom prst="rect">
            <a:avLst/>
          </a:prstGeom>
          <a:solidFill>
            <a:srgbClr val="F8F8F8"/>
          </a:solidFill>
          <a:ln>
            <a:solidFill>
              <a:srgbClr val="E554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1752600" y="2468880"/>
            <a:ext cx="1188720" cy="228600"/>
          </a:xfrm>
          <a:prstGeom prst="rect">
            <a:avLst/>
          </a:prstGeom>
          <a:noFill/>
        </p:spPr>
        <p:txBody>
          <a:bodyPr wrap="none">
            <a:spAutoFit/>
          </a:bodyPr>
          <a:lstStyle/>
          <a:p>
            <a:endParaRPr/>
          </a:p>
          <a:p>
            <a:pPr algn="ctr">
              <a:defRPr sz="1000" b="1"/>
            </a:pPr>
            <a:r>
              <a:t>Wave 1.2</a:t>
            </a:r>
          </a:p>
        </p:txBody>
      </p:sp>
      <p:sp>
        <p:nvSpPr>
          <p:cNvPr id="15" name="TextBox 14"/>
          <p:cNvSpPr txBox="1"/>
          <p:nvPr/>
        </p:nvSpPr>
        <p:spPr>
          <a:xfrm>
            <a:off x="1752600" y="2651760"/>
            <a:ext cx="1188720" cy="228600"/>
          </a:xfrm>
          <a:prstGeom prst="rect">
            <a:avLst/>
          </a:prstGeom>
          <a:noFill/>
        </p:spPr>
        <p:txBody>
          <a:bodyPr wrap="none">
            <a:spAutoFit/>
          </a:bodyPr>
          <a:lstStyle/>
          <a:p>
            <a:endParaRPr/>
          </a:p>
          <a:p>
            <a:pPr algn="ctr">
              <a:defRPr sz="900"/>
            </a:pPr>
            <a:r>
              <a:t>10 devices</a:t>
            </a:r>
          </a:p>
        </p:txBody>
      </p:sp>
      <p:sp>
        <p:nvSpPr>
          <p:cNvPr id="16" name="TextBox 15"/>
          <p:cNvSpPr txBox="1"/>
          <p:nvPr/>
        </p:nvSpPr>
        <p:spPr>
          <a:xfrm>
            <a:off x="1752600" y="2770632"/>
            <a:ext cx="1188720" cy="228600"/>
          </a:xfrm>
          <a:prstGeom prst="rect">
            <a:avLst/>
          </a:prstGeom>
          <a:noFill/>
        </p:spPr>
        <p:txBody>
          <a:bodyPr wrap="none">
            <a:spAutoFit/>
          </a:bodyPr>
          <a:lstStyle/>
          <a:p>
            <a:endParaRPr/>
          </a:p>
          <a:p>
            <a:pPr algn="ctr">
              <a:defRPr sz="900">
                <a:solidFill>
                  <a:srgbClr val="E55451"/>
                </a:solidFill>
              </a:defRPr>
            </a:pPr>
            <a:r>
              <a:t>$77,950</a:t>
            </a:r>
          </a:p>
        </p:txBody>
      </p:sp>
      <p:sp>
        <p:nvSpPr>
          <p:cNvPr id="17" name="TextBox 16"/>
          <p:cNvSpPr txBox="1"/>
          <p:nvPr/>
        </p:nvSpPr>
        <p:spPr>
          <a:xfrm>
            <a:off x="1752600" y="3200400"/>
            <a:ext cx="1188720" cy="182880"/>
          </a:xfrm>
          <a:prstGeom prst="rect">
            <a:avLst/>
          </a:prstGeom>
          <a:noFill/>
        </p:spPr>
        <p:txBody>
          <a:bodyPr wrap="none">
            <a:spAutoFit/>
          </a:bodyPr>
          <a:lstStyle/>
          <a:p>
            <a:endParaRPr/>
          </a:p>
          <a:p>
            <a:pPr algn="ctr">
              <a:defRPr sz="800"/>
            </a:pPr>
            <a:r>
              <a:t>Apr 2025</a:t>
            </a:r>
          </a:p>
        </p:txBody>
      </p:sp>
      <p:sp>
        <p:nvSpPr>
          <p:cNvPr id="18" name="Rectangle 17"/>
          <p:cNvSpPr/>
          <p:nvPr/>
        </p:nvSpPr>
        <p:spPr>
          <a:xfrm>
            <a:off x="315468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Rectangle 18"/>
          <p:cNvSpPr/>
          <p:nvPr/>
        </p:nvSpPr>
        <p:spPr>
          <a:xfrm>
            <a:off x="269748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TextBox 19"/>
          <p:cNvSpPr txBox="1"/>
          <p:nvPr/>
        </p:nvSpPr>
        <p:spPr>
          <a:xfrm>
            <a:off x="2697480" y="1508760"/>
            <a:ext cx="1188720" cy="228600"/>
          </a:xfrm>
          <a:prstGeom prst="rect">
            <a:avLst/>
          </a:prstGeom>
          <a:noFill/>
        </p:spPr>
        <p:txBody>
          <a:bodyPr wrap="none">
            <a:spAutoFit/>
          </a:bodyPr>
          <a:lstStyle/>
          <a:p>
            <a:endParaRPr/>
          </a:p>
          <a:p>
            <a:pPr algn="ctr">
              <a:defRPr sz="1000" b="1"/>
            </a:pPr>
            <a:r>
              <a:t>Wave 1.3</a:t>
            </a:r>
          </a:p>
        </p:txBody>
      </p:sp>
      <p:sp>
        <p:nvSpPr>
          <p:cNvPr id="21" name="TextBox 20"/>
          <p:cNvSpPr txBox="1"/>
          <p:nvPr/>
        </p:nvSpPr>
        <p:spPr>
          <a:xfrm>
            <a:off x="2697480" y="1691640"/>
            <a:ext cx="1188720" cy="228600"/>
          </a:xfrm>
          <a:prstGeom prst="rect">
            <a:avLst/>
          </a:prstGeom>
          <a:noFill/>
        </p:spPr>
        <p:txBody>
          <a:bodyPr wrap="none">
            <a:spAutoFit/>
          </a:bodyPr>
          <a:lstStyle/>
          <a:p>
            <a:endParaRPr/>
          </a:p>
          <a:p>
            <a:pPr algn="ctr">
              <a:defRPr sz="900"/>
            </a:pPr>
            <a:r>
              <a:t>0 devices</a:t>
            </a:r>
          </a:p>
        </p:txBody>
      </p:sp>
      <p:sp>
        <p:nvSpPr>
          <p:cNvPr id="22" name="TextBox 21"/>
          <p:cNvSpPr txBox="1"/>
          <p:nvPr/>
        </p:nvSpPr>
        <p:spPr>
          <a:xfrm>
            <a:off x="2697480" y="1810512"/>
            <a:ext cx="1188720" cy="228600"/>
          </a:xfrm>
          <a:prstGeom prst="rect">
            <a:avLst/>
          </a:prstGeom>
          <a:noFill/>
        </p:spPr>
        <p:txBody>
          <a:bodyPr wrap="none">
            <a:spAutoFit/>
          </a:bodyPr>
          <a:lstStyle/>
          <a:p>
            <a:endParaRPr/>
          </a:p>
          <a:p>
            <a:pPr algn="ctr">
              <a:defRPr sz="900">
                <a:solidFill>
                  <a:srgbClr val="70AD47"/>
                </a:solidFill>
              </a:defRPr>
            </a:pPr>
            <a:r>
              <a:t>$0</a:t>
            </a:r>
          </a:p>
        </p:txBody>
      </p:sp>
      <p:sp>
        <p:nvSpPr>
          <p:cNvPr id="23" name="TextBox 22"/>
          <p:cNvSpPr txBox="1"/>
          <p:nvPr/>
        </p:nvSpPr>
        <p:spPr>
          <a:xfrm>
            <a:off x="2697480" y="1280160"/>
            <a:ext cx="1188720" cy="182880"/>
          </a:xfrm>
          <a:prstGeom prst="rect">
            <a:avLst/>
          </a:prstGeom>
          <a:noFill/>
        </p:spPr>
        <p:txBody>
          <a:bodyPr wrap="none">
            <a:spAutoFit/>
          </a:bodyPr>
          <a:lstStyle/>
          <a:p>
            <a:endParaRPr/>
          </a:p>
          <a:p>
            <a:pPr algn="ctr">
              <a:defRPr sz="800"/>
            </a:pPr>
            <a:r>
              <a:t>Jul 2025</a:t>
            </a:r>
          </a:p>
        </p:txBody>
      </p:sp>
      <p:sp>
        <p:nvSpPr>
          <p:cNvPr id="24" name="Rectangle 23"/>
          <p:cNvSpPr/>
          <p:nvPr/>
        </p:nvSpPr>
        <p:spPr>
          <a:xfrm>
            <a:off x="409956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3642360" y="242316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3642360" y="2468880"/>
            <a:ext cx="1188720" cy="228600"/>
          </a:xfrm>
          <a:prstGeom prst="rect">
            <a:avLst/>
          </a:prstGeom>
          <a:noFill/>
        </p:spPr>
        <p:txBody>
          <a:bodyPr wrap="none">
            <a:spAutoFit/>
          </a:bodyPr>
          <a:lstStyle/>
          <a:p>
            <a:endParaRPr/>
          </a:p>
          <a:p>
            <a:pPr algn="ctr">
              <a:defRPr sz="1000" b="1"/>
            </a:pPr>
            <a:r>
              <a:t>Wave 1.4</a:t>
            </a:r>
          </a:p>
        </p:txBody>
      </p:sp>
      <p:sp>
        <p:nvSpPr>
          <p:cNvPr id="27" name="TextBox 26"/>
          <p:cNvSpPr txBox="1"/>
          <p:nvPr/>
        </p:nvSpPr>
        <p:spPr>
          <a:xfrm>
            <a:off x="3642360" y="2651760"/>
            <a:ext cx="1188720" cy="228600"/>
          </a:xfrm>
          <a:prstGeom prst="rect">
            <a:avLst/>
          </a:prstGeom>
          <a:noFill/>
        </p:spPr>
        <p:txBody>
          <a:bodyPr wrap="none">
            <a:spAutoFit/>
          </a:bodyPr>
          <a:lstStyle/>
          <a:p>
            <a:endParaRPr/>
          </a:p>
          <a:p>
            <a:pPr algn="ctr">
              <a:defRPr sz="900"/>
            </a:pPr>
            <a:r>
              <a:t>0 devices</a:t>
            </a:r>
          </a:p>
        </p:txBody>
      </p:sp>
      <p:sp>
        <p:nvSpPr>
          <p:cNvPr id="28" name="TextBox 27"/>
          <p:cNvSpPr txBox="1"/>
          <p:nvPr/>
        </p:nvSpPr>
        <p:spPr>
          <a:xfrm>
            <a:off x="3642360" y="2770632"/>
            <a:ext cx="1188720" cy="228600"/>
          </a:xfrm>
          <a:prstGeom prst="rect">
            <a:avLst/>
          </a:prstGeom>
          <a:noFill/>
        </p:spPr>
        <p:txBody>
          <a:bodyPr wrap="none">
            <a:spAutoFit/>
          </a:bodyPr>
          <a:lstStyle/>
          <a:p>
            <a:endParaRPr/>
          </a:p>
          <a:p>
            <a:pPr algn="ctr">
              <a:defRPr sz="900">
                <a:solidFill>
                  <a:srgbClr val="70AD47"/>
                </a:solidFill>
              </a:defRPr>
            </a:pPr>
            <a:r>
              <a:t>$0</a:t>
            </a:r>
          </a:p>
        </p:txBody>
      </p:sp>
      <p:sp>
        <p:nvSpPr>
          <p:cNvPr id="29" name="TextBox 28"/>
          <p:cNvSpPr txBox="1"/>
          <p:nvPr/>
        </p:nvSpPr>
        <p:spPr>
          <a:xfrm>
            <a:off x="3642360" y="3200400"/>
            <a:ext cx="1188720" cy="182880"/>
          </a:xfrm>
          <a:prstGeom prst="rect">
            <a:avLst/>
          </a:prstGeom>
          <a:noFill/>
        </p:spPr>
        <p:txBody>
          <a:bodyPr wrap="none">
            <a:spAutoFit/>
          </a:bodyPr>
          <a:lstStyle/>
          <a:p>
            <a:endParaRPr/>
          </a:p>
          <a:p>
            <a:pPr algn="ctr">
              <a:defRPr sz="800"/>
            </a:pPr>
            <a:r>
              <a:t>Oct 2025</a:t>
            </a:r>
          </a:p>
        </p:txBody>
      </p:sp>
      <p:sp>
        <p:nvSpPr>
          <p:cNvPr id="30" name="Rectangle 29"/>
          <p:cNvSpPr/>
          <p:nvPr/>
        </p:nvSpPr>
        <p:spPr>
          <a:xfrm>
            <a:off x="504444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1" name="Rectangle 30"/>
          <p:cNvSpPr/>
          <p:nvPr/>
        </p:nvSpPr>
        <p:spPr>
          <a:xfrm>
            <a:off x="458724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2" name="TextBox 31"/>
          <p:cNvSpPr txBox="1"/>
          <p:nvPr/>
        </p:nvSpPr>
        <p:spPr>
          <a:xfrm>
            <a:off x="4587240" y="1508760"/>
            <a:ext cx="1188720" cy="228600"/>
          </a:xfrm>
          <a:prstGeom prst="rect">
            <a:avLst/>
          </a:prstGeom>
          <a:noFill/>
        </p:spPr>
        <p:txBody>
          <a:bodyPr wrap="none">
            <a:spAutoFit/>
          </a:bodyPr>
          <a:lstStyle/>
          <a:p>
            <a:endParaRPr/>
          </a:p>
          <a:p>
            <a:pPr algn="ctr">
              <a:defRPr sz="1000" b="1"/>
            </a:pPr>
            <a:r>
              <a:t>Wave 2.1</a:t>
            </a:r>
          </a:p>
        </p:txBody>
      </p:sp>
      <p:sp>
        <p:nvSpPr>
          <p:cNvPr id="33" name="TextBox 32"/>
          <p:cNvSpPr txBox="1"/>
          <p:nvPr/>
        </p:nvSpPr>
        <p:spPr>
          <a:xfrm>
            <a:off x="4587240" y="1691640"/>
            <a:ext cx="1188720" cy="228600"/>
          </a:xfrm>
          <a:prstGeom prst="rect">
            <a:avLst/>
          </a:prstGeom>
          <a:noFill/>
        </p:spPr>
        <p:txBody>
          <a:bodyPr wrap="none">
            <a:spAutoFit/>
          </a:bodyPr>
          <a:lstStyle/>
          <a:p>
            <a:endParaRPr/>
          </a:p>
          <a:p>
            <a:pPr algn="ctr">
              <a:defRPr sz="900"/>
            </a:pPr>
            <a:r>
              <a:t>0 devices</a:t>
            </a:r>
          </a:p>
        </p:txBody>
      </p:sp>
      <p:sp>
        <p:nvSpPr>
          <p:cNvPr id="34" name="TextBox 33"/>
          <p:cNvSpPr txBox="1"/>
          <p:nvPr/>
        </p:nvSpPr>
        <p:spPr>
          <a:xfrm>
            <a:off x="4587240" y="1810512"/>
            <a:ext cx="1188720" cy="228600"/>
          </a:xfrm>
          <a:prstGeom prst="rect">
            <a:avLst/>
          </a:prstGeom>
          <a:noFill/>
        </p:spPr>
        <p:txBody>
          <a:bodyPr wrap="none">
            <a:spAutoFit/>
          </a:bodyPr>
          <a:lstStyle/>
          <a:p>
            <a:endParaRPr/>
          </a:p>
          <a:p>
            <a:pPr algn="ctr">
              <a:defRPr sz="900">
                <a:solidFill>
                  <a:srgbClr val="70AD47"/>
                </a:solidFill>
              </a:defRPr>
            </a:pPr>
            <a:r>
              <a:t>$0</a:t>
            </a:r>
          </a:p>
        </p:txBody>
      </p:sp>
      <p:sp>
        <p:nvSpPr>
          <p:cNvPr id="35" name="TextBox 34"/>
          <p:cNvSpPr txBox="1"/>
          <p:nvPr/>
        </p:nvSpPr>
        <p:spPr>
          <a:xfrm>
            <a:off x="4587240" y="1280160"/>
            <a:ext cx="1188720" cy="182880"/>
          </a:xfrm>
          <a:prstGeom prst="rect">
            <a:avLst/>
          </a:prstGeom>
          <a:noFill/>
        </p:spPr>
        <p:txBody>
          <a:bodyPr wrap="none">
            <a:spAutoFit/>
          </a:bodyPr>
          <a:lstStyle/>
          <a:p>
            <a:endParaRPr/>
          </a:p>
          <a:p>
            <a:pPr algn="ctr">
              <a:defRPr sz="800"/>
            </a:pPr>
            <a:r>
              <a:t>Jan 2026</a:t>
            </a:r>
          </a:p>
        </p:txBody>
      </p:sp>
      <p:sp>
        <p:nvSpPr>
          <p:cNvPr id="36" name="Rectangle 35"/>
          <p:cNvSpPr/>
          <p:nvPr/>
        </p:nvSpPr>
        <p:spPr>
          <a:xfrm>
            <a:off x="5989320" y="2194560"/>
            <a:ext cx="274320" cy="27432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7" name="Rectangle 36"/>
          <p:cNvSpPr/>
          <p:nvPr/>
        </p:nvSpPr>
        <p:spPr>
          <a:xfrm>
            <a:off x="5532120" y="2423160"/>
            <a:ext cx="1188720" cy="731520"/>
          </a:xfrm>
          <a:prstGeom prst="rect">
            <a:avLst/>
          </a:prstGeom>
          <a:solidFill>
            <a:srgbClr val="F8F8F8"/>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8" name="TextBox 37"/>
          <p:cNvSpPr txBox="1"/>
          <p:nvPr/>
        </p:nvSpPr>
        <p:spPr>
          <a:xfrm>
            <a:off x="5532120" y="2468880"/>
            <a:ext cx="1188720" cy="228600"/>
          </a:xfrm>
          <a:prstGeom prst="rect">
            <a:avLst/>
          </a:prstGeom>
          <a:noFill/>
        </p:spPr>
        <p:txBody>
          <a:bodyPr wrap="none">
            <a:spAutoFit/>
          </a:bodyPr>
          <a:lstStyle/>
          <a:p>
            <a:endParaRPr/>
          </a:p>
          <a:p>
            <a:pPr algn="ctr">
              <a:defRPr sz="1000" b="1"/>
            </a:pPr>
            <a:r>
              <a:t>Wave 2.2</a:t>
            </a:r>
          </a:p>
        </p:txBody>
      </p:sp>
      <p:sp>
        <p:nvSpPr>
          <p:cNvPr id="39" name="TextBox 38"/>
          <p:cNvSpPr txBox="1"/>
          <p:nvPr/>
        </p:nvSpPr>
        <p:spPr>
          <a:xfrm>
            <a:off x="5532120" y="2651760"/>
            <a:ext cx="1188720" cy="228600"/>
          </a:xfrm>
          <a:prstGeom prst="rect">
            <a:avLst/>
          </a:prstGeom>
          <a:noFill/>
        </p:spPr>
        <p:txBody>
          <a:bodyPr wrap="none">
            <a:spAutoFit/>
          </a:bodyPr>
          <a:lstStyle/>
          <a:p>
            <a:endParaRPr/>
          </a:p>
          <a:p>
            <a:pPr algn="ctr">
              <a:defRPr sz="900"/>
            </a:pPr>
            <a:r>
              <a:t>32 devices</a:t>
            </a:r>
          </a:p>
        </p:txBody>
      </p:sp>
      <p:sp>
        <p:nvSpPr>
          <p:cNvPr id="40" name="TextBox 39"/>
          <p:cNvSpPr txBox="1"/>
          <p:nvPr/>
        </p:nvSpPr>
        <p:spPr>
          <a:xfrm>
            <a:off x="5532120" y="2770632"/>
            <a:ext cx="1188720" cy="228600"/>
          </a:xfrm>
          <a:prstGeom prst="rect">
            <a:avLst/>
          </a:prstGeom>
          <a:noFill/>
        </p:spPr>
        <p:txBody>
          <a:bodyPr wrap="none">
            <a:spAutoFit/>
          </a:bodyPr>
          <a:lstStyle/>
          <a:p>
            <a:endParaRPr/>
          </a:p>
          <a:p>
            <a:pPr algn="ctr">
              <a:defRPr sz="900">
                <a:solidFill>
                  <a:srgbClr val="FFC000"/>
                </a:solidFill>
              </a:defRPr>
            </a:pPr>
            <a:r>
              <a:t>$32,000</a:t>
            </a:r>
          </a:p>
        </p:txBody>
      </p:sp>
      <p:sp>
        <p:nvSpPr>
          <p:cNvPr id="41" name="TextBox 40"/>
          <p:cNvSpPr txBox="1"/>
          <p:nvPr/>
        </p:nvSpPr>
        <p:spPr>
          <a:xfrm>
            <a:off x="5532120" y="3200400"/>
            <a:ext cx="1188720" cy="182880"/>
          </a:xfrm>
          <a:prstGeom prst="rect">
            <a:avLst/>
          </a:prstGeom>
          <a:noFill/>
        </p:spPr>
        <p:txBody>
          <a:bodyPr wrap="none">
            <a:spAutoFit/>
          </a:bodyPr>
          <a:lstStyle/>
          <a:p>
            <a:endParaRPr/>
          </a:p>
          <a:p>
            <a:pPr algn="ctr">
              <a:defRPr sz="800"/>
            </a:pPr>
            <a:r>
              <a:t>Apr 2026</a:t>
            </a:r>
          </a:p>
        </p:txBody>
      </p:sp>
      <p:sp>
        <p:nvSpPr>
          <p:cNvPr id="42" name="Rectangle 41"/>
          <p:cNvSpPr/>
          <p:nvPr/>
        </p:nvSpPr>
        <p:spPr>
          <a:xfrm>
            <a:off x="693420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3" name="Rectangle 42"/>
          <p:cNvSpPr/>
          <p:nvPr/>
        </p:nvSpPr>
        <p:spPr>
          <a:xfrm>
            <a:off x="647700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4" name="TextBox 43"/>
          <p:cNvSpPr txBox="1"/>
          <p:nvPr/>
        </p:nvSpPr>
        <p:spPr>
          <a:xfrm>
            <a:off x="6477000" y="1508760"/>
            <a:ext cx="1188720" cy="228600"/>
          </a:xfrm>
          <a:prstGeom prst="rect">
            <a:avLst/>
          </a:prstGeom>
          <a:noFill/>
        </p:spPr>
        <p:txBody>
          <a:bodyPr wrap="none">
            <a:spAutoFit/>
          </a:bodyPr>
          <a:lstStyle/>
          <a:p>
            <a:endParaRPr/>
          </a:p>
          <a:p>
            <a:pPr algn="ctr">
              <a:defRPr sz="1000" b="1"/>
            </a:pPr>
            <a:r>
              <a:t>Wave 2.3</a:t>
            </a:r>
          </a:p>
        </p:txBody>
      </p:sp>
      <p:sp>
        <p:nvSpPr>
          <p:cNvPr id="45" name="TextBox 44"/>
          <p:cNvSpPr txBox="1"/>
          <p:nvPr/>
        </p:nvSpPr>
        <p:spPr>
          <a:xfrm>
            <a:off x="6477000" y="1691640"/>
            <a:ext cx="1188720" cy="228600"/>
          </a:xfrm>
          <a:prstGeom prst="rect">
            <a:avLst/>
          </a:prstGeom>
          <a:noFill/>
        </p:spPr>
        <p:txBody>
          <a:bodyPr wrap="none">
            <a:spAutoFit/>
          </a:bodyPr>
          <a:lstStyle/>
          <a:p>
            <a:endParaRPr/>
          </a:p>
          <a:p>
            <a:pPr algn="ctr">
              <a:defRPr sz="900"/>
            </a:pPr>
            <a:r>
              <a:t>0 devices</a:t>
            </a:r>
          </a:p>
        </p:txBody>
      </p:sp>
      <p:sp>
        <p:nvSpPr>
          <p:cNvPr id="46" name="TextBox 45"/>
          <p:cNvSpPr txBox="1"/>
          <p:nvPr/>
        </p:nvSpPr>
        <p:spPr>
          <a:xfrm>
            <a:off x="6477000" y="1810512"/>
            <a:ext cx="1188720" cy="228600"/>
          </a:xfrm>
          <a:prstGeom prst="rect">
            <a:avLst/>
          </a:prstGeom>
          <a:noFill/>
        </p:spPr>
        <p:txBody>
          <a:bodyPr wrap="none">
            <a:spAutoFit/>
          </a:bodyPr>
          <a:lstStyle/>
          <a:p>
            <a:endParaRPr/>
          </a:p>
          <a:p>
            <a:pPr algn="ctr">
              <a:defRPr sz="900">
                <a:solidFill>
                  <a:srgbClr val="70AD47"/>
                </a:solidFill>
              </a:defRPr>
            </a:pPr>
            <a:r>
              <a:t>$0</a:t>
            </a:r>
          </a:p>
        </p:txBody>
      </p:sp>
      <p:sp>
        <p:nvSpPr>
          <p:cNvPr id="47" name="TextBox 46"/>
          <p:cNvSpPr txBox="1"/>
          <p:nvPr/>
        </p:nvSpPr>
        <p:spPr>
          <a:xfrm>
            <a:off x="6477000" y="1280160"/>
            <a:ext cx="1188720" cy="182880"/>
          </a:xfrm>
          <a:prstGeom prst="rect">
            <a:avLst/>
          </a:prstGeom>
          <a:noFill/>
        </p:spPr>
        <p:txBody>
          <a:bodyPr wrap="none">
            <a:spAutoFit/>
          </a:bodyPr>
          <a:lstStyle/>
          <a:p>
            <a:endParaRPr/>
          </a:p>
          <a:p>
            <a:pPr algn="ctr">
              <a:defRPr sz="800"/>
            </a:pPr>
            <a:r>
              <a:t>Jul 2026</a:t>
            </a:r>
          </a:p>
        </p:txBody>
      </p:sp>
      <p:sp>
        <p:nvSpPr>
          <p:cNvPr id="48" name="Rectangle 47"/>
          <p:cNvSpPr/>
          <p:nvPr/>
        </p:nvSpPr>
        <p:spPr>
          <a:xfrm>
            <a:off x="787908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9" name="Rectangle 48"/>
          <p:cNvSpPr/>
          <p:nvPr/>
        </p:nvSpPr>
        <p:spPr>
          <a:xfrm>
            <a:off x="7421880" y="242316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0" name="TextBox 49"/>
          <p:cNvSpPr txBox="1"/>
          <p:nvPr/>
        </p:nvSpPr>
        <p:spPr>
          <a:xfrm>
            <a:off x="7421880" y="2468880"/>
            <a:ext cx="1188720" cy="228600"/>
          </a:xfrm>
          <a:prstGeom prst="rect">
            <a:avLst/>
          </a:prstGeom>
          <a:noFill/>
        </p:spPr>
        <p:txBody>
          <a:bodyPr wrap="none">
            <a:spAutoFit/>
          </a:bodyPr>
          <a:lstStyle/>
          <a:p>
            <a:endParaRPr/>
          </a:p>
          <a:p>
            <a:pPr algn="ctr">
              <a:defRPr sz="1000" b="1"/>
            </a:pPr>
            <a:r>
              <a:t>Wave 2.4</a:t>
            </a:r>
          </a:p>
        </p:txBody>
      </p:sp>
      <p:sp>
        <p:nvSpPr>
          <p:cNvPr id="51" name="TextBox 50"/>
          <p:cNvSpPr txBox="1"/>
          <p:nvPr/>
        </p:nvSpPr>
        <p:spPr>
          <a:xfrm>
            <a:off x="7421880" y="2651760"/>
            <a:ext cx="1188720" cy="228600"/>
          </a:xfrm>
          <a:prstGeom prst="rect">
            <a:avLst/>
          </a:prstGeom>
          <a:noFill/>
        </p:spPr>
        <p:txBody>
          <a:bodyPr wrap="none">
            <a:spAutoFit/>
          </a:bodyPr>
          <a:lstStyle/>
          <a:p>
            <a:endParaRPr/>
          </a:p>
          <a:p>
            <a:pPr algn="ctr">
              <a:defRPr sz="900"/>
            </a:pPr>
            <a:r>
              <a:t>0 devices</a:t>
            </a:r>
          </a:p>
        </p:txBody>
      </p:sp>
      <p:sp>
        <p:nvSpPr>
          <p:cNvPr id="52" name="TextBox 51"/>
          <p:cNvSpPr txBox="1"/>
          <p:nvPr/>
        </p:nvSpPr>
        <p:spPr>
          <a:xfrm>
            <a:off x="7421880" y="2770632"/>
            <a:ext cx="1188720" cy="228600"/>
          </a:xfrm>
          <a:prstGeom prst="rect">
            <a:avLst/>
          </a:prstGeom>
          <a:noFill/>
        </p:spPr>
        <p:txBody>
          <a:bodyPr wrap="none">
            <a:spAutoFit/>
          </a:bodyPr>
          <a:lstStyle/>
          <a:p>
            <a:endParaRPr/>
          </a:p>
          <a:p>
            <a:pPr algn="ctr">
              <a:defRPr sz="900">
                <a:solidFill>
                  <a:srgbClr val="70AD47"/>
                </a:solidFill>
              </a:defRPr>
            </a:pPr>
            <a:r>
              <a:t>$0</a:t>
            </a:r>
          </a:p>
        </p:txBody>
      </p:sp>
      <p:sp>
        <p:nvSpPr>
          <p:cNvPr id="53" name="TextBox 52"/>
          <p:cNvSpPr txBox="1"/>
          <p:nvPr/>
        </p:nvSpPr>
        <p:spPr>
          <a:xfrm>
            <a:off x="7421880" y="3200400"/>
            <a:ext cx="1188720" cy="182880"/>
          </a:xfrm>
          <a:prstGeom prst="rect">
            <a:avLst/>
          </a:prstGeom>
          <a:noFill/>
        </p:spPr>
        <p:txBody>
          <a:bodyPr wrap="none">
            <a:spAutoFit/>
          </a:bodyPr>
          <a:lstStyle/>
          <a:p>
            <a:endParaRPr/>
          </a:p>
          <a:p>
            <a:pPr algn="ctr">
              <a:defRPr sz="800"/>
            </a:pPr>
            <a:r>
              <a:t>Oct 2026</a:t>
            </a:r>
          </a:p>
        </p:txBody>
      </p:sp>
      <p:sp>
        <p:nvSpPr>
          <p:cNvPr id="54" name="TextBox 53"/>
          <p:cNvSpPr txBox="1"/>
          <p:nvPr/>
        </p:nvSpPr>
        <p:spPr>
          <a:xfrm>
            <a:off x="-18288000" y="3840480"/>
            <a:ext cx="8503920" cy="274320"/>
          </a:xfrm>
          <a:prstGeom prst="rect">
            <a:avLst/>
          </a:prstGeom>
          <a:noFill/>
        </p:spPr>
        <p:txBody>
          <a:bodyPr wrap="none">
            <a:spAutoFit/>
          </a:bodyPr>
          <a:lstStyle/>
          <a:p>
            <a:endParaRPr/>
          </a:p>
          <a:p>
            <a:pPr>
              <a:defRPr sz="1400" b="1"/>
            </a:pPr>
            <a:r>
              <a:t>Refresh Wave Details</a:t>
            </a:r>
          </a:p>
        </p:txBody>
      </p:sp>
      <p:graphicFrame>
        <p:nvGraphicFramePr>
          <p:cNvPr id="55" name="Table 54"/>
          <p:cNvGraphicFramePr>
            <a:graphicFrameLocks noGrp="1"/>
          </p:cNvGraphicFramePr>
          <p:nvPr/>
        </p:nvGraphicFramePr>
        <p:xfrm>
          <a:off x="457200" y="4160520"/>
          <a:ext cx="8503920" cy="138684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220980">
                <a:tc>
                  <a:txBody>
                    <a:bodyPr/>
                    <a:lstStyle/>
                    <a:p>
                      <a:pPr algn="ctr">
                        <a:defRPr sz="1000" b="1">
                          <a:solidFill>
                            <a:srgbClr val="FFFFFF"/>
                          </a:solidFill>
                        </a:defRPr>
                      </a:pPr>
                      <a:r>
                        <a:t>Wave</a:t>
                      </a:r>
                    </a:p>
                  </a:txBody>
                  <a:tcPr>
                    <a:solidFill>
                      <a:srgbClr val="2A3B4F"/>
                    </a:solidFill>
                  </a:tcPr>
                </a:tc>
                <a:tc>
                  <a:txBody>
                    <a:bodyPr/>
                    <a:lstStyle/>
                    <a:p>
                      <a:pPr algn="ctr">
                        <a:defRPr sz="1000" b="1">
                          <a:solidFill>
                            <a:srgbClr val="FFFFFF"/>
                          </a:solidFill>
                        </a:defRPr>
                      </a:pPr>
                      <a:r>
                        <a:t>Timeframe</a:t>
                      </a:r>
                    </a:p>
                  </a:txBody>
                  <a:tcPr>
                    <a:solidFill>
                      <a:srgbClr val="2A3B4F"/>
                    </a:solidFill>
                  </a:tcPr>
                </a:tc>
                <a:tc>
                  <a:txBody>
                    <a:bodyPr/>
                    <a:lstStyle/>
                    <a:p>
                      <a:pPr algn="ctr">
                        <a:defRPr sz="1000" b="1">
                          <a:solidFill>
                            <a:srgbClr val="FFFFFF"/>
                          </a:solidFill>
                        </a:defRPr>
                      </a:pPr>
                      <a:r>
                        <a:t>Devices</a:t>
                      </a:r>
                    </a:p>
                  </a:txBody>
                  <a:tcPr>
                    <a:solidFill>
                      <a:srgbClr val="2A3B4F"/>
                    </a:solidFill>
                  </a:tcPr>
                </a:tc>
                <a:tc>
                  <a:txBody>
                    <a:bodyPr/>
                    <a:lstStyle/>
                    <a:p>
                      <a:pPr algn="ctr">
                        <a:defRPr sz="1000" b="1">
                          <a:solidFill>
                            <a:srgbClr val="FFFFFF"/>
                          </a:solidFill>
                        </a:defRPr>
                      </a:pPr>
                      <a:r>
                        <a:t>Hardware Cost</a:t>
                      </a:r>
                    </a:p>
                  </a:txBody>
                  <a:tcPr>
                    <a:solidFill>
                      <a:srgbClr val="2A3B4F"/>
                    </a:solidFill>
                  </a:tcPr>
                </a:tc>
                <a:tc>
                  <a:txBody>
                    <a:bodyPr/>
                    <a:lstStyle/>
                    <a:p>
                      <a:pPr algn="ctr">
                        <a:defRPr sz="1000" b="1">
                          <a:solidFill>
                            <a:srgbClr val="FFFFFF"/>
                          </a:solidFill>
                        </a:defRPr>
                      </a:pPr>
                      <a:r>
                        <a:t>License Cost</a:t>
                      </a:r>
                    </a:p>
                  </a:txBody>
                  <a:tcPr>
                    <a:solidFill>
                      <a:srgbClr val="2A3B4F"/>
                    </a:solidFill>
                  </a:tcPr>
                </a:tc>
                <a:tc>
                  <a:txBody>
                    <a:bodyPr/>
                    <a:lstStyle/>
                    <a:p>
                      <a:pPr algn="ctr">
                        <a:defRPr sz="1000" b="1">
                          <a:solidFill>
                            <a:srgbClr val="FFFFFF"/>
                          </a:solidFill>
                        </a:defRPr>
                      </a:pPr>
                      <a:r>
                        <a:t>Total Cost</a:t>
                      </a:r>
                    </a:p>
                  </a:txBody>
                  <a:tcPr>
                    <a:solidFill>
                      <a:srgbClr val="2A3B4F"/>
                    </a:solidFill>
                  </a:tcPr>
                </a:tc>
                <a:tc>
                  <a:txBody>
                    <a:bodyPr/>
                    <a:lstStyle/>
                    <a:p>
                      <a:pPr algn="ctr">
                        <a:defRPr sz="1000" b="1">
                          <a:solidFill>
                            <a:srgbClr val="FFFFFF"/>
                          </a:solidFill>
                        </a:defRPr>
                      </a:pPr>
                      <a:r>
                        <a:t>Risk Level</a:t>
                      </a:r>
                    </a:p>
                  </a:txBody>
                  <a:tcPr>
                    <a:solidFill>
                      <a:srgbClr val="2A3B4F"/>
                    </a:solidFill>
                  </a:tcPr>
                </a:tc>
                <a:extLst>
                  <a:ext uri="{0D108BD9-81ED-4DB2-BD59-A6C34878D82A}">
                    <a16:rowId xmlns:a16="http://schemas.microsoft.com/office/drawing/2014/main" val="10000"/>
                  </a:ext>
                </a:extLst>
              </a:tr>
              <a:tr h="220980">
                <a:tc>
                  <a:txBody>
                    <a:bodyPr/>
                    <a:lstStyle/>
                    <a:p>
                      <a:pPr algn="ctr">
                        <a:defRPr sz="900" b="1"/>
                      </a:pPr>
                      <a:r>
                        <a:t>Wave 1.1</a:t>
                      </a:r>
                    </a:p>
                  </a:txBody>
                  <a:tcPr>
                    <a:solidFill>
                      <a:srgbClr val="F0F0F0"/>
                    </a:solidFill>
                  </a:tcPr>
                </a:tc>
                <a:tc>
                  <a:txBody>
                    <a:bodyPr/>
                    <a:lstStyle/>
                    <a:p>
                      <a:pPr algn="ctr">
                        <a:defRPr sz="900"/>
                      </a:pPr>
                      <a:r>
                        <a:t>Jan 2025 - Mar 2025</a:t>
                      </a:r>
                    </a:p>
                  </a:txBody>
                  <a:tcPr>
                    <a:solidFill>
                      <a:srgbClr val="F0F0F0"/>
                    </a:solidFill>
                  </a:tcPr>
                </a:tc>
                <a:tc>
                  <a:txBody>
                    <a:bodyPr/>
                    <a:lstStyle/>
                    <a:p>
                      <a:pPr>
                        <a:defRPr sz="900"/>
                      </a:pPr>
                      <a:r>
                        <a:t>Total: 0</a:t>
                      </a:r>
                    </a:p>
                  </a:txBody>
                  <a:tcPr>
                    <a:solidFill>
                      <a:srgbClr val="F0F0F0"/>
                    </a:solidFill>
                  </a:tcPr>
                </a:tc>
                <a:tc>
                  <a:txBody>
                    <a:bodyPr/>
                    <a:lstStyle/>
                    <a:p>
                      <a:pPr algn="r">
                        <a:defRPr sz="900"/>
                      </a:pPr>
                      <a:r>
                        <a:t>$0.00</a:t>
                      </a:r>
                    </a:p>
                  </a:txBody>
                  <a:tcPr>
                    <a:solidFill>
                      <a:srgbClr val="F0F0F0"/>
                    </a:solidFill>
                  </a:tcPr>
                </a:tc>
                <a:tc>
                  <a:txBody>
                    <a:bodyPr/>
                    <a:lstStyle/>
                    <a:p>
                      <a:pPr algn="r">
                        <a:defRPr sz="900"/>
                      </a:pPr>
                      <a:r>
                        <a:t>$0.00</a:t>
                      </a:r>
                    </a:p>
                  </a:txBody>
                  <a:tcPr>
                    <a:solidFill>
                      <a:srgbClr val="F0F0F0"/>
                    </a:solidFill>
                  </a:tcPr>
                </a:tc>
                <a:tc>
                  <a:txBody>
                    <a:bodyPr/>
                    <a:lstStyle/>
                    <a:p>
                      <a:pPr algn="r">
                        <a:defRPr sz="900" b="1"/>
                      </a:pPr>
                      <a:r>
                        <a:t>$0.00</a:t>
                      </a:r>
                    </a:p>
                  </a:txBody>
                  <a:tcPr>
                    <a:solidFill>
                      <a:srgbClr val="F0F0F0"/>
                    </a:solidFill>
                  </a:tcPr>
                </a:tc>
                <a:tc>
                  <a:txBody>
                    <a:bodyPr/>
                    <a:lstStyle/>
                    <a:p>
                      <a:pPr algn="ctr">
                        <a:defRPr sz="900">
                          <a:solidFill>
                            <a:srgbClr val="70AD47"/>
                          </a:solidFill>
                        </a:defRPr>
                      </a:pPr>
                      <a:r>
                        <a:t>Low</a:t>
                      </a:r>
                    </a:p>
                  </a:txBody>
                  <a:tcPr>
                    <a:solidFill>
                      <a:srgbClr val="F0F0F0"/>
                    </a:solidFill>
                  </a:tcPr>
                </a:tc>
                <a:extLst>
                  <a:ext uri="{0D108BD9-81ED-4DB2-BD59-A6C34878D82A}">
                    <a16:rowId xmlns:a16="http://schemas.microsoft.com/office/drawing/2014/main" val="10001"/>
                  </a:ext>
                </a:extLst>
              </a:tr>
              <a:tr h="220980">
                <a:tc>
                  <a:txBody>
                    <a:bodyPr/>
                    <a:lstStyle/>
                    <a:p>
                      <a:pPr algn="ctr">
                        <a:defRPr sz="900" b="1"/>
                      </a:pPr>
                      <a:r>
                        <a:t>Wave 1.2</a:t>
                      </a:r>
                    </a:p>
                  </a:txBody>
                  <a:tcPr>
                    <a:solidFill>
                      <a:srgbClr val="F8F8F8"/>
                    </a:solidFill>
                  </a:tcPr>
                </a:tc>
                <a:tc>
                  <a:txBody>
                    <a:bodyPr/>
                    <a:lstStyle/>
                    <a:p>
                      <a:pPr algn="ctr">
                        <a:defRPr sz="900"/>
                      </a:pPr>
                      <a:r>
                        <a:t>Apr 2025 - Jun 2025</a:t>
                      </a:r>
                    </a:p>
                  </a:txBody>
                  <a:tcPr>
                    <a:solidFill>
                      <a:srgbClr val="F8F8F8"/>
                    </a:solidFill>
                  </a:tcPr>
                </a:tc>
                <a:tc>
                  <a:txBody>
                    <a:bodyPr/>
                    <a:lstStyle/>
                    <a:p>
                      <a:pPr>
                        <a:defRPr sz="900"/>
                      </a:pPr>
                      <a:r>
                        <a:t>MS: 10</a:t>
                      </a:r>
                    </a:p>
                  </a:txBody>
                  <a:tcPr>
                    <a:solidFill>
                      <a:srgbClr val="F8F8F8"/>
                    </a:solidFill>
                  </a:tcPr>
                </a:tc>
                <a:tc>
                  <a:txBody>
                    <a:bodyPr/>
                    <a:lstStyle/>
                    <a:p>
                      <a:pPr algn="r">
                        <a:defRPr sz="900"/>
                      </a:pPr>
                      <a:r>
                        <a:t>$77,950.00</a:t>
                      </a:r>
                    </a:p>
                  </a:txBody>
                  <a:tcPr>
                    <a:solidFill>
                      <a:srgbClr val="F8F8F8"/>
                    </a:solidFill>
                  </a:tcPr>
                </a:tc>
                <a:tc>
                  <a:txBody>
                    <a:bodyPr/>
                    <a:lstStyle/>
                    <a:p>
                      <a:pPr algn="r">
                        <a:defRPr sz="900"/>
                      </a:pPr>
                      <a:r>
                        <a:t>$2,232.80</a:t>
                      </a:r>
                    </a:p>
                  </a:txBody>
                  <a:tcPr>
                    <a:solidFill>
                      <a:srgbClr val="F8F8F8"/>
                    </a:solidFill>
                  </a:tcPr>
                </a:tc>
                <a:tc>
                  <a:txBody>
                    <a:bodyPr/>
                    <a:lstStyle/>
                    <a:p>
                      <a:pPr algn="r">
                        <a:defRPr sz="900" b="1"/>
                      </a:pPr>
                      <a:r>
                        <a:t>$80,182.80</a:t>
                      </a:r>
                    </a:p>
                  </a:txBody>
                  <a:tcPr>
                    <a:solidFill>
                      <a:srgbClr val="F8F8F8"/>
                    </a:solidFill>
                  </a:tcPr>
                </a:tc>
                <a:tc>
                  <a:txBody>
                    <a:bodyPr/>
                    <a:lstStyle/>
                    <a:p>
                      <a:pPr algn="ctr">
                        <a:defRPr sz="900">
                          <a:solidFill>
                            <a:srgbClr val="E55451"/>
                          </a:solidFill>
                        </a:defRPr>
                      </a:pPr>
                      <a:r>
                        <a:t>High</a:t>
                      </a:r>
                    </a:p>
                  </a:txBody>
                  <a:tcPr>
                    <a:solidFill>
                      <a:srgbClr val="F8F8F8"/>
                    </a:solidFill>
                  </a:tcPr>
                </a:tc>
                <a:extLst>
                  <a:ext uri="{0D108BD9-81ED-4DB2-BD59-A6C34878D82A}">
                    <a16:rowId xmlns:a16="http://schemas.microsoft.com/office/drawing/2014/main" val="10002"/>
                  </a:ext>
                </a:extLst>
              </a:tr>
              <a:tr h="220980">
                <a:tc>
                  <a:txBody>
                    <a:bodyPr/>
                    <a:lstStyle/>
                    <a:p>
                      <a:pPr algn="ctr">
                        <a:defRPr sz="900" b="1"/>
                      </a:pPr>
                      <a:r>
                        <a:t>Wave 1.3</a:t>
                      </a:r>
                    </a:p>
                  </a:txBody>
                  <a:tcPr>
                    <a:solidFill>
                      <a:srgbClr val="F0F0F0"/>
                    </a:solidFill>
                  </a:tcPr>
                </a:tc>
                <a:tc>
                  <a:txBody>
                    <a:bodyPr/>
                    <a:lstStyle/>
                    <a:p>
                      <a:pPr algn="ctr">
                        <a:defRPr sz="900"/>
                      </a:pPr>
                      <a:r>
                        <a:t>Jul 2025 - Sep 2025</a:t>
                      </a:r>
                    </a:p>
                  </a:txBody>
                  <a:tcPr>
                    <a:solidFill>
                      <a:srgbClr val="F0F0F0"/>
                    </a:solidFill>
                  </a:tcPr>
                </a:tc>
                <a:tc>
                  <a:txBody>
                    <a:bodyPr/>
                    <a:lstStyle/>
                    <a:p>
                      <a:pPr>
                        <a:defRPr sz="900"/>
                      </a:pPr>
                      <a:r>
                        <a:t>Total: 0</a:t>
                      </a:r>
                    </a:p>
                  </a:txBody>
                  <a:tcPr>
                    <a:solidFill>
                      <a:srgbClr val="F0F0F0"/>
                    </a:solidFill>
                  </a:tcPr>
                </a:tc>
                <a:tc>
                  <a:txBody>
                    <a:bodyPr/>
                    <a:lstStyle/>
                    <a:p>
                      <a:pPr algn="r">
                        <a:defRPr sz="900"/>
                      </a:pPr>
                      <a:r>
                        <a:t>$0.00</a:t>
                      </a:r>
                    </a:p>
                  </a:txBody>
                  <a:tcPr>
                    <a:solidFill>
                      <a:srgbClr val="F0F0F0"/>
                    </a:solidFill>
                  </a:tcPr>
                </a:tc>
                <a:tc>
                  <a:txBody>
                    <a:bodyPr/>
                    <a:lstStyle/>
                    <a:p>
                      <a:pPr algn="r">
                        <a:defRPr sz="900"/>
                      </a:pPr>
                      <a:r>
                        <a:t>$0.00</a:t>
                      </a:r>
                    </a:p>
                  </a:txBody>
                  <a:tcPr>
                    <a:solidFill>
                      <a:srgbClr val="F0F0F0"/>
                    </a:solidFill>
                  </a:tcPr>
                </a:tc>
                <a:tc>
                  <a:txBody>
                    <a:bodyPr/>
                    <a:lstStyle/>
                    <a:p>
                      <a:pPr algn="r">
                        <a:defRPr sz="900" b="1"/>
                      </a:pPr>
                      <a:r>
                        <a:t>$0.00</a:t>
                      </a:r>
                    </a:p>
                  </a:txBody>
                  <a:tcPr>
                    <a:solidFill>
                      <a:srgbClr val="F0F0F0"/>
                    </a:solidFill>
                  </a:tcPr>
                </a:tc>
                <a:tc>
                  <a:txBody>
                    <a:bodyPr/>
                    <a:lstStyle/>
                    <a:p>
                      <a:pPr algn="ctr">
                        <a:defRPr sz="900">
                          <a:solidFill>
                            <a:srgbClr val="70AD47"/>
                          </a:solidFill>
                        </a:defRPr>
                      </a:pPr>
                      <a:r>
                        <a:t>Low</a:t>
                      </a:r>
                    </a:p>
                  </a:txBody>
                  <a:tcPr>
                    <a:solidFill>
                      <a:srgbClr val="F0F0F0"/>
                    </a:solidFill>
                  </a:tcPr>
                </a:tc>
                <a:extLst>
                  <a:ext uri="{0D108BD9-81ED-4DB2-BD59-A6C34878D82A}">
                    <a16:rowId xmlns:a16="http://schemas.microsoft.com/office/drawing/2014/main" val="10003"/>
                  </a:ext>
                </a:extLst>
              </a:tr>
              <a:tr h="220980">
                <a:tc>
                  <a:txBody>
                    <a:bodyPr/>
                    <a:lstStyle/>
                    <a:p>
                      <a:pPr algn="ctr">
                        <a:defRPr sz="900" b="1"/>
                      </a:pPr>
                      <a:r>
                        <a:t>Wave 1.4</a:t>
                      </a:r>
                    </a:p>
                  </a:txBody>
                  <a:tcPr>
                    <a:solidFill>
                      <a:srgbClr val="F8F8F8"/>
                    </a:solidFill>
                  </a:tcPr>
                </a:tc>
                <a:tc>
                  <a:txBody>
                    <a:bodyPr/>
                    <a:lstStyle/>
                    <a:p>
                      <a:pPr algn="ctr">
                        <a:defRPr sz="900"/>
                      </a:pPr>
                      <a:r>
                        <a:t>Oct 2025 - Dec 2025</a:t>
                      </a:r>
                    </a:p>
                  </a:txBody>
                  <a:tcPr>
                    <a:solidFill>
                      <a:srgbClr val="F8F8F8"/>
                    </a:solidFill>
                  </a:tcPr>
                </a:tc>
                <a:tc>
                  <a:txBody>
                    <a:bodyPr/>
                    <a:lstStyle/>
                    <a:p>
                      <a:pPr>
                        <a:defRPr sz="900"/>
                      </a:pPr>
                      <a:r>
                        <a:t>Total: 0</a:t>
                      </a:r>
                    </a:p>
                  </a:txBody>
                  <a:tcPr>
                    <a:solidFill>
                      <a:srgbClr val="F8F8F8"/>
                    </a:solidFill>
                  </a:tcPr>
                </a:tc>
                <a:tc>
                  <a:txBody>
                    <a:bodyPr/>
                    <a:lstStyle/>
                    <a:p>
                      <a:pPr algn="r">
                        <a:defRPr sz="900"/>
                      </a:pPr>
                      <a:r>
                        <a:t>$0.00</a:t>
                      </a:r>
                    </a:p>
                  </a:txBody>
                  <a:tcPr>
                    <a:solidFill>
                      <a:srgbClr val="F8F8F8"/>
                    </a:solidFill>
                  </a:tcPr>
                </a:tc>
                <a:tc>
                  <a:txBody>
                    <a:bodyPr/>
                    <a:lstStyle/>
                    <a:p>
                      <a:pPr algn="r">
                        <a:defRPr sz="900"/>
                      </a:pPr>
                      <a:r>
                        <a:t>$0.00</a:t>
                      </a:r>
                    </a:p>
                  </a:txBody>
                  <a:tcPr>
                    <a:solidFill>
                      <a:srgbClr val="F8F8F8"/>
                    </a:solidFill>
                  </a:tcPr>
                </a:tc>
                <a:tc>
                  <a:txBody>
                    <a:bodyPr/>
                    <a:lstStyle/>
                    <a:p>
                      <a:pPr algn="r">
                        <a:defRPr sz="900" b="1"/>
                      </a:pPr>
                      <a:r>
                        <a:t>$0.00</a:t>
                      </a:r>
                    </a:p>
                  </a:txBody>
                  <a:tcPr>
                    <a:solidFill>
                      <a:srgbClr val="F8F8F8"/>
                    </a:solidFill>
                  </a:tcPr>
                </a:tc>
                <a:tc>
                  <a:txBody>
                    <a:bodyPr/>
                    <a:lstStyle/>
                    <a:p>
                      <a:pPr algn="ctr">
                        <a:defRPr sz="900">
                          <a:solidFill>
                            <a:srgbClr val="70AD47"/>
                          </a:solidFill>
                        </a:defRPr>
                      </a:pPr>
                      <a:r>
                        <a:t>Low</a:t>
                      </a:r>
                    </a:p>
                  </a:txBody>
                  <a:tcPr>
                    <a:solidFill>
                      <a:srgbClr val="F8F8F8"/>
                    </a:solidFill>
                  </a:tcPr>
                </a:tc>
                <a:extLst>
                  <a:ext uri="{0D108BD9-81ED-4DB2-BD59-A6C34878D82A}">
                    <a16:rowId xmlns:a16="http://schemas.microsoft.com/office/drawing/2014/main" val="10004"/>
                  </a:ext>
                </a:extLst>
              </a:tr>
              <a:tr h="220980">
                <a:tc>
                  <a:txBody>
                    <a:bodyPr/>
                    <a:lstStyle/>
                    <a:p>
                      <a:pPr algn="ctr">
                        <a:defRPr sz="900" b="1"/>
                      </a:pPr>
                      <a:r>
                        <a:t>Wave 2.1</a:t>
                      </a:r>
                    </a:p>
                  </a:txBody>
                  <a:tcPr>
                    <a:solidFill>
                      <a:srgbClr val="F0F0F0"/>
                    </a:solidFill>
                  </a:tcPr>
                </a:tc>
                <a:tc>
                  <a:txBody>
                    <a:bodyPr/>
                    <a:lstStyle/>
                    <a:p>
                      <a:pPr algn="ctr">
                        <a:defRPr sz="900"/>
                      </a:pPr>
                      <a:r>
                        <a:t>Jan 2026 - Mar 2026</a:t>
                      </a:r>
                    </a:p>
                  </a:txBody>
                  <a:tcPr>
                    <a:solidFill>
                      <a:srgbClr val="F0F0F0"/>
                    </a:solidFill>
                  </a:tcPr>
                </a:tc>
                <a:tc>
                  <a:txBody>
                    <a:bodyPr/>
                    <a:lstStyle/>
                    <a:p>
                      <a:pPr>
                        <a:defRPr sz="900"/>
                      </a:pPr>
                      <a:r>
                        <a:t>Total: 0</a:t>
                      </a:r>
                    </a:p>
                  </a:txBody>
                  <a:tcPr>
                    <a:solidFill>
                      <a:srgbClr val="F0F0F0"/>
                    </a:solidFill>
                  </a:tcPr>
                </a:tc>
                <a:tc>
                  <a:txBody>
                    <a:bodyPr/>
                    <a:lstStyle/>
                    <a:p>
                      <a:pPr algn="r">
                        <a:defRPr sz="900"/>
                      </a:pPr>
                      <a:r>
                        <a:t>$0.00</a:t>
                      </a:r>
                    </a:p>
                  </a:txBody>
                  <a:tcPr>
                    <a:solidFill>
                      <a:srgbClr val="F0F0F0"/>
                    </a:solidFill>
                  </a:tcPr>
                </a:tc>
                <a:tc>
                  <a:txBody>
                    <a:bodyPr/>
                    <a:lstStyle/>
                    <a:p>
                      <a:pPr algn="r">
                        <a:defRPr sz="900"/>
                      </a:pPr>
                      <a:r>
                        <a:t>$0.00</a:t>
                      </a:r>
                    </a:p>
                  </a:txBody>
                  <a:tcPr>
                    <a:solidFill>
                      <a:srgbClr val="F0F0F0"/>
                    </a:solidFill>
                  </a:tcPr>
                </a:tc>
                <a:tc>
                  <a:txBody>
                    <a:bodyPr/>
                    <a:lstStyle/>
                    <a:p>
                      <a:pPr algn="r">
                        <a:defRPr sz="900" b="1"/>
                      </a:pPr>
                      <a:r>
                        <a:t>$0.00</a:t>
                      </a:r>
                    </a:p>
                  </a:txBody>
                  <a:tcPr>
                    <a:solidFill>
                      <a:srgbClr val="F0F0F0"/>
                    </a:solidFill>
                  </a:tcPr>
                </a:tc>
                <a:tc>
                  <a:txBody>
                    <a:bodyPr/>
                    <a:lstStyle/>
                    <a:p>
                      <a:pPr algn="ctr">
                        <a:defRPr sz="900">
                          <a:solidFill>
                            <a:srgbClr val="70AD47"/>
                          </a:solidFill>
                        </a:defRPr>
                      </a:pPr>
                      <a:r>
                        <a:t>Low</a:t>
                      </a:r>
                    </a:p>
                  </a:txBody>
                  <a:tcPr>
                    <a:solidFill>
                      <a:srgbClr val="F0F0F0"/>
                    </a:solidFill>
                  </a:tcPr>
                </a:tc>
                <a:extLst>
                  <a:ext uri="{0D108BD9-81ED-4DB2-BD59-A6C34878D82A}">
                    <a16:rowId xmlns:a16="http://schemas.microsoft.com/office/drawing/2014/main" val="10005"/>
                  </a:ext>
                </a:extLst>
              </a:tr>
            </a:tbl>
          </a:graphicData>
        </a:graphic>
      </p:graphicFrame>
      <p:sp>
        <p:nvSpPr>
          <p:cNvPr id="56" name="TextBox 55"/>
          <p:cNvSpPr txBox="1"/>
          <p:nvPr/>
        </p:nvSpPr>
        <p:spPr>
          <a:xfrm>
            <a:off x="457200" y="5550408"/>
            <a:ext cx="8503920" cy="274320"/>
          </a:xfrm>
          <a:prstGeom prst="rect">
            <a:avLst/>
          </a:prstGeom>
          <a:noFill/>
        </p:spPr>
        <p:txBody>
          <a:bodyPr wrap="none">
            <a:spAutoFit/>
          </a:bodyPr>
          <a:lstStyle/>
          <a:p>
            <a:endParaRPr/>
          </a:p>
          <a:p>
            <a:pPr>
              <a:defRPr sz="900" i="1"/>
            </a:pPr>
            <a:r>
              <a:t>Note: This table shows planned refresh waves with their recommended replacement devices, organized by timeframe.</a:t>
            </a:r>
          </a:p>
        </p:txBody>
      </p:sp>
      <p:sp>
        <p:nvSpPr>
          <p:cNvPr id="57" name="TextBox 56"/>
          <p:cNvSpPr txBox="1"/>
          <p:nvPr/>
        </p:nvSpPr>
        <p:spPr>
          <a:xfrm>
            <a:off x="457200" y="5751576"/>
            <a:ext cx="8503920" cy="274320"/>
          </a:xfrm>
          <a:prstGeom prst="rect">
            <a:avLst/>
          </a:prstGeom>
          <a:noFill/>
        </p:spPr>
        <p:txBody>
          <a:bodyPr wrap="none">
            <a:spAutoFit/>
          </a:bodyPr>
          <a:lstStyle/>
          <a:p>
            <a:endParaRPr/>
          </a:p>
          <a:p>
            <a:pPr>
              <a:defRPr sz="800" i="1"/>
            </a:pPr>
            <a:r>
              <a:t>Methodology: Refresh waves are calculated using end-of-support dates, device risk scores, current Meraki pricing loaded from a partner, clustering analysis of similar devices, and budget optimization algorithms.</a:t>
            </a:r>
            <a:br/>
            <a:r>
              <a:t>License costs are based on 1-year Enterprise license prices. *These are just estimates*. Cisco account team should be engaged for recommendations and quotes.</a:t>
            </a:r>
          </a:p>
        </p:txBody>
      </p:sp>
      <p:sp>
        <p:nvSpPr>
          <p:cNvPr id="58" name="TextBox 57"/>
          <p:cNvSpPr txBox="1"/>
          <p:nvPr/>
        </p:nvSpPr>
        <p:spPr>
          <a:xfrm>
            <a:off x="457200" y="0"/>
            <a:ext cx="8229600" cy="457200"/>
          </a:xfrm>
          <a:prstGeom prst="rect">
            <a:avLst/>
          </a:prstGeom>
          <a:noFill/>
        </p:spPr>
        <p:txBody>
          <a:bodyPr wrap="none">
            <a:spAutoFit/>
          </a:bodyPr>
          <a:lstStyle/>
          <a:p>
            <a:endParaRPr/>
          </a:p>
          <a:p>
            <a:pPr>
              <a:defRPr sz="2400" b="1"/>
            </a:pPr>
            <a:r>
              <a:t>Hardware Refresh Planning Timeline</a:t>
            </a:r>
          </a:p>
        </p:txBody>
      </p:sp>
      <p:sp>
        <p:nvSpPr>
          <p:cNvPr id="59" name="TextBox 58"/>
          <p:cNvSpPr txBox="1"/>
          <p:nvPr/>
        </p:nvSpPr>
        <p:spPr>
          <a:xfrm>
            <a:off x="457200" y="557784"/>
            <a:ext cx="8229600" cy="274320"/>
          </a:xfrm>
          <a:prstGeom prst="rect">
            <a:avLst/>
          </a:prstGeom>
          <a:noFill/>
        </p:spPr>
        <p:txBody>
          <a:bodyPr wrap="none">
            <a:spAutoFit/>
          </a:bodyPr>
          <a:lstStyle/>
          <a:p>
            <a:endParaRPr/>
          </a:p>
          <a:p>
            <a:pPr>
              <a:defRPr sz="1400" b="1"/>
            </a:pPr>
            <a:r>
              <a:t>36-Month Refresh Timeline</a:t>
            </a:r>
          </a:p>
        </p:txBody>
      </p:sp>
      <p:sp>
        <p:nvSpPr>
          <p:cNvPr id="60" name="TextBox 59"/>
          <p:cNvSpPr txBox="1"/>
          <p:nvPr/>
        </p:nvSpPr>
        <p:spPr>
          <a:xfrm>
            <a:off x="457200" y="3611880"/>
            <a:ext cx="8503920" cy="274320"/>
          </a:xfrm>
          <a:prstGeom prst="rect">
            <a:avLst/>
          </a:prstGeom>
          <a:noFill/>
        </p:spPr>
        <p:txBody>
          <a:bodyPr wrap="none">
            <a:spAutoFit/>
          </a:bodyPr>
          <a:lstStyle/>
          <a:p>
            <a:endParaRPr/>
          </a:p>
          <a:p>
            <a:pPr>
              <a:defRPr sz="1400" b="1"/>
            </a:pPr>
            <a:r>
              <a:t>Refresh Wave Details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8229600" cy="457200"/>
          </a:xfrm>
          <a:prstGeom prst="rect">
            <a:avLst/>
          </a:prstGeom>
          <a:noFill/>
        </p:spPr>
        <p:txBody>
          <a:bodyPr wrap="none">
            <a:spAutoFit/>
          </a:bodyPr>
          <a:lstStyle/>
          <a:p>
            <a:endParaRPr/>
          </a:p>
          <a:p>
            <a:pPr>
              <a:defRPr sz="2400" b="1"/>
            </a:pPr>
            <a:r>
              <a:t>Recommended Replacement Models</a:t>
            </a:r>
          </a:p>
        </p:txBody>
      </p:sp>
      <p:cxnSp>
        <p:nvCxnSpPr>
          <p:cNvPr id="3" name="Connector 2"/>
          <p:cNvCxnSpPr/>
          <p:nvPr/>
        </p:nvCxnSpPr>
        <p:spPr>
          <a:xfrm>
            <a:off x="457200" y="640080"/>
            <a:ext cx="82296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graphicFrame>
        <p:nvGraphicFramePr>
          <p:cNvPr id="4" name="Table 3"/>
          <p:cNvGraphicFramePr>
            <a:graphicFrameLocks noGrp="1"/>
          </p:cNvGraphicFramePr>
          <p:nvPr/>
        </p:nvGraphicFramePr>
        <p:xfrm>
          <a:off x="457200" y="813816"/>
          <a:ext cx="8686800" cy="484632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1097280">
                  <a:extLst>
                    <a:ext uri="{9D8B030D-6E8A-4147-A177-3AD203B41FA5}">
                      <a16:colId xmlns:a16="http://schemas.microsoft.com/office/drawing/2014/main" val="20006"/>
                    </a:ext>
                  </a:extLst>
                </a:gridCol>
                <a:gridCol w="1188720">
                  <a:extLst>
                    <a:ext uri="{9D8B030D-6E8A-4147-A177-3AD203B41FA5}">
                      <a16:colId xmlns:a16="http://schemas.microsoft.com/office/drawing/2014/main" val="20007"/>
                    </a:ext>
                  </a:extLst>
                </a:gridCol>
              </a:tblGrid>
              <a:tr h="807720">
                <a:tc>
                  <a:txBody>
                    <a:bodyPr/>
                    <a:lstStyle/>
                    <a:p>
                      <a:pPr algn="ctr">
                        <a:defRPr sz="1000" b="1">
                          <a:solidFill>
                            <a:srgbClr val="FFFFFF"/>
                          </a:solidFill>
                        </a:defRPr>
                      </a:pPr>
                      <a:r>
                        <a:t>Family</a:t>
                      </a:r>
                    </a:p>
                  </a:txBody>
                  <a:tcPr>
                    <a:solidFill>
                      <a:srgbClr val="2A3B4F"/>
                    </a:solidFill>
                  </a:tcPr>
                </a:tc>
                <a:tc>
                  <a:txBody>
                    <a:bodyPr/>
                    <a:lstStyle/>
                    <a:p>
                      <a:pPr algn="ctr">
                        <a:defRPr sz="1000" b="1">
                          <a:solidFill>
                            <a:srgbClr val="FFFFFF"/>
                          </a:solidFill>
                        </a:defRPr>
                      </a:pPr>
                      <a:r>
                        <a:t>Replacement Model</a:t>
                      </a:r>
                    </a:p>
                  </a:txBody>
                  <a:tcPr>
                    <a:solidFill>
                      <a:srgbClr val="2A3B4F"/>
                    </a:solidFill>
                  </a:tcPr>
                </a:tc>
                <a:tc>
                  <a:txBody>
                    <a:bodyPr/>
                    <a:lstStyle/>
                    <a:p>
                      <a:pPr algn="ctr">
                        <a:defRPr sz="1000" b="1">
                          <a:solidFill>
                            <a:srgbClr val="FFFFFF"/>
                          </a:solidFill>
                        </a:defRPr>
                      </a:pPr>
                      <a:r>
                        <a:t>Original Models</a:t>
                      </a:r>
                    </a:p>
                  </a:txBody>
                  <a:tcPr>
                    <a:solidFill>
                      <a:srgbClr val="2A3B4F"/>
                    </a:solidFill>
                  </a:tcPr>
                </a:tc>
                <a:tc>
                  <a:txBody>
                    <a:bodyPr/>
                    <a:lstStyle/>
                    <a:p>
                      <a:pPr algn="ctr">
                        <a:defRPr sz="1000" b="1">
                          <a:solidFill>
                            <a:srgbClr val="FFFFFF"/>
                          </a:solidFill>
                        </a:defRPr>
                      </a:pPr>
                      <a:r>
                        <a:t>Quantity</a:t>
                      </a:r>
                    </a:p>
                  </a:txBody>
                  <a:tcPr>
                    <a:solidFill>
                      <a:srgbClr val="2A3B4F"/>
                    </a:solidFill>
                  </a:tcPr>
                </a:tc>
                <a:tc>
                  <a:txBody>
                    <a:bodyPr/>
                    <a:lstStyle/>
                    <a:p>
                      <a:pPr algn="ctr">
                        <a:defRPr sz="1000" b="1">
                          <a:solidFill>
                            <a:srgbClr val="FFFFFF"/>
                          </a:solidFill>
                        </a:defRPr>
                      </a:pPr>
                      <a:r>
                        <a:t>Hardware Cost</a:t>
                      </a:r>
                    </a:p>
                  </a:txBody>
                  <a:tcPr>
                    <a:solidFill>
                      <a:srgbClr val="2A3B4F"/>
                    </a:solidFill>
                  </a:tcPr>
                </a:tc>
                <a:tc>
                  <a:txBody>
                    <a:bodyPr/>
                    <a:lstStyle/>
                    <a:p>
                      <a:pPr algn="ctr">
                        <a:defRPr sz="1000" b="1">
                          <a:solidFill>
                            <a:srgbClr val="FFFFFF"/>
                          </a:solidFill>
                        </a:defRPr>
                      </a:pPr>
                      <a:r>
                        <a:t>License Cost</a:t>
                      </a:r>
                    </a:p>
                  </a:txBody>
                  <a:tcPr>
                    <a:solidFill>
                      <a:srgbClr val="2A3B4F"/>
                    </a:solidFill>
                  </a:tcPr>
                </a:tc>
                <a:tc>
                  <a:txBody>
                    <a:bodyPr/>
                    <a:lstStyle/>
                    <a:p>
                      <a:pPr algn="ctr">
                        <a:defRPr sz="1000" b="1">
                          <a:solidFill>
                            <a:srgbClr val="FFFFFF"/>
                          </a:solidFill>
                        </a:defRPr>
                      </a:pPr>
                      <a:r>
                        <a:t>Hardware+License Cost</a:t>
                      </a:r>
                    </a:p>
                  </a:txBody>
                  <a:tcPr>
                    <a:solidFill>
                      <a:srgbClr val="2A3B4F"/>
                    </a:solidFill>
                  </a:tcPr>
                </a:tc>
                <a:tc>
                  <a:txBody>
                    <a:bodyPr/>
                    <a:lstStyle/>
                    <a:p>
                      <a:pPr algn="ctr">
                        <a:defRPr sz="1000" b="1">
                          <a:solidFill>
                            <a:srgbClr val="FFFFFF"/>
                          </a:solidFill>
                        </a:defRPr>
                      </a:pPr>
                      <a:r>
                        <a:t>Total Cost</a:t>
                      </a:r>
                    </a:p>
                  </a:txBody>
                  <a:tcPr>
                    <a:solidFill>
                      <a:srgbClr val="2A3B4F"/>
                    </a:solidFill>
                  </a:tcPr>
                </a:tc>
                <a:extLst>
                  <a:ext uri="{0D108BD9-81ED-4DB2-BD59-A6C34878D82A}">
                    <a16:rowId xmlns:a16="http://schemas.microsoft.com/office/drawing/2014/main" val="10000"/>
                  </a:ext>
                </a:extLst>
              </a:tr>
              <a:tr h="807720">
                <a:tc>
                  <a:txBody>
                    <a:bodyPr/>
                    <a:lstStyle/>
                    <a:p>
                      <a:pPr algn="ctr">
                        <a:defRPr sz="900">
                          <a:solidFill>
                            <a:srgbClr val="FFC000"/>
                          </a:solidFill>
                        </a:defRPr>
                      </a:pPr>
                      <a:r>
                        <a:t>Wireless</a:t>
                      </a:r>
                    </a:p>
                  </a:txBody>
                  <a:tcPr>
                    <a:solidFill>
                      <a:srgbClr val="F0F0F0"/>
                    </a:solidFill>
                  </a:tcPr>
                </a:tc>
                <a:tc>
                  <a:txBody>
                    <a:bodyPr/>
                    <a:lstStyle/>
                    <a:p>
                      <a:pPr>
                        <a:defRPr sz="900" b="1"/>
                      </a:pPr>
                      <a:r>
                        <a:t>CW9166I-MR</a:t>
                      </a:r>
                    </a:p>
                  </a:txBody>
                  <a:tcPr>
                    <a:solidFill>
                      <a:srgbClr val="F0F0F0"/>
                    </a:solidFill>
                  </a:tcPr>
                </a:tc>
                <a:tc>
                  <a:txBody>
                    <a:bodyPr/>
                    <a:lstStyle/>
                    <a:p>
                      <a:pPr>
                        <a:defRPr sz="900"/>
                      </a:pPr>
                      <a:r>
                        <a:t>MR42, MR42E</a:t>
                      </a:r>
                    </a:p>
                  </a:txBody>
                  <a:tcPr>
                    <a:solidFill>
                      <a:srgbClr val="F0F0F0"/>
                    </a:solidFill>
                  </a:tcPr>
                </a:tc>
                <a:tc>
                  <a:txBody>
                    <a:bodyPr/>
                    <a:lstStyle/>
                    <a:p>
                      <a:pPr algn="ctr">
                        <a:defRPr sz="900"/>
                      </a:pPr>
                      <a:r>
                        <a:t>30</a:t>
                      </a:r>
                    </a:p>
                  </a:txBody>
                  <a:tcPr>
                    <a:solidFill>
                      <a:srgbClr val="F0F0F0"/>
                    </a:solidFill>
                  </a:tcPr>
                </a:tc>
                <a:tc>
                  <a:txBody>
                    <a:bodyPr/>
                    <a:lstStyle/>
                    <a:p>
                      <a:pPr algn="r">
                        <a:defRPr sz="900"/>
                      </a:pPr>
                      <a:r>
                        <a:t>$1,000.00</a:t>
                      </a:r>
                    </a:p>
                  </a:txBody>
                  <a:tcPr>
                    <a:solidFill>
                      <a:srgbClr val="F0F0F0"/>
                    </a:solidFill>
                  </a:tcPr>
                </a:tc>
                <a:tc>
                  <a:txBody>
                    <a:bodyPr/>
                    <a:lstStyle/>
                    <a:p>
                      <a:pPr algn="r">
                        <a:defRPr sz="900"/>
                      </a:pPr>
                      <a:r>
                        <a:t>$150.00</a:t>
                      </a:r>
                    </a:p>
                  </a:txBody>
                  <a:tcPr>
                    <a:solidFill>
                      <a:srgbClr val="F0F0F0"/>
                    </a:solidFill>
                  </a:tcPr>
                </a:tc>
                <a:tc>
                  <a:txBody>
                    <a:bodyPr/>
                    <a:lstStyle/>
                    <a:p>
                      <a:pPr algn="r">
                        <a:defRPr sz="900" b="1"/>
                      </a:pPr>
                      <a:r>
                        <a:t>$1,150.00</a:t>
                      </a:r>
                    </a:p>
                  </a:txBody>
                  <a:tcPr>
                    <a:solidFill>
                      <a:srgbClr val="F0F0F0"/>
                    </a:solidFill>
                  </a:tcPr>
                </a:tc>
                <a:tc>
                  <a:txBody>
                    <a:bodyPr/>
                    <a:lstStyle/>
                    <a:p>
                      <a:pPr algn="r">
                        <a:defRPr sz="900" b="1"/>
                      </a:pPr>
                      <a:r>
                        <a:t>$34,500.00</a:t>
                      </a:r>
                    </a:p>
                  </a:txBody>
                  <a:tcPr>
                    <a:solidFill>
                      <a:srgbClr val="F0F0F0"/>
                    </a:solidFill>
                  </a:tcPr>
                </a:tc>
                <a:extLst>
                  <a:ext uri="{0D108BD9-81ED-4DB2-BD59-A6C34878D82A}">
                    <a16:rowId xmlns:a16="http://schemas.microsoft.com/office/drawing/2014/main" val="10001"/>
                  </a:ext>
                </a:extLst>
              </a:tr>
              <a:tr h="807720">
                <a:tc>
                  <a:txBody>
                    <a:bodyPr/>
                    <a:lstStyle/>
                    <a:p>
                      <a:pPr algn="ctr">
                        <a:defRPr sz="900">
                          <a:solidFill>
                            <a:srgbClr val="FFC000"/>
                          </a:solidFill>
                        </a:defRPr>
                      </a:pPr>
                      <a:r>
                        <a:t>Wireless</a:t>
                      </a:r>
                    </a:p>
                  </a:txBody>
                  <a:tcPr>
                    <a:solidFill>
                      <a:srgbClr val="F8F8F8"/>
                    </a:solidFill>
                  </a:tcPr>
                </a:tc>
                <a:tc>
                  <a:txBody>
                    <a:bodyPr/>
                    <a:lstStyle/>
                    <a:p>
                      <a:pPr>
                        <a:defRPr sz="900" b="1"/>
                      </a:pPr>
                      <a:r>
                        <a:t>CW9178I-MR</a:t>
                      </a:r>
                    </a:p>
                  </a:txBody>
                  <a:tcPr>
                    <a:solidFill>
                      <a:srgbClr val="F8F8F8"/>
                    </a:solidFill>
                  </a:tcPr>
                </a:tc>
                <a:tc>
                  <a:txBody>
                    <a:bodyPr/>
                    <a:lstStyle/>
                    <a:p>
                      <a:pPr>
                        <a:defRPr sz="900"/>
                      </a:pPr>
                      <a:r>
                        <a:t>MR52</a:t>
                      </a:r>
                    </a:p>
                  </a:txBody>
                  <a:tcPr>
                    <a:solidFill>
                      <a:srgbClr val="F8F8F8"/>
                    </a:solidFill>
                  </a:tcPr>
                </a:tc>
                <a:tc>
                  <a:txBody>
                    <a:bodyPr/>
                    <a:lstStyle/>
                    <a:p>
                      <a:pPr algn="ctr">
                        <a:defRPr sz="900"/>
                      </a:pPr>
                      <a:r>
                        <a:t>2</a:t>
                      </a:r>
                    </a:p>
                  </a:txBody>
                  <a:tcPr>
                    <a:solidFill>
                      <a:srgbClr val="F8F8F8"/>
                    </a:solidFill>
                  </a:tcPr>
                </a:tc>
                <a:tc>
                  <a:txBody>
                    <a:bodyPr/>
                    <a:lstStyle/>
                    <a:p>
                      <a:pPr algn="r">
                        <a:defRPr sz="900"/>
                      </a:pPr>
                      <a:r>
                        <a:t>$1,000.00</a:t>
                      </a:r>
                    </a:p>
                  </a:txBody>
                  <a:tcPr>
                    <a:solidFill>
                      <a:srgbClr val="F8F8F8"/>
                    </a:solidFill>
                  </a:tcPr>
                </a:tc>
                <a:tc>
                  <a:txBody>
                    <a:bodyPr/>
                    <a:lstStyle/>
                    <a:p>
                      <a:pPr algn="r">
                        <a:defRPr sz="900"/>
                      </a:pPr>
                      <a:r>
                        <a:t>$150.00</a:t>
                      </a:r>
                    </a:p>
                  </a:txBody>
                  <a:tcPr>
                    <a:solidFill>
                      <a:srgbClr val="F8F8F8"/>
                    </a:solidFill>
                  </a:tcPr>
                </a:tc>
                <a:tc>
                  <a:txBody>
                    <a:bodyPr/>
                    <a:lstStyle/>
                    <a:p>
                      <a:pPr algn="r">
                        <a:defRPr sz="900" b="1"/>
                      </a:pPr>
                      <a:r>
                        <a:t>$1,150.00</a:t>
                      </a:r>
                    </a:p>
                  </a:txBody>
                  <a:tcPr>
                    <a:solidFill>
                      <a:srgbClr val="F8F8F8"/>
                    </a:solidFill>
                  </a:tcPr>
                </a:tc>
                <a:tc>
                  <a:txBody>
                    <a:bodyPr/>
                    <a:lstStyle/>
                    <a:p>
                      <a:pPr algn="r">
                        <a:defRPr sz="900" b="1"/>
                      </a:pPr>
                      <a:r>
                        <a:t>$2,300.00</a:t>
                      </a:r>
                    </a:p>
                  </a:txBody>
                  <a:tcPr>
                    <a:solidFill>
                      <a:srgbClr val="F8F8F8"/>
                    </a:solidFill>
                  </a:tcPr>
                </a:tc>
                <a:extLst>
                  <a:ext uri="{0D108BD9-81ED-4DB2-BD59-A6C34878D82A}">
                    <a16:rowId xmlns:a16="http://schemas.microsoft.com/office/drawing/2014/main" val="10002"/>
                  </a:ext>
                </a:extLst>
              </a:tr>
              <a:tr h="807720">
                <a:tc>
                  <a:txBody>
                    <a:bodyPr/>
                    <a:lstStyle/>
                    <a:p>
                      <a:pPr algn="ctr">
                        <a:defRPr sz="900">
                          <a:solidFill>
                            <a:srgbClr val="70AD47"/>
                          </a:solidFill>
                        </a:defRPr>
                      </a:pPr>
                      <a:r>
                        <a:t>Switches</a:t>
                      </a:r>
                    </a:p>
                  </a:txBody>
                  <a:tcPr>
                    <a:solidFill>
                      <a:srgbClr val="F0F0F0"/>
                    </a:solidFill>
                  </a:tcPr>
                </a:tc>
                <a:tc>
                  <a:txBody>
                    <a:bodyPr/>
                    <a:lstStyle/>
                    <a:p>
                      <a:pPr>
                        <a:defRPr sz="900" b="1"/>
                      </a:pPr>
                      <a:r>
                        <a:t>MS250-48FP</a:t>
                      </a:r>
                    </a:p>
                  </a:txBody>
                  <a:tcPr>
                    <a:solidFill>
                      <a:srgbClr val="F0F0F0"/>
                    </a:solidFill>
                  </a:tcPr>
                </a:tc>
                <a:tc>
                  <a:txBody>
                    <a:bodyPr/>
                    <a:lstStyle/>
                    <a:p>
                      <a:pPr>
                        <a:defRPr sz="900"/>
                      </a:pPr>
                      <a:r>
                        <a:t>MS225-48FP</a:t>
                      </a:r>
                    </a:p>
                  </a:txBody>
                  <a:tcPr>
                    <a:solidFill>
                      <a:srgbClr val="F0F0F0"/>
                    </a:solidFill>
                  </a:tcPr>
                </a:tc>
                <a:tc>
                  <a:txBody>
                    <a:bodyPr/>
                    <a:lstStyle/>
                    <a:p>
                      <a:pPr algn="ctr">
                        <a:defRPr sz="900"/>
                      </a:pPr>
                      <a:r>
                        <a:t>10</a:t>
                      </a:r>
                    </a:p>
                  </a:txBody>
                  <a:tcPr>
                    <a:solidFill>
                      <a:srgbClr val="F0F0F0"/>
                    </a:solidFill>
                  </a:tcPr>
                </a:tc>
                <a:tc>
                  <a:txBody>
                    <a:bodyPr/>
                    <a:lstStyle/>
                    <a:p>
                      <a:pPr algn="r">
                        <a:defRPr sz="900"/>
                      </a:pPr>
                      <a:r>
                        <a:t>$7,795.00</a:t>
                      </a:r>
                    </a:p>
                  </a:txBody>
                  <a:tcPr>
                    <a:solidFill>
                      <a:srgbClr val="F0F0F0"/>
                    </a:solidFill>
                  </a:tcPr>
                </a:tc>
                <a:tc>
                  <a:txBody>
                    <a:bodyPr/>
                    <a:lstStyle/>
                    <a:p>
                      <a:pPr algn="r">
                        <a:defRPr sz="900"/>
                      </a:pPr>
                      <a:r>
                        <a:t>$223.28</a:t>
                      </a:r>
                    </a:p>
                  </a:txBody>
                  <a:tcPr>
                    <a:solidFill>
                      <a:srgbClr val="F0F0F0"/>
                    </a:solidFill>
                  </a:tcPr>
                </a:tc>
                <a:tc>
                  <a:txBody>
                    <a:bodyPr/>
                    <a:lstStyle/>
                    <a:p>
                      <a:pPr algn="r">
                        <a:defRPr sz="900" b="1"/>
                      </a:pPr>
                      <a:r>
                        <a:t>$8,018.28</a:t>
                      </a:r>
                    </a:p>
                  </a:txBody>
                  <a:tcPr>
                    <a:solidFill>
                      <a:srgbClr val="F0F0F0"/>
                    </a:solidFill>
                  </a:tcPr>
                </a:tc>
                <a:tc>
                  <a:txBody>
                    <a:bodyPr/>
                    <a:lstStyle/>
                    <a:p>
                      <a:pPr algn="r">
                        <a:defRPr sz="900" b="1"/>
                      </a:pPr>
                      <a:r>
                        <a:t>$80,182.80</a:t>
                      </a:r>
                    </a:p>
                  </a:txBody>
                  <a:tcPr>
                    <a:solidFill>
                      <a:srgbClr val="F0F0F0"/>
                    </a:solidFill>
                  </a:tcPr>
                </a:tc>
                <a:extLst>
                  <a:ext uri="{0D108BD9-81ED-4DB2-BD59-A6C34878D82A}">
                    <a16:rowId xmlns:a16="http://schemas.microsoft.com/office/drawing/2014/main" val="10003"/>
                  </a:ext>
                </a:extLst>
              </a:tr>
              <a:tr h="807720">
                <a:tc>
                  <a:txBody>
                    <a:bodyPr/>
                    <a:lstStyle/>
                    <a:p>
                      <a:pPr algn="ctr">
                        <a:defRPr sz="900">
                          <a:solidFill>
                            <a:srgbClr val="70AD47"/>
                          </a:solidFill>
                        </a:defRPr>
                      </a:pPr>
                      <a:r>
                        <a:t>Switches</a:t>
                      </a:r>
                    </a:p>
                  </a:txBody>
                  <a:tcPr>
                    <a:solidFill>
                      <a:srgbClr val="F8F8F8"/>
                    </a:solidFill>
                  </a:tcPr>
                </a:tc>
                <a:tc>
                  <a:txBody>
                    <a:bodyPr/>
                    <a:lstStyle/>
                    <a:p>
                      <a:pPr>
                        <a:defRPr sz="900" b="1"/>
                      </a:pPr>
                      <a:r>
                        <a:t>C9300-48XUX</a:t>
                      </a:r>
                    </a:p>
                  </a:txBody>
                  <a:tcPr>
                    <a:solidFill>
                      <a:srgbClr val="F8F8F8"/>
                    </a:solidFill>
                  </a:tcPr>
                </a:tc>
                <a:tc>
                  <a:txBody>
                    <a:bodyPr/>
                    <a:lstStyle/>
                    <a:p>
                      <a:pPr>
                        <a:defRPr sz="900"/>
                      </a:pPr>
                      <a:r>
                        <a:t>MS355-48X</a:t>
                      </a:r>
                    </a:p>
                  </a:txBody>
                  <a:tcPr>
                    <a:solidFill>
                      <a:srgbClr val="F8F8F8"/>
                    </a:solidFill>
                  </a:tcPr>
                </a:tc>
                <a:tc>
                  <a:txBody>
                    <a:bodyPr/>
                    <a:lstStyle/>
                    <a:p>
                      <a:pPr algn="ctr">
                        <a:defRPr sz="900"/>
                      </a:pPr>
                      <a:r>
                        <a:t>6</a:t>
                      </a:r>
                    </a:p>
                  </a:txBody>
                  <a:tcPr>
                    <a:solidFill>
                      <a:srgbClr val="F8F8F8"/>
                    </a:solidFill>
                  </a:tcPr>
                </a:tc>
                <a:tc>
                  <a:txBody>
                    <a:bodyPr/>
                    <a:lstStyle/>
                    <a:p>
                      <a:pPr algn="r">
                        <a:defRPr sz="900"/>
                      </a:pPr>
                      <a:r>
                        <a:t>$1,000.00</a:t>
                      </a:r>
                    </a:p>
                  </a:txBody>
                  <a:tcPr>
                    <a:solidFill>
                      <a:srgbClr val="F8F8F8"/>
                    </a:solidFill>
                  </a:tcPr>
                </a:tc>
                <a:tc>
                  <a:txBody>
                    <a:bodyPr/>
                    <a:lstStyle/>
                    <a:p>
                      <a:pPr algn="r">
                        <a:defRPr sz="900"/>
                      </a:pPr>
                      <a:r>
                        <a:t>$449.24</a:t>
                      </a:r>
                    </a:p>
                  </a:txBody>
                  <a:tcPr>
                    <a:solidFill>
                      <a:srgbClr val="F8F8F8"/>
                    </a:solidFill>
                  </a:tcPr>
                </a:tc>
                <a:tc>
                  <a:txBody>
                    <a:bodyPr/>
                    <a:lstStyle/>
                    <a:p>
                      <a:pPr algn="r">
                        <a:defRPr sz="900" b="1"/>
                      </a:pPr>
                      <a:r>
                        <a:t>$1,449.24</a:t>
                      </a:r>
                    </a:p>
                  </a:txBody>
                  <a:tcPr>
                    <a:solidFill>
                      <a:srgbClr val="F8F8F8"/>
                    </a:solidFill>
                  </a:tcPr>
                </a:tc>
                <a:tc>
                  <a:txBody>
                    <a:bodyPr/>
                    <a:lstStyle/>
                    <a:p>
                      <a:pPr algn="r">
                        <a:defRPr sz="900" b="1"/>
                      </a:pPr>
                      <a:r>
                        <a:t>$8,695.44</a:t>
                      </a:r>
                    </a:p>
                  </a:txBody>
                  <a:tcPr>
                    <a:solidFill>
                      <a:srgbClr val="F8F8F8"/>
                    </a:solidFill>
                  </a:tcPr>
                </a:tc>
                <a:extLst>
                  <a:ext uri="{0D108BD9-81ED-4DB2-BD59-A6C34878D82A}">
                    <a16:rowId xmlns:a16="http://schemas.microsoft.com/office/drawing/2014/main" val="10004"/>
                  </a:ext>
                </a:extLst>
              </a:tr>
              <a:tr h="807720">
                <a:tc gridSpan="7">
                  <a:txBody>
                    <a:bodyPr/>
                    <a:lstStyle/>
                    <a:p>
                      <a:pPr algn="r">
                        <a:defRPr sz="900" b="1"/>
                      </a:pPr>
                      <a:r>
                        <a:t>TOTAL</a:t>
                      </a:r>
                    </a:p>
                  </a:txBody>
                  <a:tcPr>
                    <a:solidFill>
                      <a:srgbClr val="E6E6E6"/>
                    </a:solidFill>
                  </a:tcPr>
                </a:tc>
                <a:tc hMerge="1">
                  <a:txBody>
                    <a:bodyPr/>
                    <a:lstStyle/>
                    <a:p>
                      <a:endParaRPr/>
                    </a:p>
                  </a:txBody>
                  <a:tcPr>
                    <a:solidFill>
                      <a:srgbClr val="E6E6E6"/>
                    </a:solidFill>
                  </a:tcPr>
                </a:tc>
                <a:tc hMerge="1">
                  <a:txBody>
                    <a:bodyPr/>
                    <a:lstStyle/>
                    <a:p>
                      <a:endParaRPr/>
                    </a:p>
                  </a:txBody>
                  <a:tcPr>
                    <a:solidFill>
                      <a:srgbClr val="E6E6E6"/>
                    </a:solidFill>
                  </a:tcPr>
                </a:tc>
                <a:tc hMerge="1">
                  <a:txBody>
                    <a:bodyPr/>
                    <a:lstStyle/>
                    <a:p>
                      <a:endParaRPr/>
                    </a:p>
                  </a:txBody>
                  <a:tcPr>
                    <a:solidFill>
                      <a:srgbClr val="E6E6E6"/>
                    </a:solidFill>
                  </a:tcPr>
                </a:tc>
                <a:tc hMerge="1">
                  <a:txBody>
                    <a:bodyPr/>
                    <a:lstStyle/>
                    <a:p>
                      <a:endParaRPr/>
                    </a:p>
                  </a:txBody>
                  <a:tcPr>
                    <a:solidFill>
                      <a:srgbClr val="E6E6E6"/>
                    </a:solidFill>
                  </a:tcPr>
                </a:tc>
                <a:tc hMerge="1">
                  <a:txBody>
                    <a:bodyPr/>
                    <a:lstStyle/>
                    <a:p>
                      <a:endParaRPr/>
                    </a:p>
                  </a:txBody>
                  <a:tcPr>
                    <a:solidFill>
                      <a:srgbClr val="E6E6E6"/>
                    </a:solidFill>
                  </a:tcPr>
                </a:tc>
                <a:tc hMerge="1">
                  <a:txBody>
                    <a:bodyPr/>
                    <a:lstStyle/>
                    <a:p>
                      <a:endParaRPr/>
                    </a:p>
                  </a:txBody>
                  <a:tcPr>
                    <a:solidFill>
                      <a:srgbClr val="E6E6E6"/>
                    </a:solidFill>
                  </a:tcPr>
                </a:tc>
                <a:tc>
                  <a:txBody>
                    <a:bodyPr/>
                    <a:lstStyle/>
                    <a:p>
                      <a:pPr algn="r">
                        <a:defRPr sz="1000" b="1"/>
                      </a:pPr>
                      <a:r>
                        <a:t>$125,678.24</a:t>
                      </a:r>
                    </a:p>
                  </a:txBody>
                  <a:tcPr>
                    <a:solidFill>
                      <a:srgbClr val="E6E6E6"/>
                    </a:solidFill>
                  </a:tcPr>
                </a:tc>
                <a:extLst>
                  <a:ext uri="{0D108BD9-81ED-4DB2-BD59-A6C34878D82A}">
                    <a16:rowId xmlns:a16="http://schemas.microsoft.com/office/drawing/2014/main" val="10005"/>
                  </a:ext>
                </a:extLst>
              </a:tr>
            </a:tbl>
          </a:graphicData>
        </a:graphic>
      </p:graphicFrame>
      <p:sp>
        <p:nvSpPr>
          <p:cNvPr id="5" name="TextBox 4"/>
          <p:cNvSpPr txBox="1"/>
          <p:nvPr/>
        </p:nvSpPr>
        <p:spPr>
          <a:xfrm>
            <a:off x="1746504" y="6044184"/>
            <a:ext cx="8686800" cy="274320"/>
          </a:xfrm>
          <a:prstGeom prst="rect">
            <a:avLst/>
          </a:prstGeom>
          <a:noFill/>
        </p:spPr>
        <p:txBody>
          <a:bodyPr wrap="none">
            <a:spAutoFit/>
          </a:bodyPr>
          <a:lstStyle/>
          <a:p>
            <a:endParaRPr/>
          </a:p>
          <a:p>
            <a:pPr algn="l">
              <a:defRPr sz="1000" i="1"/>
            </a:pPr>
            <a:r>
              <a:t>Showing recommended upgrades to current-generation or next-generation models. *These prices are estimates* Consult with your Cisco account team for accurate pricing.</a:t>
            </a:r>
          </a:p>
        </p:txBody>
      </p:sp>
      <p:sp>
        <p:nvSpPr>
          <p:cNvPr id="6" name="TextBox 5"/>
          <p:cNvSpPr txBox="1"/>
          <p:nvPr/>
        </p:nvSpPr>
        <p:spPr>
          <a:xfrm>
            <a:off x="1746504" y="6227064"/>
            <a:ext cx="8686800" cy="274320"/>
          </a:xfrm>
          <a:prstGeom prst="rect">
            <a:avLst/>
          </a:prstGeom>
          <a:noFill/>
        </p:spPr>
        <p:txBody>
          <a:bodyPr wrap="none">
            <a:spAutoFit/>
          </a:bodyPr>
          <a:lstStyle/>
          <a:p>
            <a:endParaRPr/>
          </a:p>
          <a:p>
            <a:pPr algn="l">
              <a:defRPr sz="1000" i="1"/>
            </a:pPr>
            <a:r>
              <a:t>Note: License costs shown are for 1-year Enterprise licenses. Multi-year licenses offer savings of approximately 10-15% per year.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210544" y="530352"/>
            <a:ext cx="822960" cy="822960"/>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Oval 2"/>
          <p:cNvSpPr/>
          <p:nvPr/>
        </p:nvSpPr>
        <p:spPr>
          <a:xfrm>
            <a:off x="10570464" y="530352"/>
            <a:ext cx="822960" cy="822960"/>
          </a:xfrm>
          <a:prstGeom prst="ellipse">
            <a:avLst/>
          </a:prstGeom>
          <a:solidFill>
            <a:srgbClr val="83CE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Oval 3"/>
          <p:cNvSpPr/>
          <p:nvPr/>
        </p:nvSpPr>
        <p:spPr>
          <a:xfrm>
            <a:off x="10799064" y="73152"/>
            <a:ext cx="822960" cy="822960"/>
          </a:xfrm>
          <a:prstGeom prst="ellipse">
            <a:avLst/>
          </a:prstGeom>
          <a:solidFill>
            <a:srgbClr val="FFD9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457200" y="0"/>
            <a:ext cx="10058400" cy="365760"/>
          </a:xfrm>
          <a:prstGeom prst="rect">
            <a:avLst/>
          </a:prstGeom>
          <a:noFill/>
        </p:spPr>
        <p:txBody>
          <a:bodyPr wrap="none">
            <a:spAutoFit/>
          </a:bodyPr>
          <a:lstStyle/>
          <a:p>
            <a:endParaRPr/>
          </a:p>
          <a:p>
            <a:pPr>
              <a:defRPr sz="2400" b="1"/>
            </a:pPr>
            <a:r>
              <a:t>Executive Summary</a:t>
            </a:r>
          </a:p>
        </p:txBody>
      </p:sp>
      <p:cxnSp>
        <p:nvCxnSpPr>
          <p:cNvPr id="6" name="Connector 5"/>
          <p:cNvCxnSpPr/>
          <p:nvPr/>
        </p:nvCxnSpPr>
        <p:spPr>
          <a:xfrm>
            <a:off x="457200" y="685800"/>
            <a:ext cx="96012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57200" y="1106424"/>
            <a:ext cx="3200400" cy="914400"/>
          </a:xfrm>
          <a:prstGeom prst="rect">
            <a:avLst/>
          </a:prstGeom>
          <a:solidFill>
            <a:srgbClr val="F8F8F8"/>
          </a:solidFill>
          <a:ln>
            <a:solidFill>
              <a:srgbClr val="E6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548640" y="1005840"/>
            <a:ext cx="3017520" cy="228600"/>
          </a:xfrm>
          <a:prstGeom prst="rect">
            <a:avLst/>
          </a:prstGeom>
          <a:noFill/>
        </p:spPr>
        <p:txBody>
          <a:bodyPr wrap="none">
            <a:spAutoFit/>
          </a:bodyPr>
          <a:lstStyle/>
          <a:p>
            <a:endParaRPr/>
          </a:p>
          <a:p>
            <a:pPr>
              <a:defRPr sz="1100" b="1"/>
            </a:pPr>
            <a:r>
              <a:t>Network Health Score</a:t>
            </a:r>
          </a:p>
        </p:txBody>
      </p:sp>
      <p:sp>
        <p:nvSpPr>
          <p:cNvPr id="9" name="TextBox 8"/>
          <p:cNvSpPr txBox="1"/>
          <p:nvPr/>
        </p:nvSpPr>
        <p:spPr>
          <a:xfrm>
            <a:off x="548640" y="1234440"/>
            <a:ext cx="914400" cy="457200"/>
          </a:xfrm>
          <a:prstGeom prst="rect">
            <a:avLst/>
          </a:prstGeom>
          <a:noFill/>
        </p:spPr>
        <p:txBody>
          <a:bodyPr wrap="none">
            <a:spAutoFit/>
          </a:bodyPr>
          <a:lstStyle/>
          <a:p>
            <a:endParaRPr/>
          </a:p>
          <a:p>
            <a:pPr>
              <a:defRPr sz="3200" b="1">
                <a:solidFill>
                  <a:srgbClr val="00B050"/>
                </a:solidFill>
              </a:defRPr>
            </a:pPr>
            <a:r>
              <a:t>83</a:t>
            </a:r>
          </a:p>
        </p:txBody>
      </p:sp>
      <p:sp>
        <p:nvSpPr>
          <p:cNvPr id="10" name="TextBox 9"/>
          <p:cNvSpPr txBox="1"/>
          <p:nvPr/>
        </p:nvSpPr>
        <p:spPr>
          <a:xfrm>
            <a:off x="1280160" y="1417320"/>
            <a:ext cx="548640" cy="228600"/>
          </a:xfrm>
          <a:prstGeom prst="rect">
            <a:avLst/>
          </a:prstGeom>
          <a:noFill/>
        </p:spPr>
        <p:txBody>
          <a:bodyPr wrap="none">
            <a:spAutoFit/>
          </a:bodyPr>
          <a:lstStyle/>
          <a:p>
            <a:endParaRPr/>
          </a:p>
          <a:p>
            <a:pPr>
              <a:defRPr sz="1200"/>
            </a:pPr>
            <a:r>
              <a:t>/ 100</a:t>
            </a:r>
          </a:p>
        </p:txBody>
      </p:sp>
      <p:sp>
        <p:nvSpPr>
          <p:cNvPr id="11" name="TextBox 10"/>
          <p:cNvSpPr txBox="1"/>
          <p:nvPr/>
        </p:nvSpPr>
        <p:spPr>
          <a:xfrm>
            <a:off x="1920240" y="1344168"/>
            <a:ext cx="1645920" cy="274320"/>
          </a:xfrm>
          <a:prstGeom prst="rect">
            <a:avLst/>
          </a:prstGeom>
          <a:noFill/>
        </p:spPr>
        <p:txBody>
          <a:bodyPr wrap="none">
            <a:spAutoFit/>
          </a:bodyPr>
          <a:lstStyle/>
          <a:p>
            <a:endParaRPr/>
          </a:p>
          <a:p>
            <a:pPr>
              <a:defRPr sz="1600" b="1">
                <a:solidFill>
                  <a:srgbClr val="00B050"/>
                </a:solidFill>
              </a:defRPr>
            </a:pPr>
            <a:r>
              <a:t>Good</a:t>
            </a:r>
          </a:p>
        </p:txBody>
      </p:sp>
      <p:sp>
        <p:nvSpPr>
          <p:cNvPr id="12" name="Rectangle 11"/>
          <p:cNvSpPr/>
          <p:nvPr/>
        </p:nvSpPr>
        <p:spPr>
          <a:xfrm>
            <a:off x="411480" y="4965192"/>
            <a:ext cx="3474720" cy="1133856"/>
          </a:xfrm>
          <a:prstGeom prst="rect">
            <a:avLst/>
          </a:prstGeom>
          <a:solidFill>
            <a:srgbClr val="F8F8F8"/>
          </a:solidFill>
          <a:ln>
            <a:solidFill>
              <a:srgbClr val="E6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TextBox 12"/>
          <p:cNvSpPr txBox="1"/>
          <p:nvPr/>
        </p:nvSpPr>
        <p:spPr>
          <a:xfrm>
            <a:off x="457200" y="4736592"/>
            <a:ext cx="3383280" cy="228600"/>
          </a:xfrm>
          <a:prstGeom prst="rect">
            <a:avLst/>
          </a:prstGeom>
          <a:noFill/>
        </p:spPr>
        <p:txBody>
          <a:bodyPr wrap="none">
            <a:spAutoFit/>
          </a:bodyPr>
          <a:lstStyle/>
          <a:p>
            <a:endParaRPr/>
          </a:p>
          <a:p>
            <a:pPr>
              <a:defRPr sz="1000" b="1"/>
            </a:pPr>
            <a:r>
              <a:t>Score Deductions</a:t>
            </a:r>
          </a:p>
        </p:txBody>
      </p:sp>
      <p:sp>
        <p:nvSpPr>
          <p:cNvPr id="14" name="TextBox 13"/>
          <p:cNvSpPr txBox="1"/>
          <p:nvPr/>
        </p:nvSpPr>
        <p:spPr>
          <a:xfrm>
            <a:off x="457200" y="4965192"/>
            <a:ext cx="3291840" cy="1097280"/>
          </a:xfrm>
          <a:prstGeom prst="rect">
            <a:avLst/>
          </a:prstGeom>
          <a:noFill/>
        </p:spPr>
        <p:txBody>
          <a:bodyPr wrap="square">
            <a:spAutoFit/>
          </a:bodyPr>
          <a:lstStyle/>
          <a:p>
            <a:endParaRPr/>
          </a:p>
          <a:p>
            <a:pPr>
              <a:spcAft>
                <a:spcPts val="200"/>
              </a:spcAft>
              <a:defRPr sz="800"/>
            </a:pPr>
            <a:r>
              <a:t>-5 points: 23.9% of devices have warning health status</a:t>
            </a:r>
          </a:p>
          <a:p>
            <a:pPr>
              <a:spcAft>
                <a:spcPts val="200"/>
              </a:spcAft>
              <a:defRPr sz="800"/>
            </a:pPr>
            <a:r>
              <a:t>-5 points: 0.1% of devices have reached end-of-support</a:t>
            </a:r>
          </a:p>
          <a:p>
            <a:pPr>
              <a:spcAft>
                <a:spcPts val="200"/>
              </a:spcAft>
              <a:defRPr sz="800"/>
            </a:pPr>
            <a:r>
              <a:t>-5 points: 23.7% of devices have reached end-of-sale</a:t>
            </a:r>
          </a:p>
          <a:p>
            <a:pPr>
              <a:spcAft>
                <a:spcPts val="200"/>
              </a:spcAft>
              <a:defRPr sz="800"/>
            </a:pPr>
            <a:r>
              <a:t>-2 points: Missing advanced products (Umbrella Secure Internet Gateway)</a:t>
            </a:r>
          </a:p>
        </p:txBody>
      </p:sp>
      <p:sp>
        <p:nvSpPr>
          <p:cNvPr id="15" name="TextBox 14"/>
          <p:cNvSpPr txBox="1"/>
          <p:nvPr/>
        </p:nvSpPr>
        <p:spPr>
          <a:xfrm>
            <a:off x="457200" y="2011680"/>
            <a:ext cx="3200400" cy="228600"/>
          </a:xfrm>
          <a:prstGeom prst="rect">
            <a:avLst/>
          </a:prstGeom>
          <a:noFill/>
        </p:spPr>
        <p:txBody>
          <a:bodyPr wrap="none">
            <a:spAutoFit/>
          </a:bodyPr>
          <a:lstStyle/>
          <a:p>
            <a:endParaRPr/>
          </a:p>
          <a:p>
            <a:pPr>
              <a:defRPr sz="1200" b="1"/>
            </a:pPr>
            <a:r>
              <a:t>Network Health Metrics</a:t>
            </a:r>
          </a:p>
        </p:txBody>
      </p:sp>
      <p:sp>
        <p:nvSpPr>
          <p:cNvPr id="16" name="TextBox 15"/>
          <p:cNvSpPr txBox="1"/>
          <p:nvPr/>
        </p:nvSpPr>
        <p:spPr>
          <a:xfrm>
            <a:off x="457200" y="2377440"/>
            <a:ext cx="1371600" cy="228600"/>
          </a:xfrm>
          <a:prstGeom prst="rect">
            <a:avLst/>
          </a:prstGeom>
          <a:noFill/>
        </p:spPr>
        <p:txBody>
          <a:bodyPr wrap="none">
            <a:spAutoFit/>
          </a:bodyPr>
          <a:lstStyle/>
          <a:p>
            <a:endParaRPr/>
          </a:p>
          <a:p>
            <a:pPr>
              <a:defRPr sz="1100" b="1"/>
            </a:pPr>
            <a:r>
              <a:t>Device Health</a:t>
            </a:r>
          </a:p>
        </p:txBody>
      </p:sp>
      <p:sp>
        <p:nvSpPr>
          <p:cNvPr id="17" name="TextBox 16"/>
          <p:cNvSpPr txBox="1"/>
          <p:nvPr/>
        </p:nvSpPr>
        <p:spPr>
          <a:xfrm>
            <a:off x="457200" y="2606040"/>
            <a:ext cx="1554480" cy="228600"/>
          </a:xfrm>
          <a:prstGeom prst="rect">
            <a:avLst/>
          </a:prstGeom>
          <a:noFill/>
        </p:spPr>
        <p:txBody>
          <a:bodyPr wrap="none">
            <a:spAutoFit/>
          </a:bodyPr>
          <a:lstStyle/>
          <a:p>
            <a:endParaRPr/>
          </a:p>
          <a:p>
            <a:pPr>
              <a:defRPr sz="800" i="1"/>
            </a:pPr>
            <a:r>
              <a:t>Overall operational status</a:t>
            </a:r>
          </a:p>
        </p:txBody>
      </p:sp>
      <p:sp>
        <p:nvSpPr>
          <p:cNvPr id="18" name="TextBox 17"/>
          <p:cNvSpPr txBox="1"/>
          <p:nvPr/>
        </p:nvSpPr>
        <p:spPr>
          <a:xfrm>
            <a:off x="457200" y="2834640"/>
            <a:ext cx="1371600" cy="457200"/>
          </a:xfrm>
          <a:prstGeom prst="rect">
            <a:avLst/>
          </a:prstGeom>
          <a:noFill/>
        </p:spPr>
        <p:txBody>
          <a:bodyPr wrap="none">
            <a:spAutoFit/>
          </a:bodyPr>
          <a:lstStyle/>
          <a:p>
            <a:endParaRPr/>
          </a:p>
          <a:p>
            <a:pPr>
              <a:defRPr sz="2400" b="1">
                <a:solidFill>
                  <a:srgbClr val="FFC000"/>
                </a:solidFill>
              </a:defRPr>
            </a:pPr>
            <a:r>
              <a:t>76.1%</a:t>
            </a:r>
          </a:p>
        </p:txBody>
      </p:sp>
      <p:sp>
        <p:nvSpPr>
          <p:cNvPr id="19" name="TextBox 18"/>
          <p:cNvSpPr txBox="1"/>
          <p:nvPr/>
        </p:nvSpPr>
        <p:spPr>
          <a:xfrm>
            <a:off x="457200" y="3291840"/>
            <a:ext cx="1828800" cy="228600"/>
          </a:xfrm>
          <a:prstGeom prst="rect">
            <a:avLst/>
          </a:prstGeom>
          <a:noFill/>
        </p:spPr>
        <p:txBody>
          <a:bodyPr wrap="none">
            <a:spAutoFit/>
          </a:bodyPr>
          <a:lstStyle/>
          <a:p>
            <a:endParaRPr/>
          </a:p>
          <a:p>
            <a:pPr>
              <a:defRPr sz="800"/>
            </a:pPr>
            <a:r>
              <a:t>5622/7386 devices in good status</a:t>
            </a:r>
          </a:p>
        </p:txBody>
      </p:sp>
      <p:sp>
        <p:nvSpPr>
          <p:cNvPr id="20" name="TextBox 19"/>
          <p:cNvSpPr txBox="1"/>
          <p:nvPr/>
        </p:nvSpPr>
        <p:spPr>
          <a:xfrm>
            <a:off x="2057400" y="2377440"/>
            <a:ext cx="1371600" cy="228600"/>
          </a:xfrm>
          <a:prstGeom prst="rect">
            <a:avLst/>
          </a:prstGeom>
          <a:noFill/>
        </p:spPr>
        <p:txBody>
          <a:bodyPr wrap="none">
            <a:spAutoFit/>
          </a:bodyPr>
          <a:lstStyle/>
          <a:p>
            <a:endParaRPr/>
          </a:p>
          <a:p>
            <a:pPr>
              <a:defRPr sz="1100" b="1"/>
            </a:pPr>
            <a:r>
              <a:t>Lifecycle</a:t>
            </a:r>
          </a:p>
        </p:txBody>
      </p:sp>
      <p:sp>
        <p:nvSpPr>
          <p:cNvPr id="21" name="TextBox 20"/>
          <p:cNvSpPr txBox="1"/>
          <p:nvPr/>
        </p:nvSpPr>
        <p:spPr>
          <a:xfrm>
            <a:off x="2057400" y="2606040"/>
            <a:ext cx="1554480" cy="228600"/>
          </a:xfrm>
          <a:prstGeom prst="rect">
            <a:avLst/>
          </a:prstGeom>
          <a:noFill/>
        </p:spPr>
        <p:txBody>
          <a:bodyPr wrap="none">
            <a:spAutoFit/>
          </a:bodyPr>
          <a:lstStyle/>
          <a:p>
            <a:endParaRPr/>
          </a:p>
          <a:p>
            <a:pPr>
              <a:defRPr sz="800" i="1"/>
            </a:pPr>
            <a:r>
              <a:t>Hardware EOL status</a:t>
            </a:r>
          </a:p>
        </p:txBody>
      </p:sp>
      <p:sp>
        <p:nvSpPr>
          <p:cNvPr id="22" name="TextBox 21"/>
          <p:cNvSpPr txBox="1"/>
          <p:nvPr/>
        </p:nvSpPr>
        <p:spPr>
          <a:xfrm>
            <a:off x="2057400" y="2834640"/>
            <a:ext cx="1371600" cy="457200"/>
          </a:xfrm>
          <a:prstGeom prst="rect">
            <a:avLst/>
          </a:prstGeom>
          <a:noFill/>
        </p:spPr>
        <p:txBody>
          <a:bodyPr wrap="none">
            <a:spAutoFit/>
          </a:bodyPr>
          <a:lstStyle/>
          <a:p>
            <a:endParaRPr/>
          </a:p>
          <a:p>
            <a:pPr>
              <a:defRPr sz="2400" b="1">
                <a:solidFill>
                  <a:srgbClr val="00B050"/>
                </a:solidFill>
              </a:defRPr>
            </a:pPr>
            <a:r>
              <a:t>99.4%</a:t>
            </a:r>
          </a:p>
        </p:txBody>
      </p:sp>
      <p:sp>
        <p:nvSpPr>
          <p:cNvPr id="23" name="TextBox 22"/>
          <p:cNvSpPr txBox="1"/>
          <p:nvPr/>
        </p:nvSpPr>
        <p:spPr>
          <a:xfrm>
            <a:off x="2057400" y="3291840"/>
            <a:ext cx="1828800" cy="228600"/>
          </a:xfrm>
          <a:prstGeom prst="rect">
            <a:avLst/>
          </a:prstGeom>
          <a:noFill/>
        </p:spPr>
        <p:txBody>
          <a:bodyPr wrap="none">
            <a:spAutoFit/>
          </a:bodyPr>
          <a:lstStyle/>
          <a:p>
            <a:endParaRPr/>
          </a:p>
          <a:p>
            <a:pPr>
              <a:defRPr sz="800"/>
            </a:pPr>
            <a:r>
              <a:t>7343/7386 devices on current hardware</a:t>
            </a:r>
          </a:p>
        </p:txBody>
      </p:sp>
      <p:graphicFrame>
        <p:nvGraphicFramePr>
          <p:cNvPr id="24" name="Chart 23"/>
          <p:cNvGraphicFramePr>
            <a:graphicFrameLocks noGrp="1"/>
          </p:cNvGraphicFramePr>
          <p:nvPr/>
        </p:nvGraphicFramePr>
        <p:xfrm>
          <a:off x="548640" y="3831336"/>
          <a:ext cx="1143000" cy="1143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p:cNvGraphicFramePr>
            <a:graphicFrameLocks noGrp="1"/>
          </p:cNvGraphicFramePr>
          <p:nvPr/>
        </p:nvGraphicFramePr>
        <p:xfrm>
          <a:off x="2286000" y="3831336"/>
          <a:ext cx="1143000" cy="1143000"/>
        </p:xfrm>
        <a:graphic>
          <a:graphicData uri="http://schemas.openxmlformats.org/drawingml/2006/chart">
            <c:chart xmlns:c="http://schemas.openxmlformats.org/drawingml/2006/chart" xmlns:r="http://schemas.openxmlformats.org/officeDocument/2006/relationships" r:id="rId4"/>
          </a:graphicData>
        </a:graphic>
      </p:graphicFrame>
      <p:sp>
        <p:nvSpPr>
          <p:cNvPr id="26" name="TextBox 25"/>
          <p:cNvSpPr txBox="1"/>
          <p:nvPr/>
        </p:nvSpPr>
        <p:spPr>
          <a:xfrm>
            <a:off x="4754880" y="1371600"/>
            <a:ext cx="5760720" cy="274320"/>
          </a:xfrm>
          <a:prstGeom prst="rect">
            <a:avLst/>
          </a:prstGeom>
          <a:noFill/>
        </p:spPr>
        <p:txBody>
          <a:bodyPr wrap="none">
            <a:spAutoFit/>
          </a:bodyPr>
          <a:lstStyle/>
          <a:p>
            <a:endParaRPr/>
          </a:p>
          <a:p>
            <a:pPr>
              <a:defRPr sz="1200" b="1"/>
            </a:pPr>
            <a:r>
              <a:t>Key Insights</a:t>
            </a:r>
          </a:p>
        </p:txBody>
      </p:sp>
      <p:sp>
        <p:nvSpPr>
          <p:cNvPr id="27" name="TextBox 26"/>
          <p:cNvSpPr txBox="1"/>
          <p:nvPr/>
        </p:nvSpPr>
        <p:spPr>
          <a:xfrm>
            <a:off x="4754880" y="1645920"/>
            <a:ext cx="5760720" cy="1828800"/>
          </a:xfrm>
          <a:prstGeom prst="rect">
            <a:avLst/>
          </a:prstGeom>
          <a:noFill/>
        </p:spPr>
        <p:txBody>
          <a:bodyPr wrap="none">
            <a:spAutoFit/>
          </a:bodyPr>
          <a:lstStyle/>
          <a:p>
            <a:endParaRPr/>
          </a:p>
          <a:p>
            <a:pPr>
              <a:spcAft>
                <a:spcPts val="300"/>
              </a:spcAft>
              <a:defRPr sz="1000"/>
            </a:pPr>
            <a:r>
              <a:t>• Overall device health is good with 76.1% of devices in good status.</a:t>
            </a:r>
          </a:p>
          <a:p>
            <a:pPr>
              <a:spcAft>
                <a:spcPts val="300"/>
              </a:spcAft>
              <a:defRPr sz="1000"/>
            </a:pPr>
            <a:r>
              <a:t>• EOL Status: 1764 devices (23.9%) have reached end-of-sale.</a:t>
            </a:r>
          </a:p>
          <a:p>
            <a:pPr>
              <a:spcAft>
                <a:spcPts val="300"/>
              </a:spcAft>
              <a:defRPr sz="1000"/>
            </a:pPr>
            <a:r>
              <a:t>• Support Status: 10 devices (0.1%) have reached or are within 1 year of end-of-support.</a:t>
            </a:r>
          </a:p>
          <a:p>
            <a:pPr>
              <a:spcAft>
                <a:spcPts val="300"/>
              </a:spcAft>
              <a:defRPr sz="1000"/>
            </a:pPr>
            <a:r>
              <a:t>• Support Status: 33 devices (0.4%) are within 2 years of end-of-support.</a:t>
            </a:r>
          </a:p>
          <a:p>
            <a:pPr>
              <a:spcAft>
                <a:spcPts val="300"/>
              </a:spcAft>
              <a:defRPr sz="1000"/>
            </a:pPr>
            <a:r>
              <a:t>• Network consists primarily of MS (1756, 23.8%), MX (1502, 20.3%), MR (968, 13.1%).</a:t>
            </a:r>
          </a:p>
        </p:txBody>
      </p:sp>
      <p:sp>
        <p:nvSpPr>
          <p:cNvPr id="28" name="TextBox 27"/>
          <p:cNvSpPr txBox="1"/>
          <p:nvPr/>
        </p:nvSpPr>
        <p:spPr>
          <a:xfrm>
            <a:off x="4754880" y="3474720"/>
            <a:ext cx="5760720" cy="274320"/>
          </a:xfrm>
          <a:prstGeom prst="rect">
            <a:avLst/>
          </a:prstGeom>
          <a:noFill/>
        </p:spPr>
        <p:txBody>
          <a:bodyPr wrap="none">
            <a:spAutoFit/>
          </a:bodyPr>
          <a:lstStyle/>
          <a:p>
            <a:endParaRPr/>
          </a:p>
          <a:p>
            <a:pPr>
              <a:defRPr sz="1200" b="1"/>
            </a:pPr>
            <a:r>
              <a:t>Recommendations</a:t>
            </a:r>
          </a:p>
        </p:txBody>
      </p:sp>
      <p:sp>
        <p:nvSpPr>
          <p:cNvPr id="29" name="TextBox 28"/>
          <p:cNvSpPr txBox="1"/>
          <p:nvPr/>
        </p:nvSpPr>
        <p:spPr>
          <a:xfrm>
            <a:off x="4754880" y="3749040"/>
            <a:ext cx="5760720" cy="1828800"/>
          </a:xfrm>
          <a:prstGeom prst="rect">
            <a:avLst/>
          </a:prstGeom>
          <a:noFill/>
        </p:spPr>
        <p:txBody>
          <a:bodyPr wrap="square">
            <a:spAutoFit/>
          </a:bodyPr>
          <a:lstStyle/>
          <a:p>
            <a:endParaRPr/>
          </a:p>
          <a:p>
            <a:pPr>
              <a:spcAft>
                <a:spcPts val="300"/>
              </a:spcAft>
              <a:defRPr sz="1000" b="1">
                <a:solidFill>
                  <a:srgbClr val="0070C0"/>
                </a:solidFill>
              </a:defRPr>
            </a:pPr>
            <a:r>
              <a:t>• Address device health issues to improve from 76.1% by updating firmware and</a:t>
            </a:r>
            <a:br/>
            <a:r>
              <a:t>replacing problematic devices.</a:t>
            </a:r>
          </a:p>
          <a:p>
            <a:pPr>
              <a:spcAft>
                <a:spcPts val="300"/>
              </a:spcAft>
              <a:defRPr sz="1000" b="1">
                <a:solidFill>
                  <a:srgbClr val="0070C0"/>
                </a:solidFill>
              </a:defRPr>
            </a:pPr>
            <a:r>
              <a:t>• Create a hardware refresh plan for 1764 devices (23.9%) that have reached</a:t>
            </a:r>
            <a:br/>
            <a:r>
              <a:t>end-of-sale.</a:t>
            </a:r>
          </a:p>
          <a:p>
            <a:pPr>
              <a:spcAft>
                <a:spcPts val="300"/>
              </a:spcAft>
              <a:defRPr sz="1000" b="1">
                <a:solidFill>
                  <a:srgbClr val="0070C0"/>
                </a:solidFill>
              </a:defRPr>
            </a:pPr>
            <a:r>
              <a:t>• Prioritize replacement of 10 devices that have reached or will soon reach</a:t>
            </a:r>
            <a:br/>
            <a:r>
              <a:t>end-of-support.</a:t>
            </a:r>
          </a:p>
          <a:p>
            <a:pPr>
              <a:spcAft>
                <a:spcPts val="300"/>
              </a:spcAft>
              <a:defRPr sz="1000"/>
            </a:pPr>
            <a:r>
              <a:t>• Consider expanding wireless capacity in high-density areas to maintain optimal</a:t>
            </a:r>
            <a:br/>
            <a:r>
              <a:t>performance.</a:t>
            </a:r>
          </a:p>
          <a:p>
            <a:pPr>
              <a:spcAft>
                <a:spcPts val="300"/>
              </a:spcAft>
              <a:defRPr sz="1000"/>
            </a:pPr>
            <a:r>
              <a:t>• Add Umbrella Secure Internet Gateway to strengthen threat protection at the DNS</a:t>
            </a:r>
            <a:br/>
            <a:r>
              <a:t>layer.</a:t>
            </a:r>
          </a:p>
        </p:txBody>
      </p:sp>
      <p:sp>
        <p:nvSpPr>
          <p:cNvPr id="30" name="TextBox 29"/>
          <p:cNvSpPr txBox="1"/>
          <p:nvPr/>
        </p:nvSpPr>
        <p:spPr>
          <a:xfrm>
            <a:off x="411480" y="5915052"/>
            <a:ext cx="9144000" cy="182880"/>
          </a:xfrm>
          <a:prstGeom prst="rect">
            <a:avLst/>
          </a:prstGeom>
          <a:noFill/>
        </p:spPr>
        <p:txBody>
          <a:bodyPr wrap="none">
            <a:spAutoFit/>
          </a:bodyPr>
          <a:lstStyle/>
          <a:p>
            <a:endParaRPr dirty="0"/>
          </a:p>
          <a:p>
            <a:pPr>
              <a:defRPr sz="800" i="1">
                <a:solidFill>
                  <a:srgbClr val="808080"/>
                </a:solidFill>
              </a:defRPr>
            </a:pPr>
            <a:r>
              <a:rPr dirty="0"/>
              <a:t>Network Health Score: Calculated based on firmware compliance, hardware lifecycle status, product adoption, and client density metrics.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9"/>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Overview Stats</a:t>
            </a:r>
            <a:endParaRPr sz="1100" b="0" dirty="0">
              <a:solidFill>
                <a:schemeClr val="tx1"/>
              </a:solidFill>
            </a:endParaRPr>
          </a:p>
        </p:txBody>
      </p:sp>
      <p:grpSp>
        <p:nvGrpSpPr>
          <p:cNvPr id="5" name="Group 4">
            <a:extLst>
              <a:ext uri="{FF2B5EF4-FFF2-40B4-BE49-F238E27FC236}">
                <a16:creationId xmlns:a16="http://schemas.microsoft.com/office/drawing/2014/main" id="{5207706F-19FC-57E7-3F9A-CB498FDABEDE}"/>
              </a:ext>
            </a:extLst>
          </p:cNvPr>
          <p:cNvGrpSpPr/>
          <p:nvPr/>
        </p:nvGrpSpPr>
        <p:grpSpPr>
          <a:xfrm>
            <a:off x="877077" y="3022965"/>
            <a:ext cx="10272850" cy="1542160"/>
            <a:chOff x="870914" y="2341327"/>
            <a:chExt cx="10272850" cy="1542160"/>
          </a:xfrm>
        </p:grpSpPr>
        <p:grpSp>
          <p:nvGrpSpPr>
            <p:cNvPr id="2" name="Group 1">
              <a:extLst>
                <a:ext uri="{FF2B5EF4-FFF2-40B4-BE49-F238E27FC236}">
                  <a16:creationId xmlns:a16="http://schemas.microsoft.com/office/drawing/2014/main" id="{9C9511D4-A136-7A6D-5E72-85D9925ADC06}"/>
                </a:ext>
              </a:extLst>
            </p:cNvPr>
            <p:cNvGrpSpPr/>
            <p:nvPr/>
          </p:nvGrpSpPr>
          <p:grpSpPr>
            <a:xfrm>
              <a:off x="1296613" y="2963975"/>
              <a:ext cx="8827813" cy="919512"/>
              <a:chOff x="1296613" y="2780610"/>
              <a:chExt cx="8827813" cy="919512"/>
            </a:xfrm>
          </p:grpSpPr>
          <p:sp>
            <p:nvSpPr>
              <p:cNvPr id="931" name="Google Shape;931;p119"/>
              <p:cNvSpPr txBox="1"/>
              <p:nvPr/>
            </p:nvSpPr>
            <p:spPr>
              <a:xfrm>
                <a:off x="1296613" y="2780610"/>
                <a:ext cx="2979291"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sz="3200" b="1">
                    <a:solidFill>
                      <a:schemeClr val="accent1"/>
                    </a:solidFill>
                  </a:rPr>
                  <a:t>41,665</a:t>
                </a:r>
                <a:endParaRPr lang="en-US" sz="3200" b="1" dirty="0">
                  <a:solidFill>
                    <a:schemeClr val="tx1"/>
                  </a:solidFill>
                  <a:latin typeface="Inter"/>
                  <a:ea typeface="Inter"/>
                  <a:cs typeface="Inter"/>
                  <a:sym typeface="Inter"/>
                </a:endParaRPr>
              </a:p>
              <a:p>
                <a:r>
                  <a:t>Unique clients total </a:t>
                </a:r>
              </a:p>
            </p:txBody>
          </p:sp>
          <p:sp>
            <p:nvSpPr>
              <p:cNvPr id="932" name="Google Shape;932;p119"/>
              <p:cNvSpPr txBox="1"/>
              <p:nvPr/>
            </p:nvSpPr>
            <p:spPr>
              <a:xfrm>
                <a:off x="6554663" y="2792211"/>
                <a:ext cx="3569763"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sz="3200" b="1">
                    <a:solidFill>
                      <a:schemeClr val="accent1"/>
                    </a:solidFill>
                  </a:rPr>
                  <a:t>33,340 per day</a:t>
                </a:r>
                <a:endParaRPr sz="3200" b="1" dirty="0">
                  <a:solidFill>
                    <a:schemeClr val="accent1"/>
                  </a:solidFill>
                  <a:latin typeface="Inter"/>
                  <a:ea typeface="Inter"/>
                  <a:cs typeface="Inter"/>
                  <a:sym typeface="Inter"/>
                </a:endParaRPr>
              </a:p>
              <a:p>
                <a:r>
                  <a:t>Avg unique clients</a:t>
                </a:r>
              </a:p>
            </p:txBody>
          </p:sp>
        </p:grpSp>
        <p:sp>
          <p:nvSpPr>
            <p:cNvPr id="936" name="Google Shape;936;p119"/>
            <p:cNvSpPr txBox="1"/>
            <p:nvPr/>
          </p:nvSpPr>
          <p:spPr>
            <a:xfrm>
              <a:off x="870914" y="2341327"/>
              <a:ext cx="1617767" cy="677078"/>
            </a:xfrm>
            <a:prstGeom prst="rect">
              <a:avLst/>
            </a:prstGeom>
            <a:noFill/>
            <a:ln>
              <a:noFill/>
            </a:ln>
          </p:spPr>
          <p:txBody>
            <a:bodyPr spcFirstLastPara="1" wrap="square" lIns="91425" tIns="91425" rIns="91425" bIns="91425" anchor="t" anchorCtr="0">
              <a:spAutoFit/>
            </a:bodyPr>
            <a:lstStyle/>
            <a:p>
              <a:pPr lvl="0"/>
              <a:r>
                <a:rPr lang="en-US" sz="3200" b="1" dirty="0">
                  <a:solidFill>
                    <a:srgbClr val="046A38"/>
                  </a:solidFill>
                  <a:latin typeface="Inter"/>
                  <a:ea typeface="Inter"/>
                  <a:cs typeface="Inter"/>
                  <a:sym typeface="Inter"/>
                </a:rPr>
                <a:t>Clients</a:t>
              </a:r>
              <a:endParaRPr sz="3200" b="1" dirty="0">
                <a:solidFill>
                  <a:srgbClr val="046A38"/>
                </a:solidFill>
                <a:latin typeface="Inter"/>
                <a:ea typeface="Inter"/>
                <a:cs typeface="Inter"/>
                <a:sym typeface="Inter"/>
              </a:endParaRPr>
            </a:p>
          </p:txBody>
        </p:sp>
        <p:cxnSp>
          <p:nvCxnSpPr>
            <p:cNvPr id="4" name="Straight Connector 3">
              <a:extLst>
                <a:ext uri="{FF2B5EF4-FFF2-40B4-BE49-F238E27FC236}">
                  <a16:creationId xmlns:a16="http://schemas.microsoft.com/office/drawing/2014/main" id="{53FB7182-0965-A123-73EB-C73D724E1F86}"/>
                </a:ext>
              </a:extLst>
            </p:cNvPr>
            <p:cNvCxnSpPr/>
            <p:nvPr/>
          </p:nvCxnSpPr>
          <p:spPr>
            <a:xfrm>
              <a:off x="870914" y="2953091"/>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71B22D2-4540-4F38-FE60-6D5A69C91485}"/>
              </a:ext>
            </a:extLst>
          </p:cNvPr>
          <p:cNvGrpSpPr/>
          <p:nvPr/>
        </p:nvGrpSpPr>
        <p:grpSpPr>
          <a:xfrm>
            <a:off x="877076" y="1108601"/>
            <a:ext cx="10272851" cy="1891182"/>
            <a:chOff x="877076" y="1050037"/>
            <a:chExt cx="10272851" cy="1891182"/>
          </a:xfrm>
        </p:grpSpPr>
        <p:sp>
          <p:nvSpPr>
            <p:cNvPr id="10" name="Google Shape;931;p119">
              <a:extLst>
                <a:ext uri="{FF2B5EF4-FFF2-40B4-BE49-F238E27FC236}">
                  <a16:creationId xmlns:a16="http://schemas.microsoft.com/office/drawing/2014/main" id="{16CD80B9-375E-964C-AE77-01646E2C450D}"/>
                </a:ext>
              </a:extLst>
            </p:cNvPr>
            <p:cNvSpPr txBox="1"/>
            <p:nvPr/>
          </p:nvSpPr>
          <p:spPr>
            <a:xfrm>
              <a:off x="1108963" y="1945937"/>
              <a:ext cx="2450591"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sz="3200" b="1">
                  <a:solidFill>
                    <a:schemeClr val="accent1"/>
                  </a:solidFill>
                </a:rPr>
                <a:t>792</a:t>
              </a:r>
              <a:endParaRPr sz="3200" b="1" dirty="0">
                <a:solidFill>
                  <a:schemeClr val="accent1"/>
                </a:solidFill>
                <a:latin typeface="Inter"/>
                <a:ea typeface="Inter"/>
                <a:cs typeface="Inter"/>
                <a:sym typeface="Inter"/>
              </a:endParaRPr>
            </a:p>
            <a:p>
              <a:r>
                <a:t>Networks</a:t>
              </a:r>
            </a:p>
          </p:txBody>
        </p:sp>
        <p:sp>
          <p:nvSpPr>
            <p:cNvPr id="11" name="Google Shape;932;p119">
              <a:extLst>
                <a:ext uri="{FF2B5EF4-FFF2-40B4-BE49-F238E27FC236}">
                  <a16:creationId xmlns:a16="http://schemas.microsoft.com/office/drawing/2014/main" id="{974D107D-924E-3159-CD01-05FFDA436A44}"/>
                </a:ext>
              </a:extLst>
            </p:cNvPr>
            <p:cNvSpPr txBox="1"/>
            <p:nvPr/>
          </p:nvSpPr>
          <p:spPr>
            <a:xfrm>
              <a:off x="8180143" y="2033308"/>
              <a:ext cx="2450593"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sz="3200" b="1">
                  <a:solidFill>
                    <a:schemeClr val="accent1"/>
                  </a:solidFill>
                </a:rPr>
                <a:t>7,286  </a:t>
              </a:r>
            </a:p>
            <a:p>
              <a:r>
                <a:t>Total Active Nodes</a:t>
              </a:r>
            </a:p>
          </p:txBody>
        </p:sp>
        <p:sp>
          <p:nvSpPr>
            <p:cNvPr id="8" name="Google Shape;936;p119">
              <a:extLst>
                <a:ext uri="{FF2B5EF4-FFF2-40B4-BE49-F238E27FC236}">
                  <a16:creationId xmlns:a16="http://schemas.microsoft.com/office/drawing/2014/main" id="{80EFE0FB-37C8-723F-5809-0DB5F65D9D69}"/>
                </a:ext>
              </a:extLst>
            </p:cNvPr>
            <p:cNvSpPr txBox="1"/>
            <p:nvPr/>
          </p:nvSpPr>
          <p:spPr>
            <a:xfrm>
              <a:off x="877076" y="1050037"/>
              <a:ext cx="5596533"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rgbClr val="046A38"/>
                  </a:solidFill>
                  <a:latin typeface="Inter"/>
                  <a:ea typeface="Inter"/>
                  <a:cs typeface="Inter"/>
                  <a:sym typeface="Inter"/>
                </a:rPr>
                <a:t>Meraki Dashboard</a:t>
              </a:r>
              <a:endParaRPr sz="3200" b="1" dirty="0">
                <a:solidFill>
                  <a:srgbClr val="046A38"/>
                </a:solidFill>
                <a:latin typeface="Inter"/>
                <a:ea typeface="Inter"/>
                <a:cs typeface="Inter"/>
                <a:sym typeface="Inter"/>
              </a:endParaRPr>
            </a:p>
          </p:txBody>
        </p:sp>
        <p:cxnSp>
          <p:nvCxnSpPr>
            <p:cNvPr id="9" name="Straight Connector 8">
              <a:extLst>
                <a:ext uri="{FF2B5EF4-FFF2-40B4-BE49-F238E27FC236}">
                  <a16:creationId xmlns:a16="http://schemas.microsoft.com/office/drawing/2014/main" id="{4236B78F-1D4B-3B6F-D702-7DEC830FD228}"/>
                </a:ext>
              </a:extLst>
            </p:cNvPr>
            <p:cNvCxnSpPr>
              <a:cxnSpLocks/>
            </p:cNvCxnSpPr>
            <p:nvPr/>
          </p:nvCxnSpPr>
          <p:spPr>
            <a:xfrm flipV="1">
              <a:off x="877077" y="1657816"/>
              <a:ext cx="10272850" cy="3985"/>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13" name="Google Shape;931;p119">
              <a:extLst>
                <a:ext uri="{FF2B5EF4-FFF2-40B4-BE49-F238E27FC236}">
                  <a16:creationId xmlns:a16="http://schemas.microsoft.com/office/drawing/2014/main" id="{E7B1F2CA-6104-AB46-C83F-83A91265CFEE}"/>
                </a:ext>
              </a:extLst>
            </p:cNvPr>
            <p:cNvSpPr txBox="1"/>
            <p:nvPr/>
          </p:nvSpPr>
          <p:spPr>
            <a:xfrm>
              <a:off x="5018914" y="2033119"/>
              <a:ext cx="2450592"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sz="3200" b="1">
                  <a:solidFill>
                    <a:schemeClr val="accent1"/>
                  </a:solidFill>
                </a:rPr>
                <a:t>7,386</a:t>
              </a:r>
              <a:endParaRPr sz="3200" b="1" dirty="0">
                <a:solidFill>
                  <a:schemeClr val="accent1"/>
                </a:solidFill>
                <a:latin typeface="Inter"/>
                <a:ea typeface="Inter"/>
                <a:cs typeface="Inter"/>
                <a:sym typeface="Inter"/>
              </a:endParaRPr>
            </a:p>
            <a:p>
              <a:r>
                <a:t>Total Inventory</a:t>
              </a:r>
            </a:p>
          </p:txBody>
        </p:sp>
      </p:grpSp>
      <p:sp>
        <p:nvSpPr>
          <p:cNvPr id="15" name="Google Shape;959;p134">
            <a:extLst>
              <a:ext uri="{FF2B5EF4-FFF2-40B4-BE49-F238E27FC236}">
                <a16:creationId xmlns:a16="http://schemas.microsoft.com/office/drawing/2014/main" id="{DFC4FD48-07E0-2B0A-7B6E-60AE367658C6}"/>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88D407A7-AB76-654E-A7EB-1F4C00BC9222}" type="datetime4">
              <a:rPr lang="en-US" sz="1100" smtClean="0">
                <a:solidFill>
                  <a:srgbClr val="67B346"/>
                </a:solidFill>
              </a:rPr>
              <a:t>April 7, 2025</a:t>
            </a:fld>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16" name="Google Shape;959;p134">
            <a:extLst>
              <a:ext uri="{FF2B5EF4-FFF2-40B4-BE49-F238E27FC236}">
                <a16:creationId xmlns:a16="http://schemas.microsoft.com/office/drawing/2014/main" id="{44380430-ECFA-D001-01D6-8800FD0E2609}"/>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1" name="Google Shape;932;p119">
            <a:extLst>
              <a:ext uri="{FF2B5EF4-FFF2-40B4-BE49-F238E27FC236}">
                <a16:creationId xmlns:a16="http://schemas.microsoft.com/office/drawing/2014/main" id="{F37266EB-A3DB-B641-6CAA-FB1DD18D66E6}"/>
              </a:ext>
            </a:extLst>
          </p:cNvPr>
          <p:cNvSpPr txBox="1"/>
          <p:nvPr/>
        </p:nvSpPr>
        <p:spPr>
          <a:xfrm>
            <a:off x="6560826" y="4777373"/>
            <a:ext cx="3864220"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sz="3200" b="1">
                <a:solidFill>
                  <a:schemeClr val="accent1"/>
                </a:solidFill>
              </a:rPr>
              <a:t>36,231 per day</a:t>
            </a:r>
            <a:endParaRPr sz="3200" b="1" dirty="0">
              <a:solidFill>
                <a:schemeClr val="accent1"/>
              </a:solidFill>
              <a:latin typeface="Inter"/>
              <a:ea typeface="Inter"/>
              <a:cs typeface="Inter"/>
              <a:sym typeface="Inter"/>
            </a:endParaRPr>
          </a:p>
          <a:p>
            <a:r>
              <a:t>Non-unique clients</a:t>
            </a:r>
          </a:p>
        </p:txBody>
      </p:sp>
      <p:sp>
        <p:nvSpPr>
          <p:cNvPr id="22" name="Google Shape;932;p119">
            <a:extLst>
              <a:ext uri="{FF2B5EF4-FFF2-40B4-BE49-F238E27FC236}">
                <a16:creationId xmlns:a16="http://schemas.microsoft.com/office/drawing/2014/main" id="{140C3165-6A63-413E-9AEE-041E07B4733B}"/>
              </a:ext>
            </a:extLst>
          </p:cNvPr>
          <p:cNvSpPr txBox="1"/>
          <p:nvPr/>
        </p:nvSpPr>
        <p:spPr>
          <a:xfrm>
            <a:off x="1308617" y="4835814"/>
            <a:ext cx="2973450"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sz="3200" b="1">
                <a:solidFill>
                  <a:schemeClr val="accent1"/>
                </a:solidFill>
              </a:rPr>
              <a:t>507,237</a:t>
            </a:r>
            <a:endParaRPr sz="3200" b="1" dirty="0">
              <a:solidFill>
                <a:schemeClr val="accent1"/>
              </a:solidFill>
              <a:latin typeface="Inter"/>
              <a:ea typeface="Inter"/>
              <a:cs typeface="Inter"/>
              <a:sym typeface="Inter"/>
            </a:endParaRPr>
          </a:p>
          <a:p>
            <a:r>
              <a:t>Non-unique clients total</a:t>
            </a:r>
          </a:p>
        </p:txBody>
      </p:sp>
      <p:sp>
        <p:nvSpPr>
          <p:cNvPr id="25" name="Title 2">
            <a:extLst>
              <a:ext uri="{FF2B5EF4-FFF2-40B4-BE49-F238E27FC236}">
                <a16:creationId xmlns:a16="http://schemas.microsoft.com/office/drawing/2014/main" id="{8B1DF658-487B-DA63-822A-29941AB3A1AC}"/>
              </a:ext>
            </a:extLst>
          </p:cNvPr>
          <p:cNvSpPr txBox="1">
            <a:spLocks/>
          </p:cNvSpPr>
          <p:nvPr/>
        </p:nvSpPr>
        <p:spPr>
          <a:xfrm>
            <a:off x="232875" y="6696604"/>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 name="Google Shape;467;p61">
            <a:extLst>
              <a:ext uri="{FF2B5EF4-FFF2-40B4-BE49-F238E27FC236}">
                <a16:creationId xmlns:a16="http://schemas.microsoft.com/office/drawing/2014/main" id="{72F84BB6-E6DE-DC42-118A-D1773415A4FD}"/>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 name="Google Shape;468;p61">
            <a:extLst>
              <a:ext uri="{FF2B5EF4-FFF2-40B4-BE49-F238E27FC236}">
                <a16:creationId xmlns:a16="http://schemas.microsoft.com/office/drawing/2014/main" id="{65853EA6-99A6-792D-5F88-0DFB6431EC3B}"/>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
        <p:nvSpPr>
          <p:cNvPr id="937" name="TextBox 936"/>
          <p:cNvSpPr txBox="1"/>
          <p:nvPr/>
        </p:nvSpPr>
        <p:spPr>
          <a:xfrm>
            <a:off x="2404872" y="3264408"/>
            <a:ext cx="4572000" cy="365760"/>
          </a:xfrm>
          <a:prstGeom prst="rect">
            <a:avLst/>
          </a:prstGeom>
          <a:noFill/>
        </p:spPr>
        <p:txBody>
          <a:bodyPr wrap="square" anchor="ctr">
            <a:spAutoFit/>
          </a:bodyPr>
          <a:lstStyle/>
          <a:p>
            <a:pPr algn="l">
              <a:defRPr sz="1400" b="0">
                <a:solidFill>
                  <a:srgbClr val="277626"/>
                </a:solidFill>
                <a:latin typeface="Arial"/>
              </a:defRPr>
            </a:pPr>
            <a:r>
              <a:t> (for last 14 days)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9"/>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MX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09D0F1E7-0841-8DDF-82FE-A139C068B8A3}"/>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endParaRPr/>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endParaRPr/>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endParaRPr/>
          </a:p>
          <a:p>
            <a:pPr>
              <a:defRPr sz="1600" b="1"/>
            </a:pPr>
            <a:r>
              <a:t>Not Firmware Restricted</a:t>
            </a:r>
          </a:p>
        </p:txBody>
      </p:sp>
      <p:sp>
        <p:nvSpPr>
          <p:cNvPr id="934" name="TextBox 933"/>
          <p:cNvSpPr txBox="1"/>
          <p:nvPr/>
        </p:nvSpPr>
        <p:spPr>
          <a:xfrm>
            <a:off x="594360" y="2194560"/>
            <a:ext cx="3200400" cy="228600"/>
          </a:xfrm>
          <a:prstGeom prst="rect">
            <a:avLst/>
          </a:prstGeom>
          <a:noFill/>
        </p:spPr>
        <p:txBody>
          <a:bodyPr wrap="none">
            <a:spAutoFit/>
          </a:bodyPr>
          <a:lstStyle/>
          <a:p>
            <a:endParaRPr/>
          </a:p>
          <a:p>
            <a:pPr>
              <a:defRPr sz="1200" b="1"/>
            </a:pPr>
            <a:r>
              <a:t>Security Appliances:</a:t>
            </a:r>
          </a:p>
        </p:txBody>
      </p:sp>
      <p:sp>
        <p:nvSpPr>
          <p:cNvPr id="935" name="TextBox 934"/>
          <p:cNvSpPr txBox="1"/>
          <p:nvPr/>
        </p:nvSpPr>
        <p:spPr>
          <a:xfrm>
            <a:off x="594360" y="2468880"/>
            <a:ext cx="3200400" cy="228600"/>
          </a:xfrm>
          <a:prstGeom prst="rect">
            <a:avLst/>
          </a:prstGeom>
          <a:noFill/>
        </p:spPr>
        <p:txBody>
          <a:bodyPr wrap="none">
            <a:spAutoFit/>
          </a:bodyPr>
          <a:lstStyle/>
          <a:p>
            <a:endParaRPr/>
          </a:p>
          <a:p>
            <a:pPr>
              <a:defRPr sz="1200"/>
            </a:pPr>
            <a:r>
              <a:t>MX105 (8), MX250 (1), MX68 (3)</a:t>
            </a:r>
          </a:p>
        </p:txBody>
      </p:sp>
      <p:sp>
        <p:nvSpPr>
          <p:cNvPr id="936" name="TextBox 935"/>
          <p:cNvSpPr txBox="1"/>
          <p:nvPr/>
        </p:nvSpPr>
        <p:spPr>
          <a:xfrm>
            <a:off x="594360" y="2697480"/>
            <a:ext cx="3200400" cy="228600"/>
          </a:xfrm>
          <a:prstGeom prst="rect">
            <a:avLst/>
          </a:prstGeom>
          <a:noFill/>
        </p:spPr>
        <p:txBody>
          <a:bodyPr wrap="none">
            <a:spAutoFit/>
          </a:bodyPr>
          <a:lstStyle/>
          <a:p>
            <a:endParaRPr/>
          </a:p>
          <a:p>
            <a:pPr>
              <a:defRPr sz="1200"/>
            </a:pPr>
            <a:r>
              <a:t>MX75 (1489)</a:t>
            </a:r>
          </a:p>
        </p:txBody>
      </p:sp>
      <p:sp>
        <p:nvSpPr>
          <p:cNvPr id="937" name="TextBox 936"/>
          <p:cNvSpPr txBox="1"/>
          <p:nvPr/>
        </p:nvSpPr>
        <p:spPr>
          <a:xfrm>
            <a:off x="594360" y="3017520"/>
            <a:ext cx="3200400" cy="228600"/>
          </a:xfrm>
          <a:prstGeom prst="rect">
            <a:avLst/>
          </a:prstGeom>
          <a:noFill/>
        </p:spPr>
        <p:txBody>
          <a:bodyPr wrap="none">
            <a:spAutoFit/>
          </a:bodyPr>
          <a:lstStyle/>
          <a:p>
            <a:endParaRPr/>
          </a:p>
          <a:p>
            <a:pPr>
              <a:defRPr sz="1200" b="1"/>
            </a:pPr>
            <a:r>
              <a:t>Virtual Appliances:</a:t>
            </a:r>
          </a:p>
        </p:txBody>
      </p:sp>
      <p:sp>
        <p:nvSpPr>
          <p:cNvPr id="938" name="TextBox 937"/>
          <p:cNvSpPr txBox="1"/>
          <p:nvPr/>
        </p:nvSpPr>
        <p:spPr>
          <a:xfrm>
            <a:off x="594360" y="3291840"/>
            <a:ext cx="3200400" cy="228600"/>
          </a:xfrm>
          <a:prstGeom prst="rect">
            <a:avLst/>
          </a:prstGeom>
          <a:noFill/>
        </p:spPr>
        <p:txBody>
          <a:bodyPr wrap="none">
            <a:spAutoFit/>
          </a:bodyPr>
          <a:lstStyle/>
          <a:p>
            <a:endParaRPr/>
          </a:p>
          <a:p>
            <a:pPr>
              <a:defRPr sz="1200"/>
            </a:pPr>
            <a:r>
              <a:t>vMX (5)</a:t>
            </a:r>
          </a:p>
        </p:txBody>
      </p:sp>
      <p:sp>
        <p:nvSpPr>
          <p:cNvPr id="939" name="TextBox 938"/>
          <p:cNvSpPr txBox="1"/>
          <p:nvPr/>
        </p:nvSpPr>
        <p:spPr>
          <a:xfrm>
            <a:off x="4343400" y="1737360"/>
            <a:ext cx="3657600" cy="274320"/>
          </a:xfrm>
          <a:prstGeom prst="rect">
            <a:avLst/>
          </a:prstGeom>
          <a:noFill/>
        </p:spPr>
        <p:txBody>
          <a:bodyPr wrap="none">
            <a:spAutoFit/>
          </a:bodyPr>
          <a:lstStyle/>
          <a:p>
            <a:endParaRPr/>
          </a:p>
          <a:p>
            <a:pPr>
              <a:defRPr sz="1600" b="1"/>
            </a:pPr>
            <a:r>
              <a:t>MX 18.1</a:t>
            </a:r>
          </a:p>
        </p:txBody>
      </p:sp>
      <p:sp>
        <p:nvSpPr>
          <p:cNvPr id="940" name="TextBox 939"/>
          <p:cNvSpPr txBox="1"/>
          <p:nvPr/>
        </p:nvSpPr>
        <p:spPr>
          <a:xfrm>
            <a:off x="4480560" y="2103120"/>
            <a:ext cx="3657600" cy="228600"/>
          </a:xfrm>
          <a:prstGeom prst="rect">
            <a:avLst/>
          </a:prstGeom>
          <a:noFill/>
        </p:spPr>
        <p:txBody>
          <a:bodyPr wrap="none">
            <a:spAutoFit/>
          </a:bodyPr>
          <a:lstStyle/>
          <a:p>
            <a:endParaRPr/>
          </a:p>
          <a:p>
            <a:pPr>
              <a:defRPr sz="1200" b="1"/>
            </a:pPr>
            <a:r>
              <a:t>Security Appliances:</a:t>
            </a:r>
          </a:p>
        </p:txBody>
      </p:sp>
      <p:sp>
        <p:nvSpPr>
          <p:cNvPr id="941" name="TextBox 940"/>
          <p:cNvSpPr txBox="1"/>
          <p:nvPr/>
        </p:nvSpPr>
        <p:spPr>
          <a:xfrm>
            <a:off x="4480560" y="2377440"/>
            <a:ext cx="3657600" cy="228600"/>
          </a:xfrm>
          <a:prstGeom prst="rect">
            <a:avLst/>
          </a:prstGeom>
          <a:noFill/>
        </p:spPr>
        <p:txBody>
          <a:bodyPr wrap="none">
            <a:spAutoFit/>
          </a:bodyPr>
          <a:lstStyle/>
          <a:p>
            <a:endParaRPr/>
          </a:p>
          <a:p>
            <a:pPr>
              <a:defRPr sz="1200"/>
            </a:pPr>
            <a:r>
              <a:t>MX84 (1)</a:t>
            </a:r>
          </a:p>
        </p:txBody>
      </p:sp>
      <p:sp>
        <p:nvSpPr>
          <p:cNvPr id="942" name="TextBox 941"/>
          <p:cNvSpPr txBox="1"/>
          <p:nvPr/>
        </p:nvSpPr>
        <p:spPr>
          <a:xfrm>
            <a:off x="6400800" y="5943600"/>
            <a:ext cx="2743200" cy="365760"/>
          </a:xfrm>
          <a:prstGeom prst="rect">
            <a:avLst/>
          </a:prstGeom>
          <a:noFill/>
        </p:spPr>
        <p:txBody>
          <a:bodyPr wrap="none">
            <a:spAutoFit/>
          </a:bodyPr>
          <a:lstStyle/>
          <a:p>
            <a:endParaRPr/>
          </a:p>
          <a:p>
            <a:pPr algn="r">
              <a:defRPr sz="1400" b="1"/>
            </a:pPr>
            <a:r>
              <a:t>Total MX Devices: 1507</a:t>
            </a:r>
          </a:p>
        </p:txBody>
      </p:sp>
    </p:spTree>
    <p:extLst>
      <p:ext uri="{BB962C8B-B14F-4D97-AF65-F5344CB8AC3E}">
        <p14:creationId xmlns:p14="http://schemas.microsoft.com/office/powerpoint/2010/main" val="360611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BA463C73-C97C-AE28-A9A0-C96BBC6B957B}"/>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A4370F69-5130-5F67-424A-8B4F493CAC63}"/>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MS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D836ED2B-18A8-EE06-5110-818A8B9E2CC3}"/>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endParaRPr/>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endParaRPr/>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endParaRPr/>
          </a:p>
          <a:p>
            <a:pPr>
              <a:defRPr sz="1600" b="1"/>
            </a:pPr>
            <a:r>
              <a:t>Not Firmware Restricted</a:t>
            </a:r>
          </a:p>
        </p:txBody>
      </p:sp>
      <p:sp>
        <p:nvSpPr>
          <p:cNvPr id="934" name="TextBox 933"/>
          <p:cNvSpPr txBox="1"/>
          <p:nvPr/>
        </p:nvSpPr>
        <p:spPr>
          <a:xfrm>
            <a:off x="594360" y="2103120"/>
            <a:ext cx="3657600" cy="228600"/>
          </a:xfrm>
          <a:prstGeom prst="rect">
            <a:avLst/>
          </a:prstGeom>
          <a:noFill/>
        </p:spPr>
        <p:txBody>
          <a:bodyPr wrap="none">
            <a:spAutoFit/>
          </a:bodyPr>
          <a:lstStyle/>
          <a:p>
            <a:endParaRPr/>
          </a:p>
          <a:p>
            <a:pPr>
              <a:defRPr sz="1200" b="1"/>
            </a:pPr>
            <a:r>
              <a:t>Meraki Switches:</a:t>
            </a:r>
          </a:p>
        </p:txBody>
      </p:sp>
      <p:sp>
        <p:nvSpPr>
          <p:cNvPr id="935" name="TextBox 934"/>
          <p:cNvSpPr txBox="1"/>
          <p:nvPr/>
        </p:nvSpPr>
        <p:spPr>
          <a:xfrm>
            <a:off x="594360" y="2377440"/>
            <a:ext cx="3657600" cy="228600"/>
          </a:xfrm>
          <a:prstGeom prst="rect">
            <a:avLst/>
          </a:prstGeom>
          <a:noFill/>
        </p:spPr>
        <p:txBody>
          <a:bodyPr wrap="none">
            <a:spAutoFit/>
          </a:bodyPr>
          <a:lstStyle/>
          <a:p>
            <a:endParaRPr/>
          </a:p>
          <a:p>
            <a:pPr>
              <a:defRPr sz="1200"/>
            </a:pPr>
            <a:r>
              <a:t>MS120-24P (1720), MS120-48LP (1)</a:t>
            </a:r>
          </a:p>
        </p:txBody>
      </p:sp>
      <p:sp>
        <p:nvSpPr>
          <p:cNvPr id="936" name="TextBox 935"/>
          <p:cNvSpPr txBox="1"/>
          <p:nvPr/>
        </p:nvSpPr>
        <p:spPr>
          <a:xfrm>
            <a:off x="594360" y="2606040"/>
            <a:ext cx="3657600" cy="228600"/>
          </a:xfrm>
          <a:prstGeom prst="rect">
            <a:avLst/>
          </a:prstGeom>
          <a:noFill/>
        </p:spPr>
        <p:txBody>
          <a:bodyPr wrap="none">
            <a:spAutoFit/>
          </a:bodyPr>
          <a:lstStyle/>
          <a:p>
            <a:endParaRPr/>
          </a:p>
          <a:p>
            <a:pPr>
              <a:defRPr sz="1200"/>
            </a:pPr>
            <a:r>
              <a:t>MS210-24P (4)</a:t>
            </a:r>
          </a:p>
        </p:txBody>
      </p:sp>
      <p:sp>
        <p:nvSpPr>
          <p:cNvPr id="937" name="TextBox 936"/>
          <p:cNvSpPr txBox="1"/>
          <p:nvPr/>
        </p:nvSpPr>
        <p:spPr>
          <a:xfrm>
            <a:off x="594360" y="2834640"/>
            <a:ext cx="3657600" cy="228600"/>
          </a:xfrm>
          <a:prstGeom prst="rect">
            <a:avLst/>
          </a:prstGeom>
          <a:noFill/>
        </p:spPr>
        <p:txBody>
          <a:bodyPr wrap="none">
            <a:spAutoFit/>
          </a:bodyPr>
          <a:lstStyle/>
          <a:p>
            <a:endParaRPr/>
          </a:p>
          <a:p>
            <a:pPr>
              <a:defRPr sz="1200"/>
            </a:pPr>
            <a:r>
              <a:t>MS225-48FP (10)</a:t>
            </a:r>
          </a:p>
        </p:txBody>
      </p:sp>
      <p:sp>
        <p:nvSpPr>
          <p:cNvPr id="938" name="TextBox 937"/>
          <p:cNvSpPr txBox="1"/>
          <p:nvPr/>
        </p:nvSpPr>
        <p:spPr>
          <a:xfrm>
            <a:off x="594360" y="3063240"/>
            <a:ext cx="3657600" cy="228600"/>
          </a:xfrm>
          <a:prstGeom prst="rect">
            <a:avLst/>
          </a:prstGeom>
          <a:noFill/>
        </p:spPr>
        <p:txBody>
          <a:bodyPr wrap="none">
            <a:spAutoFit/>
          </a:bodyPr>
          <a:lstStyle/>
          <a:p>
            <a:endParaRPr/>
          </a:p>
          <a:p>
            <a:pPr>
              <a:defRPr sz="1200"/>
            </a:pPr>
            <a:r>
              <a:t>MS250-48FP (15)</a:t>
            </a:r>
          </a:p>
        </p:txBody>
      </p:sp>
      <p:sp>
        <p:nvSpPr>
          <p:cNvPr id="939" name="TextBox 938"/>
          <p:cNvSpPr txBox="1"/>
          <p:nvPr/>
        </p:nvSpPr>
        <p:spPr>
          <a:xfrm>
            <a:off x="594360" y="3291840"/>
            <a:ext cx="3657600" cy="228600"/>
          </a:xfrm>
          <a:prstGeom prst="rect">
            <a:avLst/>
          </a:prstGeom>
          <a:noFill/>
        </p:spPr>
        <p:txBody>
          <a:bodyPr wrap="none">
            <a:spAutoFit/>
          </a:bodyPr>
          <a:lstStyle/>
          <a:p>
            <a:endParaRPr/>
          </a:p>
          <a:p>
            <a:pPr>
              <a:defRPr sz="1200"/>
            </a:pPr>
            <a:r>
              <a:t>MS355-48X (6)</a:t>
            </a:r>
          </a:p>
        </p:txBody>
      </p:sp>
      <p:sp>
        <p:nvSpPr>
          <p:cNvPr id="940" name="TextBox 939"/>
          <p:cNvSpPr txBox="1"/>
          <p:nvPr/>
        </p:nvSpPr>
        <p:spPr>
          <a:xfrm>
            <a:off x="6400800" y="5943600"/>
            <a:ext cx="2743200" cy="365760"/>
          </a:xfrm>
          <a:prstGeom prst="rect">
            <a:avLst/>
          </a:prstGeom>
          <a:noFill/>
        </p:spPr>
        <p:txBody>
          <a:bodyPr wrap="none">
            <a:spAutoFit/>
          </a:bodyPr>
          <a:lstStyle/>
          <a:p>
            <a:endParaRPr/>
          </a:p>
          <a:p>
            <a:pPr algn="r">
              <a:defRPr sz="1400" b="1"/>
            </a:pPr>
            <a:r>
              <a:t>Total MS Devices: 1756</a:t>
            </a:r>
          </a:p>
        </p:txBody>
      </p:sp>
    </p:spTree>
    <p:extLst>
      <p:ext uri="{BB962C8B-B14F-4D97-AF65-F5344CB8AC3E}">
        <p14:creationId xmlns:p14="http://schemas.microsoft.com/office/powerpoint/2010/main" val="304940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307A00FA-30AE-0538-1D81-164440111D09}"/>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DC02FD2F-EC1F-A099-53B0-70014B49651C}"/>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MR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D81B708A-E5B9-9ACB-CC6C-EEFCD89CAB27}"/>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endParaRPr/>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endParaRPr/>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endParaRPr/>
          </a:p>
          <a:p>
            <a:pPr>
              <a:defRPr sz="1600" b="1"/>
            </a:pPr>
            <a:r>
              <a:t>Not Firmware Restricted</a:t>
            </a:r>
          </a:p>
        </p:txBody>
      </p:sp>
      <p:sp>
        <p:nvSpPr>
          <p:cNvPr id="934" name="TextBox 933"/>
          <p:cNvSpPr txBox="1"/>
          <p:nvPr/>
        </p:nvSpPr>
        <p:spPr>
          <a:xfrm>
            <a:off x="594360" y="2194560"/>
            <a:ext cx="3200400" cy="228600"/>
          </a:xfrm>
          <a:prstGeom prst="rect">
            <a:avLst/>
          </a:prstGeom>
          <a:noFill/>
        </p:spPr>
        <p:txBody>
          <a:bodyPr wrap="none">
            <a:spAutoFit/>
          </a:bodyPr>
          <a:lstStyle/>
          <a:p>
            <a:endParaRPr/>
          </a:p>
          <a:p>
            <a:pPr>
              <a:defRPr sz="1200" b="1"/>
            </a:pPr>
            <a:r>
              <a:t>Cisco Wireless Access Points:</a:t>
            </a:r>
          </a:p>
        </p:txBody>
      </p:sp>
      <p:sp>
        <p:nvSpPr>
          <p:cNvPr id="935" name="TextBox 934"/>
          <p:cNvSpPr txBox="1"/>
          <p:nvPr/>
        </p:nvSpPr>
        <p:spPr>
          <a:xfrm>
            <a:off x="594360" y="2468880"/>
            <a:ext cx="3200400" cy="228600"/>
          </a:xfrm>
          <a:prstGeom prst="rect">
            <a:avLst/>
          </a:prstGeom>
          <a:noFill/>
        </p:spPr>
        <p:txBody>
          <a:bodyPr wrap="none">
            <a:spAutoFit/>
          </a:bodyPr>
          <a:lstStyle/>
          <a:p>
            <a:endParaRPr/>
          </a:p>
          <a:p>
            <a:pPr>
              <a:defRPr sz="1200"/>
            </a:pPr>
            <a:r>
              <a:t>CW9162I (3112)</a:t>
            </a:r>
          </a:p>
        </p:txBody>
      </p:sp>
      <p:sp>
        <p:nvSpPr>
          <p:cNvPr id="936" name="TextBox 935"/>
          <p:cNvSpPr txBox="1"/>
          <p:nvPr/>
        </p:nvSpPr>
        <p:spPr>
          <a:xfrm>
            <a:off x="594360" y="2697480"/>
            <a:ext cx="3200400" cy="228600"/>
          </a:xfrm>
          <a:prstGeom prst="rect">
            <a:avLst/>
          </a:prstGeom>
          <a:noFill/>
        </p:spPr>
        <p:txBody>
          <a:bodyPr wrap="none">
            <a:spAutoFit/>
          </a:bodyPr>
          <a:lstStyle/>
          <a:p>
            <a:endParaRPr/>
          </a:p>
          <a:p>
            <a:pPr>
              <a:defRPr sz="1200"/>
            </a:pPr>
            <a:r>
              <a:t>CW9164I (23)</a:t>
            </a:r>
          </a:p>
        </p:txBody>
      </p:sp>
      <p:sp>
        <p:nvSpPr>
          <p:cNvPr id="937" name="TextBox 936"/>
          <p:cNvSpPr txBox="1"/>
          <p:nvPr/>
        </p:nvSpPr>
        <p:spPr>
          <a:xfrm>
            <a:off x="594360" y="3108960"/>
            <a:ext cx="3200400" cy="228600"/>
          </a:xfrm>
          <a:prstGeom prst="rect">
            <a:avLst/>
          </a:prstGeom>
          <a:noFill/>
        </p:spPr>
        <p:txBody>
          <a:bodyPr wrap="none">
            <a:spAutoFit/>
          </a:bodyPr>
          <a:lstStyle/>
          <a:p>
            <a:endParaRPr/>
          </a:p>
          <a:p>
            <a:pPr>
              <a:defRPr sz="1200" b="1"/>
            </a:pPr>
            <a:r>
              <a:t>Meraki Access Points:</a:t>
            </a:r>
          </a:p>
        </p:txBody>
      </p:sp>
      <p:sp>
        <p:nvSpPr>
          <p:cNvPr id="938" name="TextBox 937"/>
          <p:cNvSpPr txBox="1"/>
          <p:nvPr/>
        </p:nvSpPr>
        <p:spPr>
          <a:xfrm>
            <a:off x="594360" y="3383280"/>
            <a:ext cx="3200400" cy="228600"/>
          </a:xfrm>
          <a:prstGeom prst="rect">
            <a:avLst/>
          </a:prstGeom>
          <a:noFill/>
        </p:spPr>
        <p:txBody>
          <a:bodyPr wrap="none">
            <a:spAutoFit/>
          </a:bodyPr>
          <a:lstStyle/>
          <a:p>
            <a:endParaRPr/>
          </a:p>
          <a:p>
            <a:pPr>
              <a:defRPr sz="1200"/>
            </a:pPr>
            <a:r>
              <a:t>MR36 (2)</a:t>
            </a:r>
          </a:p>
        </p:txBody>
      </p:sp>
      <p:sp>
        <p:nvSpPr>
          <p:cNvPr id="939" name="TextBox 938"/>
          <p:cNvSpPr txBox="1"/>
          <p:nvPr/>
        </p:nvSpPr>
        <p:spPr>
          <a:xfrm>
            <a:off x="594360" y="3611880"/>
            <a:ext cx="3200400" cy="228600"/>
          </a:xfrm>
          <a:prstGeom prst="rect">
            <a:avLst/>
          </a:prstGeom>
          <a:noFill/>
        </p:spPr>
        <p:txBody>
          <a:bodyPr wrap="none">
            <a:spAutoFit/>
          </a:bodyPr>
          <a:lstStyle/>
          <a:p>
            <a:endParaRPr/>
          </a:p>
          <a:p>
            <a:pPr>
              <a:defRPr sz="1200"/>
            </a:pPr>
            <a:r>
              <a:t>MR76 (934)</a:t>
            </a:r>
          </a:p>
        </p:txBody>
      </p:sp>
      <p:sp>
        <p:nvSpPr>
          <p:cNvPr id="940" name="TextBox 939"/>
          <p:cNvSpPr txBox="1"/>
          <p:nvPr/>
        </p:nvSpPr>
        <p:spPr>
          <a:xfrm>
            <a:off x="4343400" y="1737360"/>
            <a:ext cx="3657600" cy="274320"/>
          </a:xfrm>
          <a:prstGeom prst="rect">
            <a:avLst/>
          </a:prstGeom>
          <a:noFill/>
        </p:spPr>
        <p:txBody>
          <a:bodyPr wrap="none">
            <a:spAutoFit/>
          </a:bodyPr>
          <a:lstStyle/>
          <a:p>
            <a:endParaRPr/>
          </a:p>
          <a:p>
            <a:pPr>
              <a:defRPr sz="1600" b="1"/>
            </a:pPr>
            <a:r>
              <a:t>MR 30</a:t>
            </a:r>
          </a:p>
        </p:txBody>
      </p:sp>
      <p:sp>
        <p:nvSpPr>
          <p:cNvPr id="941" name="TextBox 940"/>
          <p:cNvSpPr txBox="1"/>
          <p:nvPr/>
        </p:nvSpPr>
        <p:spPr>
          <a:xfrm>
            <a:off x="4480560" y="2103120"/>
            <a:ext cx="3657600" cy="228600"/>
          </a:xfrm>
          <a:prstGeom prst="rect">
            <a:avLst/>
          </a:prstGeom>
          <a:noFill/>
        </p:spPr>
        <p:txBody>
          <a:bodyPr wrap="none">
            <a:spAutoFit/>
          </a:bodyPr>
          <a:lstStyle/>
          <a:p>
            <a:endParaRPr/>
          </a:p>
          <a:p>
            <a:pPr>
              <a:defRPr sz="1200" b="1"/>
            </a:pPr>
            <a:r>
              <a:t>Meraki Access Points:</a:t>
            </a:r>
          </a:p>
        </p:txBody>
      </p:sp>
      <p:sp>
        <p:nvSpPr>
          <p:cNvPr id="942" name="TextBox 941"/>
          <p:cNvSpPr txBox="1"/>
          <p:nvPr/>
        </p:nvSpPr>
        <p:spPr>
          <a:xfrm>
            <a:off x="4480560" y="2377440"/>
            <a:ext cx="3657600" cy="228600"/>
          </a:xfrm>
          <a:prstGeom prst="rect">
            <a:avLst/>
          </a:prstGeom>
          <a:noFill/>
        </p:spPr>
        <p:txBody>
          <a:bodyPr wrap="none">
            <a:spAutoFit/>
          </a:bodyPr>
          <a:lstStyle/>
          <a:p>
            <a:endParaRPr/>
          </a:p>
          <a:p>
            <a:pPr>
              <a:defRPr sz="1200"/>
            </a:pPr>
            <a:r>
              <a:t>MR42 (4), MR42E (26)</a:t>
            </a:r>
          </a:p>
        </p:txBody>
      </p:sp>
      <p:sp>
        <p:nvSpPr>
          <p:cNvPr id="943" name="TextBox 942"/>
          <p:cNvSpPr txBox="1"/>
          <p:nvPr/>
        </p:nvSpPr>
        <p:spPr>
          <a:xfrm>
            <a:off x="4480560" y="2606040"/>
            <a:ext cx="3657600" cy="228600"/>
          </a:xfrm>
          <a:prstGeom prst="rect">
            <a:avLst/>
          </a:prstGeom>
          <a:noFill/>
        </p:spPr>
        <p:txBody>
          <a:bodyPr wrap="none">
            <a:spAutoFit/>
          </a:bodyPr>
          <a:lstStyle/>
          <a:p>
            <a:endParaRPr/>
          </a:p>
          <a:p>
            <a:pPr>
              <a:defRPr sz="1200"/>
            </a:pPr>
            <a:r>
              <a:t>MR52 (2)</a:t>
            </a:r>
          </a:p>
        </p:txBody>
      </p:sp>
      <p:sp>
        <p:nvSpPr>
          <p:cNvPr id="944" name="TextBox 943"/>
          <p:cNvSpPr txBox="1"/>
          <p:nvPr/>
        </p:nvSpPr>
        <p:spPr>
          <a:xfrm>
            <a:off x="6400800" y="5943600"/>
            <a:ext cx="2743200" cy="365760"/>
          </a:xfrm>
          <a:prstGeom prst="rect">
            <a:avLst/>
          </a:prstGeom>
          <a:noFill/>
        </p:spPr>
        <p:txBody>
          <a:bodyPr wrap="none">
            <a:spAutoFit/>
          </a:bodyPr>
          <a:lstStyle/>
          <a:p>
            <a:endParaRPr/>
          </a:p>
          <a:p>
            <a:pPr algn="r">
              <a:defRPr sz="1400" b="1"/>
            </a:pPr>
            <a:r>
              <a:t>Total MR Devices: 4103</a:t>
            </a:r>
          </a:p>
        </p:txBody>
      </p:sp>
    </p:spTree>
    <p:extLst>
      <p:ext uri="{BB962C8B-B14F-4D97-AF65-F5344CB8AC3E}">
        <p14:creationId xmlns:p14="http://schemas.microsoft.com/office/powerpoint/2010/main" val="322752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C23587BF-FA9B-ECC7-32B2-15F54DBF12D1}"/>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26EDF01C-FAC6-533E-25CA-3FF3E165A7D9}"/>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MV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71F1C705-D4FD-87D2-0D83-5CA2E15AFFB7}"/>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endParaRPr/>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endParaRPr/>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endParaRPr/>
          </a:p>
          <a:p>
            <a:pPr>
              <a:defRPr sz="1600" b="1"/>
            </a:pPr>
            <a:r>
              <a:t>Not Firmware Restricted</a:t>
            </a:r>
          </a:p>
        </p:txBody>
      </p:sp>
      <p:sp>
        <p:nvSpPr>
          <p:cNvPr id="934" name="TextBox 933"/>
          <p:cNvSpPr txBox="1"/>
          <p:nvPr/>
        </p:nvSpPr>
        <p:spPr>
          <a:xfrm>
            <a:off x="594360" y="2194560"/>
            <a:ext cx="3200400" cy="228600"/>
          </a:xfrm>
          <a:prstGeom prst="rect">
            <a:avLst/>
          </a:prstGeom>
          <a:noFill/>
        </p:spPr>
        <p:txBody>
          <a:bodyPr wrap="none">
            <a:spAutoFit/>
          </a:bodyPr>
          <a:lstStyle/>
          <a:p>
            <a:endParaRPr/>
          </a:p>
          <a:p>
            <a:pPr>
              <a:defRPr sz="1200" b="1"/>
            </a:pPr>
            <a:r>
              <a:t>Cameras:</a:t>
            </a:r>
          </a:p>
        </p:txBody>
      </p:sp>
      <p:sp>
        <p:nvSpPr>
          <p:cNvPr id="935" name="TextBox 934"/>
          <p:cNvSpPr txBox="1"/>
          <p:nvPr/>
        </p:nvSpPr>
        <p:spPr>
          <a:xfrm>
            <a:off x="594360" y="2468880"/>
            <a:ext cx="3200400" cy="228600"/>
          </a:xfrm>
          <a:prstGeom prst="rect">
            <a:avLst/>
          </a:prstGeom>
          <a:noFill/>
        </p:spPr>
        <p:txBody>
          <a:bodyPr wrap="none">
            <a:spAutoFit/>
          </a:bodyPr>
          <a:lstStyle/>
          <a:p>
            <a:endParaRPr/>
          </a:p>
          <a:p>
            <a:pPr>
              <a:defRPr sz="1200"/>
            </a:pPr>
            <a:r>
              <a:t>MV12 (1)</a:t>
            </a:r>
          </a:p>
        </p:txBody>
      </p:sp>
      <p:sp>
        <p:nvSpPr>
          <p:cNvPr id="936" name="TextBox 935"/>
          <p:cNvSpPr txBox="1"/>
          <p:nvPr/>
        </p:nvSpPr>
        <p:spPr>
          <a:xfrm>
            <a:off x="594360" y="2788920"/>
            <a:ext cx="3200400" cy="228600"/>
          </a:xfrm>
          <a:prstGeom prst="rect">
            <a:avLst/>
          </a:prstGeom>
          <a:noFill/>
        </p:spPr>
        <p:txBody>
          <a:bodyPr wrap="none">
            <a:spAutoFit/>
          </a:bodyPr>
          <a:lstStyle/>
          <a:p>
            <a:endParaRPr/>
          </a:p>
          <a:p>
            <a:pPr>
              <a:defRPr sz="1200"/>
            </a:pPr>
            <a:r>
              <a:t>MV22 (1)</a:t>
            </a:r>
          </a:p>
        </p:txBody>
      </p:sp>
      <p:sp>
        <p:nvSpPr>
          <p:cNvPr id="937" name="TextBox 936"/>
          <p:cNvSpPr txBox="1"/>
          <p:nvPr/>
        </p:nvSpPr>
        <p:spPr>
          <a:xfrm>
            <a:off x="6400800" y="5943600"/>
            <a:ext cx="2743200" cy="365760"/>
          </a:xfrm>
          <a:prstGeom prst="rect">
            <a:avLst/>
          </a:prstGeom>
          <a:noFill/>
        </p:spPr>
        <p:txBody>
          <a:bodyPr wrap="none">
            <a:spAutoFit/>
          </a:bodyPr>
          <a:lstStyle/>
          <a:p>
            <a:endParaRPr/>
          </a:p>
          <a:p>
            <a:pPr algn="r">
              <a:defRPr sz="1400" b="1"/>
            </a:pPr>
            <a:r>
              <a:t>Total MV Devices: 2</a:t>
            </a:r>
          </a:p>
        </p:txBody>
      </p:sp>
    </p:spTree>
    <p:extLst>
      <p:ext uri="{BB962C8B-B14F-4D97-AF65-F5344CB8AC3E}">
        <p14:creationId xmlns:p14="http://schemas.microsoft.com/office/powerpoint/2010/main" val="119334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45FC6711-6D4C-5583-BBD6-2120A5040B01}"/>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6C0A8FB7-8B7B-7E47-AC55-389D30D09BAA}"/>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Firmware Compliance</a:t>
            </a:r>
            <a:endParaRPr sz="1100" b="0" dirty="0">
              <a:solidFill>
                <a:schemeClr val="tx1"/>
              </a:solidFill>
            </a:endParaRPr>
          </a:p>
        </p:txBody>
      </p:sp>
      <p:cxnSp>
        <p:nvCxnSpPr>
          <p:cNvPr id="931" name="Connector 930"/>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932" name="TextBox 931"/>
          <p:cNvSpPr txBox="1"/>
          <p:nvPr/>
        </p:nvSpPr>
        <p:spPr>
          <a:xfrm>
            <a:off x="457200" y="1005840"/>
            <a:ext cx="8229600" cy="548640"/>
          </a:xfrm>
          <a:prstGeom prst="rect">
            <a:avLst/>
          </a:prstGeom>
          <a:noFill/>
        </p:spPr>
        <p:txBody>
          <a:bodyPr wrap="none">
            <a:spAutoFit/>
          </a:bodyPr>
          <a:lstStyle/>
          <a:p>
            <a:endParaRPr/>
          </a:p>
          <a:p>
            <a:pPr>
              <a:defRPr sz="3200">
                <a:solidFill>
                  <a:srgbClr val="276E37"/>
                </a:solidFill>
              </a:defRPr>
            </a:pPr>
            <a:r>
              <a:t>By Network</a:t>
            </a:r>
          </a:p>
        </p:txBody>
      </p:sp>
      <p:sp>
        <p:nvSpPr>
          <p:cNvPr id="933" name="TextBox 932"/>
          <p:cNvSpPr txBox="1"/>
          <p:nvPr/>
        </p:nvSpPr>
        <p:spPr>
          <a:xfrm>
            <a:off x="457200" y="2194560"/>
            <a:ext cx="1371600" cy="457200"/>
          </a:xfrm>
          <a:prstGeom prst="rect">
            <a:avLst/>
          </a:prstGeom>
          <a:noFill/>
        </p:spPr>
        <p:txBody>
          <a:bodyPr wrap="none">
            <a:spAutoFit/>
          </a:bodyPr>
          <a:lstStyle/>
          <a:p>
            <a:endParaRPr/>
          </a:p>
          <a:p>
            <a:pPr>
              <a:defRPr sz="2200" b="1"/>
            </a:pPr>
            <a:r>
              <a:t>"Good"</a:t>
            </a:r>
          </a:p>
        </p:txBody>
      </p:sp>
      <p:sp>
        <p:nvSpPr>
          <p:cNvPr id="934" name="TextBox 933"/>
          <p:cNvSpPr txBox="1"/>
          <p:nvPr/>
        </p:nvSpPr>
        <p:spPr>
          <a:xfrm>
            <a:off x="457200" y="2651760"/>
            <a:ext cx="1371600" cy="914400"/>
          </a:xfrm>
          <a:prstGeom prst="rect">
            <a:avLst/>
          </a:prstGeom>
          <a:noFill/>
        </p:spPr>
        <p:txBody>
          <a:bodyPr wrap="none">
            <a:spAutoFit/>
          </a:bodyPr>
          <a:lstStyle/>
          <a:p>
            <a:endParaRPr/>
          </a:p>
          <a:p>
            <a:pPr>
              <a:defRPr sz="1200"/>
            </a:pPr>
            <a:r>
              <a:t>FW beyond</a:t>
            </a:r>
            <a:br/>
            <a:r>
              <a:t>180 days from</a:t>
            </a:r>
            <a:br/>
            <a:r>
              <a:t>EOST</a:t>
            </a:r>
          </a:p>
        </p:txBody>
      </p:sp>
      <p:sp>
        <p:nvSpPr>
          <p:cNvPr id="935" name="TextBox 934"/>
          <p:cNvSpPr txBox="1"/>
          <p:nvPr/>
        </p:nvSpPr>
        <p:spPr>
          <a:xfrm>
            <a:off x="457200" y="3657600"/>
            <a:ext cx="1371600" cy="457200"/>
          </a:xfrm>
          <a:prstGeom prst="rect">
            <a:avLst/>
          </a:prstGeom>
          <a:noFill/>
        </p:spPr>
        <p:txBody>
          <a:bodyPr wrap="none">
            <a:spAutoFit/>
          </a:bodyPr>
          <a:lstStyle/>
          <a:p>
            <a:endParaRPr/>
          </a:p>
          <a:p>
            <a:pPr>
              <a:defRPr sz="2200" b="1"/>
            </a:pPr>
            <a:r>
              <a:t>"Warning"</a:t>
            </a:r>
          </a:p>
        </p:txBody>
      </p:sp>
      <p:sp>
        <p:nvSpPr>
          <p:cNvPr id="936" name="TextBox 935"/>
          <p:cNvSpPr txBox="1"/>
          <p:nvPr/>
        </p:nvSpPr>
        <p:spPr>
          <a:xfrm>
            <a:off x="457200" y="4114800"/>
            <a:ext cx="1371600" cy="914400"/>
          </a:xfrm>
          <a:prstGeom prst="rect">
            <a:avLst/>
          </a:prstGeom>
          <a:noFill/>
        </p:spPr>
        <p:txBody>
          <a:bodyPr wrap="none">
            <a:spAutoFit/>
          </a:bodyPr>
          <a:lstStyle/>
          <a:p>
            <a:endParaRPr/>
          </a:p>
          <a:p>
            <a:pPr>
              <a:defRPr sz="1200"/>
            </a:pPr>
            <a:r>
              <a:t>FW within 180</a:t>
            </a:r>
            <a:br/>
            <a:r>
              <a:t>days of EOST</a:t>
            </a:r>
          </a:p>
        </p:txBody>
      </p:sp>
      <p:sp>
        <p:nvSpPr>
          <p:cNvPr id="937" name="TextBox 936"/>
          <p:cNvSpPr txBox="1"/>
          <p:nvPr/>
        </p:nvSpPr>
        <p:spPr>
          <a:xfrm>
            <a:off x="457200" y="5120640"/>
            <a:ext cx="1371600" cy="457200"/>
          </a:xfrm>
          <a:prstGeom prst="rect">
            <a:avLst/>
          </a:prstGeom>
          <a:noFill/>
        </p:spPr>
        <p:txBody>
          <a:bodyPr wrap="none">
            <a:spAutoFit/>
          </a:bodyPr>
          <a:lstStyle/>
          <a:p>
            <a:endParaRPr/>
          </a:p>
          <a:p>
            <a:pPr>
              <a:defRPr sz="2200" b="1"/>
            </a:pPr>
            <a:r>
              <a:t>"Critical"</a:t>
            </a:r>
          </a:p>
        </p:txBody>
      </p:sp>
      <p:sp>
        <p:nvSpPr>
          <p:cNvPr id="938" name="TextBox 937"/>
          <p:cNvSpPr txBox="1"/>
          <p:nvPr/>
        </p:nvSpPr>
        <p:spPr>
          <a:xfrm>
            <a:off x="457200" y="5577840"/>
            <a:ext cx="1371600" cy="914400"/>
          </a:xfrm>
          <a:prstGeom prst="rect">
            <a:avLst/>
          </a:prstGeom>
          <a:noFill/>
        </p:spPr>
        <p:txBody>
          <a:bodyPr wrap="none">
            <a:spAutoFit/>
          </a:bodyPr>
          <a:lstStyle/>
          <a:p>
            <a:endParaRPr/>
          </a:p>
          <a:p>
            <a:pPr>
              <a:defRPr sz="1200"/>
            </a:pPr>
            <a:r>
              <a:t>FW past EOST</a:t>
            </a:r>
            <a:br/>
            <a:r>
              <a:t>Date</a:t>
            </a:r>
          </a:p>
        </p:txBody>
      </p:sp>
      <p:cxnSp>
        <p:nvCxnSpPr>
          <p:cNvPr id="939" name="Connector 938"/>
          <p:cNvCxnSpPr/>
          <p:nvPr/>
        </p:nvCxnSpPr>
        <p:spPr>
          <a:xfrm>
            <a:off x="52578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cxnSp>
        <p:nvCxnSpPr>
          <p:cNvPr id="940" name="Connector 939"/>
          <p:cNvCxnSpPr/>
          <p:nvPr/>
        </p:nvCxnSpPr>
        <p:spPr>
          <a:xfrm>
            <a:off x="84582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sp>
        <p:nvSpPr>
          <p:cNvPr id="941" name="TextBox 940"/>
          <p:cNvSpPr txBox="1"/>
          <p:nvPr/>
        </p:nvSpPr>
        <p:spPr>
          <a:xfrm>
            <a:off x="2651760" y="1188720"/>
            <a:ext cx="1097280" cy="457200"/>
          </a:xfrm>
          <a:prstGeom prst="rect">
            <a:avLst/>
          </a:prstGeom>
          <a:noFill/>
        </p:spPr>
        <p:txBody>
          <a:bodyPr wrap="none">
            <a:spAutoFit/>
          </a:bodyPr>
          <a:lstStyle/>
          <a:p>
            <a:endParaRPr/>
          </a:p>
          <a:p>
            <a:pPr algn="ctr">
              <a:defRPr sz="2400" b="1"/>
            </a:pPr>
            <a:r>
              <a:t>MX</a:t>
            </a:r>
          </a:p>
        </p:txBody>
      </p:sp>
      <p:sp>
        <p:nvSpPr>
          <p:cNvPr id="942" name="TextBox 941"/>
          <p:cNvSpPr txBox="1"/>
          <p:nvPr/>
        </p:nvSpPr>
        <p:spPr>
          <a:xfrm>
            <a:off x="6080760" y="1188720"/>
            <a:ext cx="1097280" cy="457200"/>
          </a:xfrm>
          <a:prstGeom prst="rect">
            <a:avLst/>
          </a:prstGeom>
          <a:noFill/>
        </p:spPr>
        <p:txBody>
          <a:bodyPr wrap="none">
            <a:spAutoFit/>
          </a:bodyPr>
          <a:lstStyle/>
          <a:p>
            <a:endParaRPr/>
          </a:p>
          <a:p>
            <a:pPr algn="ctr">
              <a:defRPr sz="2400" b="1"/>
            </a:pPr>
            <a:r>
              <a:t>MS</a:t>
            </a:r>
          </a:p>
        </p:txBody>
      </p:sp>
      <p:sp>
        <p:nvSpPr>
          <p:cNvPr id="943" name="TextBox 942"/>
          <p:cNvSpPr txBox="1"/>
          <p:nvPr/>
        </p:nvSpPr>
        <p:spPr>
          <a:xfrm>
            <a:off x="9281160" y="1188720"/>
            <a:ext cx="1097280" cy="457200"/>
          </a:xfrm>
          <a:prstGeom prst="rect">
            <a:avLst/>
          </a:prstGeom>
          <a:noFill/>
        </p:spPr>
        <p:txBody>
          <a:bodyPr wrap="none">
            <a:spAutoFit/>
          </a:bodyPr>
          <a:lstStyle/>
          <a:p>
            <a:endParaRPr/>
          </a:p>
          <a:p>
            <a:pPr algn="ctr">
              <a:defRPr sz="2400" b="1"/>
            </a:pPr>
            <a:r>
              <a:t>MR</a:t>
            </a:r>
          </a:p>
        </p:txBody>
      </p:sp>
      <p:sp>
        <p:nvSpPr>
          <p:cNvPr id="944" name="Oval 943"/>
          <p:cNvSpPr/>
          <p:nvPr/>
        </p:nvSpPr>
        <p:spPr>
          <a:xfrm>
            <a:off x="2651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45" name="TextBox 944"/>
          <p:cNvSpPr txBox="1"/>
          <p:nvPr/>
        </p:nvSpPr>
        <p:spPr>
          <a:xfrm>
            <a:off x="2651760" y="2011680"/>
            <a:ext cx="1097280" cy="548640"/>
          </a:xfrm>
          <a:prstGeom prst="rect">
            <a:avLst/>
          </a:prstGeom>
          <a:noFill/>
        </p:spPr>
        <p:txBody>
          <a:bodyPr wrap="none">
            <a:spAutoFit/>
          </a:bodyPr>
          <a:lstStyle/>
          <a:p>
            <a:endParaRPr/>
          </a:p>
          <a:p>
            <a:pPr algn="ctr">
              <a:defRPr sz="2400" b="1">
                <a:solidFill>
                  <a:srgbClr val="6CB86C"/>
                </a:solidFill>
              </a:defRPr>
            </a:pPr>
            <a:r>
              <a:t>4%</a:t>
            </a:r>
          </a:p>
        </p:txBody>
      </p:sp>
      <p:sp>
        <p:nvSpPr>
          <p:cNvPr id="946" name="TextBox 945"/>
          <p:cNvSpPr txBox="1"/>
          <p:nvPr/>
        </p:nvSpPr>
        <p:spPr>
          <a:xfrm>
            <a:off x="2286000" y="2834640"/>
            <a:ext cx="1828800" cy="365760"/>
          </a:xfrm>
          <a:prstGeom prst="rect">
            <a:avLst/>
          </a:prstGeom>
          <a:noFill/>
        </p:spPr>
        <p:txBody>
          <a:bodyPr wrap="none">
            <a:spAutoFit/>
          </a:bodyPr>
          <a:lstStyle/>
          <a:p>
            <a:endParaRPr/>
          </a:p>
          <a:p>
            <a:pPr algn="ctr">
              <a:defRPr sz="1200">
                <a:solidFill>
                  <a:srgbClr val="6CB86C"/>
                </a:solidFill>
              </a:defRPr>
            </a:pPr>
            <a:r>
              <a:t>34/789 Networks</a:t>
            </a:r>
          </a:p>
        </p:txBody>
      </p:sp>
      <p:sp>
        <p:nvSpPr>
          <p:cNvPr id="947" name="TextBox 946"/>
          <p:cNvSpPr txBox="1"/>
          <p:nvPr/>
        </p:nvSpPr>
        <p:spPr>
          <a:xfrm>
            <a:off x="3840480" y="1645920"/>
            <a:ext cx="2011680" cy="228600"/>
          </a:xfrm>
          <a:prstGeom prst="rect">
            <a:avLst/>
          </a:prstGeom>
          <a:noFill/>
        </p:spPr>
        <p:txBody>
          <a:bodyPr wrap="none">
            <a:spAutoFit/>
          </a:bodyPr>
          <a:lstStyle/>
          <a:p>
            <a:endParaRPr/>
          </a:p>
          <a:p>
            <a:pPr>
              <a:defRPr sz="1100">
                <a:solidFill>
                  <a:srgbClr val="6CB86C"/>
                </a:solidFill>
              </a:defRPr>
            </a:pPr>
            <a:r>
              <a:t>MX 18.211.5.2 = 34</a:t>
            </a:r>
          </a:p>
        </p:txBody>
      </p:sp>
      <p:sp>
        <p:nvSpPr>
          <p:cNvPr id="948" name="Oval 947"/>
          <p:cNvSpPr/>
          <p:nvPr/>
        </p:nvSpPr>
        <p:spPr>
          <a:xfrm>
            <a:off x="6080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49" name="TextBox 948"/>
          <p:cNvSpPr txBox="1"/>
          <p:nvPr/>
        </p:nvSpPr>
        <p:spPr>
          <a:xfrm>
            <a:off x="6080760" y="2011680"/>
            <a:ext cx="1097280" cy="548640"/>
          </a:xfrm>
          <a:prstGeom prst="rect">
            <a:avLst/>
          </a:prstGeom>
          <a:noFill/>
        </p:spPr>
        <p:txBody>
          <a:bodyPr wrap="none">
            <a:spAutoFit/>
          </a:bodyPr>
          <a:lstStyle/>
          <a:p>
            <a:endParaRPr/>
          </a:p>
          <a:p>
            <a:pPr algn="ctr">
              <a:defRPr sz="2400" b="1">
                <a:solidFill>
                  <a:srgbClr val="6CB86C"/>
                </a:solidFill>
              </a:defRPr>
            </a:pPr>
            <a:r>
              <a:t>3%</a:t>
            </a:r>
          </a:p>
        </p:txBody>
      </p:sp>
      <p:sp>
        <p:nvSpPr>
          <p:cNvPr id="950" name="TextBox 949"/>
          <p:cNvSpPr txBox="1"/>
          <p:nvPr/>
        </p:nvSpPr>
        <p:spPr>
          <a:xfrm>
            <a:off x="5715000" y="2834640"/>
            <a:ext cx="1828800" cy="365760"/>
          </a:xfrm>
          <a:prstGeom prst="rect">
            <a:avLst/>
          </a:prstGeom>
          <a:noFill/>
        </p:spPr>
        <p:txBody>
          <a:bodyPr wrap="none">
            <a:spAutoFit/>
          </a:bodyPr>
          <a:lstStyle/>
          <a:p>
            <a:endParaRPr/>
          </a:p>
          <a:p>
            <a:pPr algn="ctr">
              <a:defRPr sz="1200">
                <a:solidFill>
                  <a:srgbClr val="6CB86C"/>
                </a:solidFill>
              </a:defRPr>
            </a:pPr>
            <a:r>
              <a:t>27/781 Networks</a:t>
            </a:r>
          </a:p>
        </p:txBody>
      </p:sp>
      <p:sp>
        <p:nvSpPr>
          <p:cNvPr id="951" name="TextBox 950"/>
          <p:cNvSpPr txBox="1"/>
          <p:nvPr/>
        </p:nvSpPr>
        <p:spPr>
          <a:xfrm>
            <a:off x="7269480" y="1645920"/>
            <a:ext cx="2011680" cy="228600"/>
          </a:xfrm>
          <a:prstGeom prst="rect">
            <a:avLst/>
          </a:prstGeom>
          <a:noFill/>
        </p:spPr>
        <p:txBody>
          <a:bodyPr wrap="none">
            <a:spAutoFit/>
          </a:bodyPr>
          <a:lstStyle/>
          <a:p>
            <a:endParaRPr/>
          </a:p>
          <a:p>
            <a:pPr>
              <a:defRPr sz="1100">
                <a:solidFill>
                  <a:srgbClr val="6CB86C"/>
                </a:solidFill>
              </a:defRPr>
            </a:pPr>
            <a:r>
              <a:t>MS 17.2.1 = 27</a:t>
            </a:r>
          </a:p>
        </p:txBody>
      </p:sp>
      <p:sp>
        <p:nvSpPr>
          <p:cNvPr id="952" name="Oval 951"/>
          <p:cNvSpPr/>
          <p:nvPr/>
        </p:nvSpPr>
        <p:spPr>
          <a:xfrm>
            <a:off x="92811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53" name="TextBox 952"/>
          <p:cNvSpPr txBox="1"/>
          <p:nvPr/>
        </p:nvSpPr>
        <p:spPr>
          <a:xfrm>
            <a:off x="9281160" y="2011680"/>
            <a:ext cx="1097280" cy="548640"/>
          </a:xfrm>
          <a:prstGeom prst="rect">
            <a:avLst/>
          </a:prstGeom>
          <a:noFill/>
        </p:spPr>
        <p:txBody>
          <a:bodyPr wrap="none">
            <a:spAutoFit/>
          </a:bodyPr>
          <a:lstStyle/>
          <a:p>
            <a:endParaRPr/>
          </a:p>
          <a:p>
            <a:pPr algn="ctr">
              <a:defRPr sz="2400" b="1">
                <a:solidFill>
                  <a:srgbClr val="6CB86C"/>
                </a:solidFill>
              </a:defRPr>
            </a:pPr>
            <a:r>
              <a:t>6%</a:t>
            </a:r>
          </a:p>
        </p:txBody>
      </p:sp>
      <p:sp>
        <p:nvSpPr>
          <p:cNvPr id="954" name="TextBox 953"/>
          <p:cNvSpPr txBox="1"/>
          <p:nvPr/>
        </p:nvSpPr>
        <p:spPr>
          <a:xfrm>
            <a:off x="8915400" y="2834640"/>
            <a:ext cx="1828800" cy="365760"/>
          </a:xfrm>
          <a:prstGeom prst="rect">
            <a:avLst/>
          </a:prstGeom>
          <a:noFill/>
        </p:spPr>
        <p:txBody>
          <a:bodyPr wrap="none">
            <a:spAutoFit/>
          </a:bodyPr>
          <a:lstStyle/>
          <a:p>
            <a:endParaRPr/>
          </a:p>
          <a:p>
            <a:pPr algn="ctr">
              <a:defRPr sz="1200">
                <a:solidFill>
                  <a:srgbClr val="6CB86C"/>
                </a:solidFill>
              </a:defRPr>
            </a:pPr>
            <a:r>
              <a:t>48/783 Networks</a:t>
            </a:r>
          </a:p>
        </p:txBody>
      </p:sp>
      <p:sp>
        <p:nvSpPr>
          <p:cNvPr id="955" name="TextBox 954"/>
          <p:cNvSpPr txBox="1"/>
          <p:nvPr/>
        </p:nvSpPr>
        <p:spPr>
          <a:xfrm>
            <a:off x="10469880" y="1645920"/>
            <a:ext cx="2011680" cy="228600"/>
          </a:xfrm>
          <a:prstGeom prst="rect">
            <a:avLst/>
          </a:prstGeom>
          <a:noFill/>
        </p:spPr>
        <p:txBody>
          <a:bodyPr wrap="none">
            <a:spAutoFit/>
          </a:bodyPr>
          <a:lstStyle/>
          <a:p>
            <a:endParaRPr/>
          </a:p>
          <a:p>
            <a:pPr>
              <a:defRPr sz="1100">
                <a:solidFill>
                  <a:srgbClr val="6CB86C"/>
                </a:solidFill>
              </a:defRPr>
            </a:pPr>
            <a:r>
              <a:t>MR 31.1.6 = 48</a:t>
            </a:r>
          </a:p>
        </p:txBody>
      </p:sp>
      <p:sp>
        <p:nvSpPr>
          <p:cNvPr id="956" name="Oval 955"/>
          <p:cNvSpPr/>
          <p:nvPr/>
        </p:nvSpPr>
        <p:spPr>
          <a:xfrm>
            <a:off x="2651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57" name="TextBox 956"/>
          <p:cNvSpPr txBox="1"/>
          <p:nvPr/>
        </p:nvSpPr>
        <p:spPr>
          <a:xfrm>
            <a:off x="2651760" y="3474720"/>
            <a:ext cx="1097280" cy="548640"/>
          </a:xfrm>
          <a:prstGeom prst="rect">
            <a:avLst/>
          </a:prstGeom>
          <a:noFill/>
        </p:spPr>
        <p:txBody>
          <a:bodyPr wrap="none">
            <a:spAutoFit/>
          </a:bodyPr>
          <a:lstStyle/>
          <a:p>
            <a:endParaRPr/>
          </a:p>
          <a:p>
            <a:pPr algn="ctr">
              <a:defRPr sz="2400" b="1">
                <a:solidFill>
                  <a:srgbClr val="F8C447"/>
                </a:solidFill>
              </a:defRPr>
            </a:pPr>
            <a:r>
              <a:t>96%</a:t>
            </a:r>
          </a:p>
        </p:txBody>
      </p:sp>
      <p:sp>
        <p:nvSpPr>
          <p:cNvPr id="958" name="TextBox 957"/>
          <p:cNvSpPr txBox="1"/>
          <p:nvPr/>
        </p:nvSpPr>
        <p:spPr>
          <a:xfrm>
            <a:off x="2286000" y="4297680"/>
            <a:ext cx="1828800" cy="365760"/>
          </a:xfrm>
          <a:prstGeom prst="rect">
            <a:avLst/>
          </a:prstGeom>
          <a:noFill/>
        </p:spPr>
        <p:txBody>
          <a:bodyPr wrap="none">
            <a:spAutoFit/>
          </a:bodyPr>
          <a:lstStyle/>
          <a:p>
            <a:endParaRPr/>
          </a:p>
          <a:p>
            <a:pPr algn="ctr">
              <a:defRPr sz="1200">
                <a:solidFill>
                  <a:srgbClr val="F8C447"/>
                </a:solidFill>
              </a:defRPr>
            </a:pPr>
            <a:r>
              <a:t>755/789 Networks</a:t>
            </a:r>
          </a:p>
        </p:txBody>
      </p:sp>
      <p:sp>
        <p:nvSpPr>
          <p:cNvPr id="959" name="TextBox 958"/>
          <p:cNvSpPr txBox="1"/>
          <p:nvPr/>
        </p:nvSpPr>
        <p:spPr>
          <a:xfrm>
            <a:off x="3840480" y="3108960"/>
            <a:ext cx="2011680" cy="228600"/>
          </a:xfrm>
          <a:prstGeom prst="rect">
            <a:avLst/>
          </a:prstGeom>
          <a:noFill/>
        </p:spPr>
        <p:txBody>
          <a:bodyPr wrap="none">
            <a:spAutoFit/>
          </a:bodyPr>
          <a:lstStyle/>
          <a:p>
            <a:endParaRPr/>
          </a:p>
          <a:p>
            <a:pPr>
              <a:defRPr sz="1100">
                <a:solidFill>
                  <a:srgbClr val="F8C447"/>
                </a:solidFill>
              </a:defRPr>
            </a:pPr>
            <a:r>
              <a:t>MX 18.211.2 = 567</a:t>
            </a:r>
          </a:p>
        </p:txBody>
      </p:sp>
      <p:sp>
        <p:nvSpPr>
          <p:cNvPr id="960" name="TextBox 959"/>
          <p:cNvSpPr txBox="1"/>
          <p:nvPr/>
        </p:nvSpPr>
        <p:spPr>
          <a:xfrm>
            <a:off x="3840480" y="3310128"/>
            <a:ext cx="2011680" cy="228600"/>
          </a:xfrm>
          <a:prstGeom prst="rect">
            <a:avLst/>
          </a:prstGeom>
          <a:noFill/>
        </p:spPr>
        <p:txBody>
          <a:bodyPr wrap="none">
            <a:spAutoFit/>
          </a:bodyPr>
          <a:lstStyle/>
          <a:p>
            <a:endParaRPr/>
          </a:p>
          <a:p>
            <a:pPr>
              <a:defRPr sz="1100">
                <a:solidFill>
                  <a:srgbClr val="F8C447"/>
                </a:solidFill>
              </a:defRPr>
            </a:pPr>
            <a:r>
              <a:t>MX 18.211 = 188</a:t>
            </a:r>
          </a:p>
        </p:txBody>
      </p:sp>
      <p:sp>
        <p:nvSpPr>
          <p:cNvPr id="961" name="Oval 960"/>
          <p:cNvSpPr/>
          <p:nvPr/>
        </p:nvSpPr>
        <p:spPr>
          <a:xfrm>
            <a:off x="6080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62" name="TextBox 961"/>
          <p:cNvSpPr txBox="1"/>
          <p:nvPr/>
        </p:nvSpPr>
        <p:spPr>
          <a:xfrm>
            <a:off x="6080760" y="3474720"/>
            <a:ext cx="1097280" cy="548640"/>
          </a:xfrm>
          <a:prstGeom prst="rect">
            <a:avLst/>
          </a:prstGeom>
          <a:noFill/>
        </p:spPr>
        <p:txBody>
          <a:bodyPr wrap="none">
            <a:spAutoFit/>
          </a:bodyPr>
          <a:lstStyle/>
          <a:p>
            <a:endParaRPr/>
          </a:p>
          <a:p>
            <a:pPr algn="ctr">
              <a:defRPr sz="2400" b="1">
                <a:solidFill>
                  <a:srgbClr val="F8C447"/>
                </a:solidFill>
              </a:defRPr>
            </a:pPr>
            <a:r>
              <a:t>0%</a:t>
            </a:r>
          </a:p>
        </p:txBody>
      </p:sp>
      <p:sp>
        <p:nvSpPr>
          <p:cNvPr id="963" name="TextBox 962"/>
          <p:cNvSpPr txBox="1"/>
          <p:nvPr/>
        </p:nvSpPr>
        <p:spPr>
          <a:xfrm>
            <a:off x="5715000" y="4297680"/>
            <a:ext cx="1828800" cy="365760"/>
          </a:xfrm>
          <a:prstGeom prst="rect">
            <a:avLst/>
          </a:prstGeom>
          <a:noFill/>
        </p:spPr>
        <p:txBody>
          <a:bodyPr wrap="none">
            <a:spAutoFit/>
          </a:bodyPr>
          <a:lstStyle/>
          <a:p>
            <a:endParaRPr/>
          </a:p>
          <a:p>
            <a:pPr algn="ctr">
              <a:defRPr sz="1200">
                <a:solidFill>
                  <a:srgbClr val="F8C447"/>
                </a:solidFill>
              </a:defRPr>
            </a:pPr>
            <a:r>
              <a:t>0/781 Networks</a:t>
            </a:r>
          </a:p>
        </p:txBody>
      </p:sp>
      <p:sp>
        <p:nvSpPr>
          <p:cNvPr id="964" name="Oval 963"/>
          <p:cNvSpPr/>
          <p:nvPr/>
        </p:nvSpPr>
        <p:spPr>
          <a:xfrm>
            <a:off x="92811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65" name="TextBox 964"/>
          <p:cNvSpPr txBox="1"/>
          <p:nvPr/>
        </p:nvSpPr>
        <p:spPr>
          <a:xfrm>
            <a:off x="9281160" y="3474720"/>
            <a:ext cx="1097280" cy="548640"/>
          </a:xfrm>
          <a:prstGeom prst="rect">
            <a:avLst/>
          </a:prstGeom>
          <a:noFill/>
        </p:spPr>
        <p:txBody>
          <a:bodyPr wrap="none">
            <a:spAutoFit/>
          </a:bodyPr>
          <a:lstStyle/>
          <a:p>
            <a:endParaRPr/>
          </a:p>
          <a:p>
            <a:pPr algn="ctr">
              <a:defRPr sz="2400" b="1">
                <a:solidFill>
                  <a:srgbClr val="F8C447"/>
                </a:solidFill>
              </a:defRPr>
            </a:pPr>
            <a:r>
              <a:t>11%</a:t>
            </a:r>
          </a:p>
        </p:txBody>
      </p:sp>
      <p:sp>
        <p:nvSpPr>
          <p:cNvPr id="966" name="TextBox 965"/>
          <p:cNvSpPr txBox="1"/>
          <p:nvPr/>
        </p:nvSpPr>
        <p:spPr>
          <a:xfrm>
            <a:off x="8915400" y="4297680"/>
            <a:ext cx="1828800" cy="365760"/>
          </a:xfrm>
          <a:prstGeom prst="rect">
            <a:avLst/>
          </a:prstGeom>
          <a:noFill/>
        </p:spPr>
        <p:txBody>
          <a:bodyPr wrap="none">
            <a:spAutoFit/>
          </a:bodyPr>
          <a:lstStyle/>
          <a:p>
            <a:endParaRPr/>
          </a:p>
          <a:p>
            <a:pPr algn="ctr">
              <a:defRPr sz="1200">
                <a:solidFill>
                  <a:srgbClr val="F8C447"/>
                </a:solidFill>
              </a:defRPr>
            </a:pPr>
            <a:r>
              <a:t>88/783 Networks</a:t>
            </a:r>
          </a:p>
        </p:txBody>
      </p:sp>
      <p:sp>
        <p:nvSpPr>
          <p:cNvPr id="967" name="TextBox 966"/>
          <p:cNvSpPr txBox="1"/>
          <p:nvPr/>
        </p:nvSpPr>
        <p:spPr>
          <a:xfrm>
            <a:off x="10469880" y="3108960"/>
            <a:ext cx="2011680" cy="228600"/>
          </a:xfrm>
          <a:prstGeom prst="rect">
            <a:avLst/>
          </a:prstGeom>
          <a:noFill/>
        </p:spPr>
        <p:txBody>
          <a:bodyPr wrap="none">
            <a:spAutoFit/>
          </a:bodyPr>
          <a:lstStyle/>
          <a:p>
            <a:endParaRPr/>
          </a:p>
          <a:p>
            <a:pPr>
              <a:defRPr sz="1100">
                <a:solidFill>
                  <a:srgbClr val="F8C447"/>
                </a:solidFill>
              </a:defRPr>
            </a:pPr>
            <a:r>
              <a:t>MR 31.1.5.1 = 88</a:t>
            </a:r>
          </a:p>
        </p:txBody>
      </p:sp>
      <p:sp>
        <p:nvSpPr>
          <p:cNvPr id="968" name="Oval 967"/>
          <p:cNvSpPr/>
          <p:nvPr/>
        </p:nvSpPr>
        <p:spPr>
          <a:xfrm>
            <a:off x="2651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69" name="TextBox 968"/>
          <p:cNvSpPr txBox="1"/>
          <p:nvPr/>
        </p:nvSpPr>
        <p:spPr>
          <a:xfrm>
            <a:off x="2651760" y="4937760"/>
            <a:ext cx="1097280" cy="548640"/>
          </a:xfrm>
          <a:prstGeom prst="rect">
            <a:avLst/>
          </a:prstGeom>
          <a:noFill/>
        </p:spPr>
        <p:txBody>
          <a:bodyPr wrap="none">
            <a:spAutoFit/>
          </a:bodyPr>
          <a:lstStyle/>
          <a:p>
            <a:endParaRPr/>
          </a:p>
          <a:p>
            <a:pPr algn="ctr">
              <a:defRPr sz="2400" b="1">
                <a:solidFill>
                  <a:srgbClr val="E37754"/>
                </a:solidFill>
              </a:defRPr>
            </a:pPr>
            <a:r>
              <a:t>0%</a:t>
            </a:r>
          </a:p>
        </p:txBody>
      </p:sp>
      <p:sp>
        <p:nvSpPr>
          <p:cNvPr id="970" name="TextBox 969"/>
          <p:cNvSpPr txBox="1"/>
          <p:nvPr/>
        </p:nvSpPr>
        <p:spPr>
          <a:xfrm>
            <a:off x="2286000" y="5760720"/>
            <a:ext cx="1828800" cy="365760"/>
          </a:xfrm>
          <a:prstGeom prst="rect">
            <a:avLst/>
          </a:prstGeom>
          <a:noFill/>
        </p:spPr>
        <p:txBody>
          <a:bodyPr wrap="none">
            <a:spAutoFit/>
          </a:bodyPr>
          <a:lstStyle/>
          <a:p>
            <a:endParaRPr/>
          </a:p>
          <a:p>
            <a:pPr algn="ctr">
              <a:defRPr sz="1200">
                <a:solidFill>
                  <a:srgbClr val="E37754"/>
                </a:solidFill>
              </a:defRPr>
            </a:pPr>
            <a:r>
              <a:t>0/789 Networks</a:t>
            </a:r>
          </a:p>
        </p:txBody>
      </p:sp>
      <p:sp>
        <p:nvSpPr>
          <p:cNvPr id="971" name="Oval 970"/>
          <p:cNvSpPr/>
          <p:nvPr/>
        </p:nvSpPr>
        <p:spPr>
          <a:xfrm>
            <a:off x="6080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72" name="TextBox 971"/>
          <p:cNvSpPr txBox="1"/>
          <p:nvPr/>
        </p:nvSpPr>
        <p:spPr>
          <a:xfrm>
            <a:off x="6080760" y="4937760"/>
            <a:ext cx="1097280" cy="548640"/>
          </a:xfrm>
          <a:prstGeom prst="rect">
            <a:avLst/>
          </a:prstGeom>
          <a:noFill/>
        </p:spPr>
        <p:txBody>
          <a:bodyPr wrap="none">
            <a:spAutoFit/>
          </a:bodyPr>
          <a:lstStyle/>
          <a:p>
            <a:endParaRPr/>
          </a:p>
          <a:p>
            <a:pPr algn="ctr">
              <a:defRPr sz="2400" b="1">
                <a:solidFill>
                  <a:srgbClr val="E37754"/>
                </a:solidFill>
              </a:defRPr>
            </a:pPr>
            <a:r>
              <a:t>97%</a:t>
            </a:r>
          </a:p>
        </p:txBody>
      </p:sp>
      <p:sp>
        <p:nvSpPr>
          <p:cNvPr id="973" name="TextBox 972"/>
          <p:cNvSpPr txBox="1"/>
          <p:nvPr/>
        </p:nvSpPr>
        <p:spPr>
          <a:xfrm>
            <a:off x="5715000" y="5760720"/>
            <a:ext cx="1828800" cy="365760"/>
          </a:xfrm>
          <a:prstGeom prst="rect">
            <a:avLst/>
          </a:prstGeom>
          <a:noFill/>
        </p:spPr>
        <p:txBody>
          <a:bodyPr wrap="none">
            <a:spAutoFit/>
          </a:bodyPr>
          <a:lstStyle/>
          <a:p>
            <a:endParaRPr/>
          </a:p>
          <a:p>
            <a:pPr algn="ctr">
              <a:defRPr sz="1200">
                <a:solidFill>
                  <a:srgbClr val="E37754"/>
                </a:solidFill>
              </a:defRPr>
            </a:pPr>
            <a:r>
              <a:t>754/781 Networks</a:t>
            </a:r>
          </a:p>
        </p:txBody>
      </p:sp>
      <p:sp>
        <p:nvSpPr>
          <p:cNvPr id="974" name="TextBox 973"/>
          <p:cNvSpPr txBox="1"/>
          <p:nvPr/>
        </p:nvSpPr>
        <p:spPr>
          <a:xfrm>
            <a:off x="7269480" y="4572000"/>
            <a:ext cx="2011680" cy="228600"/>
          </a:xfrm>
          <a:prstGeom prst="rect">
            <a:avLst/>
          </a:prstGeom>
          <a:noFill/>
        </p:spPr>
        <p:txBody>
          <a:bodyPr wrap="none">
            <a:spAutoFit/>
          </a:bodyPr>
          <a:lstStyle/>
          <a:p>
            <a:endParaRPr/>
          </a:p>
          <a:p>
            <a:pPr>
              <a:defRPr sz="1100">
                <a:solidFill>
                  <a:srgbClr val="E37754"/>
                </a:solidFill>
              </a:defRPr>
            </a:pPr>
            <a:r>
              <a:t>MS 16.9 = 266</a:t>
            </a:r>
          </a:p>
        </p:txBody>
      </p:sp>
      <p:sp>
        <p:nvSpPr>
          <p:cNvPr id="975" name="TextBox 974"/>
          <p:cNvSpPr txBox="1"/>
          <p:nvPr/>
        </p:nvSpPr>
        <p:spPr>
          <a:xfrm>
            <a:off x="7269480" y="4773168"/>
            <a:ext cx="2011680" cy="228600"/>
          </a:xfrm>
          <a:prstGeom prst="rect">
            <a:avLst/>
          </a:prstGeom>
          <a:noFill/>
        </p:spPr>
        <p:txBody>
          <a:bodyPr wrap="none">
            <a:spAutoFit/>
          </a:bodyPr>
          <a:lstStyle/>
          <a:p>
            <a:endParaRPr/>
          </a:p>
          <a:p>
            <a:pPr>
              <a:defRPr sz="1100">
                <a:solidFill>
                  <a:srgbClr val="E37754"/>
                </a:solidFill>
              </a:defRPr>
            </a:pPr>
            <a:r>
              <a:t>MS 16.7 = 185</a:t>
            </a:r>
          </a:p>
        </p:txBody>
      </p:sp>
      <p:sp>
        <p:nvSpPr>
          <p:cNvPr id="976" name="TextBox 975"/>
          <p:cNvSpPr txBox="1"/>
          <p:nvPr/>
        </p:nvSpPr>
        <p:spPr>
          <a:xfrm>
            <a:off x="7269480" y="4974336"/>
            <a:ext cx="2011680" cy="228600"/>
          </a:xfrm>
          <a:prstGeom prst="rect">
            <a:avLst/>
          </a:prstGeom>
          <a:noFill/>
        </p:spPr>
        <p:txBody>
          <a:bodyPr wrap="none">
            <a:spAutoFit/>
          </a:bodyPr>
          <a:lstStyle/>
          <a:p>
            <a:endParaRPr/>
          </a:p>
          <a:p>
            <a:pPr>
              <a:defRPr sz="1100">
                <a:solidFill>
                  <a:srgbClr val="E37754"/>
                </a:solidFill>
              </a:defRPr>
            </a:pPr>
            <a:r>
              <a:t>MS 17.1.3 = 105</a:t>
            </a:r>
          </a:p>
        </p:txBody>
      </p:sp>
      <p:sp>
        <p:nvSpPr>
          <p:cNvPr id="977" name="TextBox 976"/>
          <p:cNvSpPr txBox="1"/>
          <p:nvPr/>
        </p:nvSpPr>
        <p:spPr>
          <a:xfrm>
            <a:off x="7269480" y="5175504"/>
            <a:ext cx="2011680" cy="228600"/>
          </a:xfrm>
          <a:prstGeom prst="rect">
            <a:avLst/>
          </a:prstGeom>
          <a:noFill/>
        </p:spPr>
        <p:txBody>
          <a:bodyPr wrap="none">
            <a:spAutoFit/>
          </a:bodyPr>
          <a:lstStyle/>
          <a:p>
            <a:endParaRPr/>
          </a:p>
          <a:p>
            <a:pPr>
              <a:defRPr sz="1100">
                <a:solidFill>
                  <a:srgbClr val="E37754"/>
                </a:solidFill>
              </a:defRPr>
            </a:pPr>
            <a:r>
              <a:t>MS 16.8 = 86</a:t>
            </a:r>
          </a:p>
        </p:txBody>
      </p:sp>
      <p:sp>
        <p:nvSpPr>
          <p:cNvPr id="978" name="TextBox 977"/>
          <p:cNvSpPr txBox="1"/>
          <p:nvPr/>
        </p:nvSpPr>
        <p:spPr>
          <a:xfrm>
            <a:off x="7269480" y="5376672"/>
            <a:ext cx="2011680" cy="228600"/>
          </a:xfrm>
          <a:prstGeom prst="rect">
            <a:avLst/>
          </a:prstGeom>
          <a:noFill/>
        </p:spPr>
        <p:txBody>
          <a:bodyPr wrap="none">
            <a:spAutoFit/>
          </a:bodyPr>
          <a:lstStyle/>
          <a:p>
            <a:endParaRPr/>
          </a:p>
          <a:p>
            <a:pPr>
              <a:defRPr sz="1100">
                <a:solidFill>
                  <a:srgbClr val="E37754"/>
                </a:solidFill>
              </a:defRPr>
            </a:pPr>
            <a:r>
              <a:t>MS 15.22 = 65</a:t>
            </a:r>
          </a:p>
        </p:txBody>
      </p:sp>
      <p:sp>
        <p:nvSpPr>
          <p:cNvPr id="979" name="Oval 978"/>
          <p:cNvSpPr/>
          <p:nvPr/>
        </p:nvSpPr>
        <p:spPr>
          <a:xfrm>
            <a:off x="92811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80" name="TextBox 979"/>
          <p:cNvSpPr txBox="1"/>
          <p:nvPr/>
        </p:nvSpPr>
        <p:spPr>
          <a:xfrm>
            <a:off x="9281160" y="4937760"/>
            <a:ext cx="1097280" cy="548640"/>
          </a:xfrm>
          <a:prstGeom prst="rect">
            <a:avLst/>
          </a:prstGeom>
          <a:noFill/>
        </p:spPr>
        <p:txBody>
          <a:bodyPr wrap="none">
            <a:spAutoFit/>
          </a:bodyPr>
          <a:lstStyle/>
          <a:p>
            <a:endParaRPr/>
          </a:p>
          <a:p>
            <a:pPr algn="ctr">
              <a:defRPr sz="2400" b="1">
                <a:solidFill>
                  <a:srgbClr val="E37754"/>
                </a:solidFill>
              </a:defRPr>
            </a:pPr>
            <a:r>
              <a:t>83%</a:t>
            </a:r>
          </a:p>
        </p:txBody>
      </p:sp>
      <p:sp>
        <p:nvSpPr>
          <p:cNvPr id="981" name="TextBox 980"/>
          <p:cNvSpPr txBox="1"/>
          <p:nvPr/>
        </p:nvSpPr>
        <p:spPr>
          <a:xfrm>
            <a:off x="8915400" y="5760720"/>
            <a:ext cx="1828800" cy="365760"/>
          </a:xfrm>
          <a:prstGeom prst="rect">
            <a:avLst/>
          </a:prstGeom>
          <a:noFill/>
        </p:spPr>
        <p:txBody>
          <a:bodyPr wrap="none">
            <a:spAutoFit/>
          </a:bodyPr>
          <a:lstStyle/>
          <a:p>
            <a:endParaRPr/>
          </a:p>
          <a:p>
            <a:pPr algn="ctr">
              <a:defRPr sz="1200">
                <a:solidFill>
                  <a:srgbClr val="E37754"/>
                </a:solidFill>
              </a:defRPr>
            </a:pPr>
            <a:r>
              <a:t>647/783 Networks</a:t>
            </a:r>
          </a:p>
        </p:txBody>
      </p:sp>
      <p:sp>
        <p:nvSpPr>
          <p:cNvPr id="982" name="TextBox 981"/>
          <p:cNvSpPr txBox="1"/>
          <p:nvPr/>
        </p:nvSpPr>
        <p:spPr>
          <a:xfrm>
            <a:off x="10469880" y="4572000"/>
            <a:ext cx="2011680" cy="228600"/>
          </a:xfrm>
          <a:prstGeom prst="rect">
            <a:avLst/>
          </a:prstGeom>
          <a:noFill/>
        </p:spPr>
        <p:txBody>
          <a:bodyPr wrap="none">
            <a:spAutoFit/>
          </a:bodyPr>
          <a:lstStyle/>
          <a:p>
            <a:endParaRPr/>
          </a:p>
          <a:p>
            <a:pPr>
              <a:defRPr sz="1100">
                <a:solidFill>
                  <a:srgbClr val="E37754"/>
                </a:solidFill>
              </a:defRPr>
            </a:pPr>
            <a:r>
              <a:t>MR 30.7 = 298</a:t>
            </a:r>
          </a:p>
        </p:txBody>
      </p:sp>
      <p:sp>
        <p:nvSpPr>
          <p:cNvPr id="983" name="TextBox 982"/>
          <p:cNvSpPr txBox="1"/>
          <p:nvPr/>
        </p:nvSpPr>
        <p:spPr>
          <a:xfrm>
            <a:off x="10469880" y="4773168"/>
            <a:ext cx="2011680" cy="228600"/>
          </a:xfrm>
          <a:prstGeom prst="rect">
            <a:avLst/>
          </a:prstGeom>
          <a:noFill/>
        </p:spPr>
        <p:txBody>
          <a:bodyPr wrap="none">
            <a:spAutoFit/>
          </a:bodyPr>
          <a:lstStyle/>
          <a:p>
            <a:endParaRPr/>
          </a:p>
          <a:p>
            <a:pPr>
              <a:defRPr sz="1100">
                <a:solidFill>
                  <a:srgbClr val="E37754"/>
                </a:solidFill>
              </a:defRPr>
            </a:pPr>
            <a:r>
              <a:t>MR 30.6 = 237</a:t>
            </a:r>
          </a:p>
        </p:txBody>
      </p:sp>
      <p:sp>
        <p:nvSpPr>
          <p:cNvPr id="984" name="TextBox 983"/>
          <p:cNvSpPr txBox="1"/>
          <p:nvPr/>
        </p:nvSpPr>
        <p:spPr>
          <a:xfrm>
            <a:off x="10469880" y="4974336"/>
            <a:ext cx="2011680" cy="228600"/>
          </a:xfrm>
          <a:prstGeom prst="rect">
            <a:avLst/>
          </a:prstGeom>
          <a:noFill/>
        </p:spPr>
        <p:txBody>
          <a:bodyPr wrap="none">
            <a:spAutoFit/>
          </a:bodyPr>
          <a:lstStyle/>
          <a:p>
            <a:endParaRPr/>
          </a:p>
          <a:p>
            <a:pPr>
              <a:defRPr sz="1100">
                <a:solidFill>
                  <a:srgbClr val="E37754"/>
                </a:solidFill>
              </a:defRPr>
            </a:pPr>
            <a:r>
              <a:t>MR 30.7.1 = 112</a:t>
            </a:r>
          </a:p>
        </p:txBody>
      </p:sp>
    </p:spTree>
    <p:extLst>
      <p:ext uri="{BB962C8B-B14F-4D97-AF65-F5344CB8AC3E}">
        <p14:creationId xmlns:p14="http://schemas.microsoft.com/office/powerpoint/2010/main" val="354219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0ED002DF-EF0D-643E-F987-A9A331A6D8FE}"/>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6945384C-88BF-A808-0414-76D459D1A716}"/>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Firmware Compliance</a:t>
            </a:r>
            <a:endParaRPr sz="1100" b="0" dirty="0">
              <a:solidFill>
                <a:schemeClr val="tx1"/>
              </a:solidFill>
            </a:endParaRPr>
          </a:p>
        </p:txBody>
      </p:sp>
      <p:sp>
        <p:nvSpPr>
          <p:cNvPr id="2" name="Google Shape;467;p61">
            <a:extLst>
              <a:ext uri="{FF2B5EF4-FFF2-40B4-BE49-F238E27FC236}">
                <a16:creationId xmlns:a16="http://schemas.microsoft.com/office/drawing/2014/main" id="{0703C075-6833-2640-864C-01659FA95D6C}"/>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EA7A9CDA-365E-CC53-D74C-53A36B79A027}"/>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cxnSp>
        <p:nvCxnSpPr>
          <p:cNvPr id="931" name="Connector 930"/>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932" name="TextBox 931"/>
          <p:cNvSpPr txBox="1"/>
          <p:nvPr/>
        </p:nvSpPr>
        <p:spPr>
          <a:xfrm>
            <a:off x="457200" y="1005840"/>
            <a:ext cx="8229600" cy="548640"/>
          </a:xfrm>
          <a:prstGeom prst="rect">
            <a:avLst/>
          </a:prstGeom>
          <a:noFill/>
        </p:spPr>
        <p:txBody>
          <a:bodyPr wrap="none">
            <a:spAutoFit/>
          </a:bodyPr>
          <a:lstStyle/>
          <a:p>
            <a:endParaRPr/>
          </a:p>
          <a:p>
            <a:pPr>
              <a:defRPr sz="3200">
                <a:solidFill>
                  <a:srgbClr val="276E37"/>
                </a:solidFill>
              </a:defRPr>
            </a:pPr>
            <a:r>
              <a:t>By Network</a:t>
            </a:r>
          </a:p>
        </p:txBody>
      </p:sp>
      <p:sp>
        <p:nvSpPr>
          <p:cNvPr id="933" name="TextBox 932"/>
          <p:cNvSpPr txBox="1"/>
          <p:nvPr/>
        </p:nvSpPr>
        <p:spPr>
          <a:xfrm>
            <a:off x="457200" y="2194560"/>
            <a:ext cx="1371600" cy="457200"/>
          </a:xfrm>
          <a:prstGeom prst="rect">
            <a:avLst/>
          </a:prstGeom>
          <a:noFill/>
        </p:spPr>
        <p:txBody>
          <a:bodyPr wrap="none">
            <a:spAutoFit/>
          </a:bodyPr>
          <a:lstStyle/>
          <a:p>
            <a:endParaRPr/>
          </a:p>
          <a:p>
            <a:pPr>
              <a:defRPr sz="2200" b="1"/>
            </a:pPr>
            <a:r>
              <a:t>"Good"</a:t>
            </a:r>
          </a:p>
        </p:txBody>
      </p:sp>
      <p:sp>
        <p:nvSpPr>
          <p:cNvPr id="934" name="TextBox 933"/>
          <p:cNvSpPr txBox="1"/>
          <p:nvPr/>
        </p:nvSpPr>
        <p:spPr>
          <a:xfrm>
            <a:off x="457200" y="2651760"/>
            <a:ext cx="1371600" cy="914400"/>
          </a:xfrm>
          <a:prstGeom prst="rect">
            <a:avLst/>
          </a:prstGeom>
          <a:noFill/>
        </p:spPr>
        <p:txBody>
          <a:bodyPr wrap="none">
            <a:spAutoFit/>
          </a:bodyPr>
          <a:lstStyle/>
          <a:p>
            <a:endParaRPr/>
          </a:p>
          <a:p>
            <a:pPr>
              <a:defRPr sz="1200"/>
            </a:pPr>
            <a:r>
              <a:t>FW beyond</a:t>
            </a:r>
            <a:br/>
            <a:r>
              <a:t>180 days from</a:t>
            </a:r>
            <a:br/>
            <a:r>
              <a:t>EOST</a:t>
            </a:r>
          </a:p>
        </p:txBody>
      </p:sp>
      <p:sp>
        <p:nvSpPr>
          <p:cNvPr id="935" name="TextBox 934"/>
          <p:cNvSpPr txBox="1"/>
          <p:nvPr/>
        </p:nvSpPr>
        <p:spPr>
          <a:xfrm>
            <a:off x="457200" y="3657600"/>
            <a:ext cx="1371600" cy="457200"/>
          </a:xfrm>
          <a:prstGeom prst="rect">
            <a:avLst/>
          </a:prstGeom>
          <a:noFill/>
        </p:spPr>
        <p:txBody>
          <a:bodyPr wrap="none">
            <a:spAutoFit/>
          </a:bodyPr>
          <a:lstStyle/>
          <a:p>
            <a:endParaRPr/>
          </a:p>
          <a:p>
            <a:pPr>
              <a:defRPr sz="2200" b="1"/>
            </a:pPr>
            <a:r>
              <a:t>"Warning"</a:t>
            </a:r>
          </a:p>
        </p:txBody>
      </p:sp>
      <p:sp>
        <p:nvSpPr>
          <p:cNvPr id="936" name="TextBox 935"/>
          <p:cNvSpPr txBox="1"/>
          <p:nvPr/>
        </p:nvSpPr>
        <p:spPr>
          <a:xfrm>
            <a:off x="457200" y="4114800"/>
            <a:ext cx="1371600" cy="914400"/>
          </a:xfrm>
          <a:prstGeom prst="rect">
            <a:avLst/>
          </a:prstGeom>
          <a:noFill/>
        </p:spPr>
        <p:txBody>
          <a:bodyPr wrap="none">
            <a:spAutoFit/>
          </a:bodyPr>
          <a:lstStyle/>
          <a:p>
            <a:endParaRPr/>
          </a:p>
          <a:p>
            <a:pPr>
              <a:defRPr sz="1200"/>
            </a:pPr>
            <a:r>
              <a:t>FW within 180</a:t>
            </a:r>
            <a:br/>
            <a:r>
              <a:t>days of EOST</a:t>
            </a:r>
          </a:p>
        </p:txBody>
      </p:sp>
      <p:sp>
        <p:nvSpPr>
          <p:cNvPr id="937" name="TextBox 936"/>
          <p:cNvSpPr txBox="1"/>
          <p:nvPr/>
        </p:nvSpPr>
        <p:spPr>
          <a:xfrm>
            <a:off x="457200" y="5120640"/>
            <a:ext cx="1371600" cy="457200"/>
          </a:xfrm>
          <a:prstGeom prst="rect">
            <a:avLst/>
          </a:prstGeom>
          <a:noFill/>
        </p:spPr>
        <p:txBody>
          <a:bodyPr wrap="none">
            <a:spAutoFit/>
          </a:bodyPr>
          <a:lstStyle/>
          <a:p>
            <a:endParaRPr/>
          </a:p>
          <a:p>
            <a:pPr>
              <a:defRPr sz="2200" b="1"/>
            </a:pPr>
            <a:r>
              <a:t>"Critical"</a:t>
            </a:r>
          </a:p>
        </p:txBody>
      </p:sp>
      <p:sp>
        <p:nvSpPr>
          <p:cNvPr id="938" name="TextBox 937"/>
          <p:cNvSpPr txBox="1"/>
          <p:nvPr/>
        </p:nvSpPr>
        <p:spPr>
          <a:xfrm>
            <a:off x="457200" y="5577840"/>
            <a:ext cx="1371600" cy="914400"/>
          </a:xfrm>
          <a:prstGeom prst="rect">
            <a:avLst/>
          </a:prstGeom>
          <a:noFill/>
        </p:spPr>
        <p:txBody>
          <a:bodyPr wrap="none">
            <a:spAutoFit/>
          </a:bodyPr>
          <a:lstStyle/>
          <a:p>
            <a:endParaRPr/>
          </a:p>
          <a:p>
            <a:pPr>
              <a:defRPr sz="1200"/>
            </a:pPr>
            <a:r>
              <a:t>FW past EOST</a:t>
            </a:r>
            <a:br/>
            <a:r>
              <a:t>Date</a:t>
            </a:r>
          </a:p>
        </p:txBody>
      </p:sp>
      <p:cxnSp>
        <p:nvCxnSpPr>
          <p:cNvPr id="939" name="Connector 938"/>
          <p:cNvCxnSpPr/>
          <p:nvPr/>
        </p:nvCxnSpPr>
        <p:spPr>
          <a:xfrm>
            <a:off x="52578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cxnSp>
        <p:nvCxnSpPr>
          <p:cNvPr id="940" name="Connector 939"/>
          <p:cNvCxnSpPr/>
          <p:nvPr/>
        </p:nvCxnSpPr>
        <p:spPr>
          <a:xfrm>
            <a:off x="84582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sp>
        <p:nvSpPr>
          <p:cNvPr id="941" name="TextBox 940"/>
          <p:cNvSpPr txBox="1"/>
          <p:nvPr/>
        </p:nvSpPr>
        <p:spPr>
          <a:xfrm>
            <a:off x="2651760" y="1188720"/>
            <a:ext cx="1097280" cy="457200"/>
          </a:xfrm>
          <a:prstGeom prst="rect">
            <a:avLst/>
          </a:prstGeom>
          <a:noFill/>
        </p:spPr>
        <p:txBody>
          <a:bodyPr wrap="none">
            <a:spAutoFit/>
          </a:bodyPr>
          <a:lstStyle/>
          <a:p>
            <a:endParaRPr/>
          </a:p>
          <a:p>
            <a:pPr algn="ctr">
              <a:defRPr sz="2400" b="1"/>
            </a:pPr>
            <a:r>
              <a:t>MG</a:t>
            </a:r>
          </a:p>
        </p:txBody>
      </p:sp>
      <p:sp>
        <p:nvSpPr>
          <p:cNvPr id="942" name="TextBox 941"/>
          <p:cNvSpPr txBox="1"/>
          <p:nvPr/>
        </p:nvSpPr>
        <p:spPr>
          <a:xfrm>
            <a:off x="6080760" y="1188720"/>
            <a:ext cx="1097280" cy="457200"/>
          </a:xfrm>
          <a:prstGeom prst="rect">
            <a:avLst/>
          </a:prstGeom>
          <a:noFill/>
        </p:spPr>
        <p:txBody>
          <a:bodyPr wrap="none">
            <a:spAutoFit/>
          </a:bodyPr>
          <a:lstStyle/>
          <a:p>
            <a:endParaRPr/>
          </a:p>
          <a:p>
            <a:pPr algn="ctr">
              <a:defRPr sz="2400" b="1"/>
            </a:pPr>
            <a:r>
              <a:t>MV</a:t>
            </a:r>
          </a:p>
        </p:txBody>
      </p:sp>
      <p:sp>
        <p:nvSpPr>
          <p:cNvPr id="943" name="TextBox 942"/>
          <p:cNvSpPr txBox="1"/>
          <p:nvPr/>
        </p:nvSpPr>
        <p:spPr>
          <a:xfrm>
            <a:off x="9281160" y="1188720"/>
            <a:ext cx="1097280" cy="457200"/>
          </a:xfrm>
          <a:prstGeom prst="rect">
            <a:avLst/>
          </a:prstGeom>
          <a:noFill/>
        </p:spPr>
        <p:txBody>
          <a:bodyPr wrap="none">
            <a:spAutoFit/>
          </a:bodyPr>
          <a:lstStyle/>
          <a:p>
            <a:endParaRPr/>
          </a:p>
          <a:p>
            <a:pPr algn="ctr">
              <a:defRPr sz="2400" b="1"/>
            </a:pPr>
            <a:r>
              <a:t>MT</a:t>
            </a:r>
          </a:p>
        </p:txBody>
      </p:sp>
      <p:sp>
        <p:nvSpPr>
          <p:cNvPr id="944" name="Oval 943"/>
          <p:cNvSpPr/>
          <p:nvPr/>
        </p:nvSpPr>
        <p:spPr>
          <a:xfrm>
            <a:off x="2651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45" name="TextBox 944"/>
          <p:cNvSpPr txBox="1"/>
          <p:nvPr/>
        </p:nvSpPr>
        <p:spPr>
          <a:xfrm>
            <a:off x="2651760" y="2011680"/>
            <a:ext cx="1097280" cy="548640"/>
          </a:xfrm>
          <a:prstGeom prst="rect">
            <a:avLst/>
          </a:prstGeom>
          <a:noFill/>
        </p:spPr>
        <p:txBody>
          <a:bodyPr wrap="none">
            <a:spAutoFit/>
          </a:bodyPr>
          <a:lstStyle/>
          <a:p>
            <a:endParaRPr/>
          </a:p>
          <a:p>
            <a:pPr algn="ctr">
              <a:defRPr sz="2400" b="1">
                <a:solidFill>
                  <a:srgbClr val="6CB86C"/>
                </a:solidFill>
              </a:defRPr>
            </a:pPr>
            <a:r>
              <a:t>33%</a:t>
            </a:r>
          </a:p>
        </p:txBody>
      </p:sp>
      <p:sp>
        <p:nvSpPr>
          <p:cNvPr id="946" name="TextBox 945"/>
          <p:cNvSpPr txBox="1"/>
          <p:nvPr/>
        </p:nvSpPr>
        <p:spPr>
          <a:xfrm>
            <a:off x="2286000" y="2834640"/>
            <a:ext cx="1828800" cy="365760"/>
          </a:xfrm>
          <a:prstGeom prst="rect">
            <a:avLst/>
          </a:prstGeom>
          <a:noFill/>
        </p:spPr>
        <p:txBody>
          <a:bodyPr wrap="none">
            <a:spAutoFit/>
          </a:bodyPr>
          <a:lstStyle/>
          <a:p>
            <a:endParaRPr/>
          </a:p>
          <a:p>
            <a:pPr algn="ctr">
              <a:defRPr sz="1200">
                <a:solidFill>
                  <a:srgbClr val="6CB86C"/>
                </a:solidFill>
              </a:defRPr>
            </a:pPr>
            <a:r>
              <a:t>1/3 Networks</a:t>
            </a:r>
          </a:p>
        </p:txBody>
      </p:sp>
      <p:sp>
        <p:nvSpPr>
          <p:cNvPr id="947" name="TextBox 946"/>
          <p:cNvSpPr txBox="1"/>
          <p:nvPr/>
        </p:nvSpPr>
        <p:spPr>
          <a:xfrm>
            <a:off x="3840480" y="1645920"/>
            <a:ext cx="2011680" cy="228600"/>
          </a:xfrm>
          <a:prstGeom prst="rect">
            <a:avLst/>
          </a:prstGeom>
          <a:noFill/>
        </p:spPr>
        <p:txBody>
          <a:bodyPr wrap="none">
            <a:spAutoFit/>
          </a:bodyPr>
          <a:lstStyle/>
          <a:p>
            <a:endParaRPr/>
          </a:p>
          <a:p>
            <a:pPr>
              <a:defRPr sz="1100">
                <a:solidFill>
                  <a:srgbClr val="6CB86C"/>
                </a:solidFill>
              </a:defRPr>
            </a:pPr>
            <a:r>
              <a:t>MG 3.212.1 = 1</a:t>
            </a:r>
          </a:p>
        </p:txBody>
      </p:sp>
      <p:sp>
        <p:nvSpPr>
          <p:cNvPr id="948" name="Oval 947"/>
          <p:cNvSpPr/>
          <p:nvPr/>
        </p:nvSpPr>
        <p:spPr>
          <a:xfrm>
            <a:off x="6080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49" name="TextBox 948"/>
          <p:cNvSpPr txBox="1"/>
          <p:nvPr/>
        </p:nvSpPr>
        <p:spPr>
          <a:xfrm>
            <a:off x="6080760" y="2011680"/>
            <a:ext cx="1097280" cy="548640"/>
          </a:xfrm>
          <a:prstGeom prst="rect">
            <a:avLst/>
          </a:prstGeom>
          <a:noFill/>
        </p:spPr>
        <p:txBody>
          <a:bodyPr wrap="none">
            <a:spAutoFit/>
          </a:bodyPr>
          <a:lstStyle/>
          <a:p>
            <a:endParaRPr/>
          </a:p>
          <a:p>
            <a:pPr algn="ctr">
              <a:defRPr sz="2400" b="1">
                <a:solidFill>
                  <a:srgbClr val="6CB86C"/>
                </a:solidFill>
              </a:defRPr>
            </a:pPr>
            <a:r>
              <a:t>33%</a:t>
            </a:r>
          </a:p>
        </p:txBody>
      </p:sp>
      <p:sp>
        <p:nvSpPr>
          <p:cNvPr id="950" name="TextBox 949"/>
          <p:cNvSpPr txBox="1"/>
          <p:nvPr/>
        </p:nvSpPr>
        <p:spPr>
          <a:xfrm>
            <a:off x="5715000" y="2834640"/>
            <a:ext cx="1828800" cy="365760"/>
          </a:xfrm>
          <a:prstGeom prst="rect">
            <a:avLst/>
          </a:prstGeom>
          <a:noFill/>
        </p:spPr>
        <p:txBody>
          <a:bodyPr wrap="none">
            <a:spAutoFit/>
          </a:bodyPr>
          <a:lstStyle/>
          <a:p>
            <a:endParaRPr/>
          </a:p>
          <a:p>
            <a:pPr algn="ctr">
              <a:defRPr sz="1200">
                <a:solidFill>
                  <a:srgbClr val="6CB86C"/>
                </a:solidFill>
              </a:defRPr>
            </a:pPr>
            <a:r>
              <a:t>1/3 Networks</a:t>
            </a:r>
          </a:p>
        </p:txBody>
      </p:sp>
      <p:sp>
        <p:nvSpPr>
          <p:cNvPr id="951" name="TextBox 950"/>
          <p:cNvSpPr txBox="1"/>
          <p:nvPr/>
        </p:nvSpPr>
        <p:spPr>
          <a:xfrm>
            <a:off x="7269480" y="1645920"/>
            <a:ext cx="2011680" cy="228600"/>
          </a:xfrm>
          <a:prstGeom prst="rect">
            <a:avLst/>
          </a:prstGeom>
          <a:noFill/>
        </p:spPr>
        <p:txBody>
          <a:bodyPr wrap="none">
            <a:spAutoFit/>
          </a:bodyPr>
          <a:lstStyle/>
          <a:p>
            <a:endParaRPr/>
          </a:p>
          <a:p>
            <a:pPr>
              <a:defRPr sz="1100">
                <a:solidFill>
                  <a:srgbClr val="6CB86C"/>
                </a:solidFill>
              </a:defRPr>
            </a:pPr>
            <a:r>
              <a:t>MV 6.2.2 = 1</a:t>
            </a:r>
          </a:p>
        </p:txBody>
      </p:sp>
      <p:sp>
        <p:nvSpPr>
          <p:cNvPr id="952" name="Oval 951"/>
          <p:cNvSpPr/>
          <p:nvPr/>
        </p:nvSpPr>
        <p:spPr>
          <a:xfrm>
            <a:off x="92811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53" name="TextBox 952"/>
          <p:cNvSpPr txBox="1"/>
          <p:nvPr/>
        </p:nvSpPr>
        <p:spPr>
          <a:xfrm>
            <a:off x="9281160" y="2011680"/>
            <a:ext cx="1097280" cy="548640"/>
          </a:xfrm>
          <a:prstGeom prst="rect">
            <a:avLst/>
          </a:prstGeom>
          <a:noFill/>
        </p:spPr>
        <p:txBody>
          <a:bodyPr wrap="none">
            <a:spAutoFit/>
          </a:bodyPr>
          <a:lstStyle/>
          <a:p>
            <a:endParaRPr/>
          </a:p>
          <a:p>
            <a:pPr algn="ctr">
              <a:defRPr sz="2400" b="1">
                <a:solidFill>
                  <a:srgbClr val="6CB86C"/>
                </a:solidFill>
              </a:defRPr>
            </a:pPr>
            <a:r>
              <a:t>50%</a:t>
            </a:r>
          </a:p>
        </p:txBody>
      </p:sp>
      <p:sp>
        <p:nvSpPr>
          <p:cNvPr id="954" name="TextBox 953"/>
          <p:cNvSpPr txBox="1"/>
          <p:nvPr/>
        </p:nvSpPr>
        <p:spPr>
          <a:xfrm>
            <a:off x="8915400" y="2834640"/>
            <a:ext cx="1828800" cy="365760"/>
          </a:xfrm>
          <a:prstGeom prst="rect">
            <a:avLst/>
          </a:prstGeom>
          <a:noFill/>
        </p:spPr>
        <p:txBody>
          <a:bodyPr wrap="none">
            <a:spAutoFit/>
          </a:bodyPr>
          <a:lstStyle/>
          <a:p>
            <a:endParaRPr/>
          </a:p>
          <a:p>
            <a:pPr algn="ctr">
              <a:defRPr sz="1200">
                <a:solidFill>
                  <a:srgbClr val="6CB86C"/>
                </a:solidFill>
              </a:defRPr>
            </a:pPr>
            <a:r>
              <a:t>1/2 Networks</a:t>
            </a:r>
          </a:p>
        </p:txBody>
      </p:sp>
      <p:sp>
        <p:nvSpPr>
          <p:cNvPr id="955" name="TextBox 954"/>
          <p:cNvSpPr txBox="1"/>
          <p:nvPr/>
        </p:nvSpPr>
        <p:spPr>
          <a:xfrm>
            <a:off x="10469880" y="1645920"/>
            <a:ext cx="2011680" cy="228600"/>
          </a:xfrm>
          <a:prstGeom prst="rect">
            <a:avLst/>
          </a:prstGeom>
          <a:noFill/>
        </p:spPr>
        <p:txBody>
          <a:bodyPr wrap="none">
            <a:spAutoFit/>
          </a:bodyPr>
          <a:lstStyle/>
          <a:p>
            <a:endParaRPr/>
          </a:p>
          <a:p>
            <a:pPr>
              <a:defRPr sz="1100">
                <a:solidFill>
                  <a:srgbClr val="6CB86C"/>
                </a:solidFill>
              </a:defRPr>
            </a:pPr>
            <a:r>
              <a:t>MT 2.0.1 = 1</a:t>
            </a:r>
          </a:p>
        </p:txBody>
      </p:sp>
      <p:sp>
        <p:nvSpPr>
          <p:cNvPr id="956" name="Oval 955"/>
          <p:cNvSpPr/>
          <p:nvPr/>
        </p:nvSpPr>
        <p:spPr>
          <a:xfrm>
            <a:off x="2651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57" name="TextBox 956"/>
          <p:cNvSpPr txBox="1"/>
          <p:nvPr/>
        </p:nvSpPr>
        <p:spPr>
          <a:xfrm>
            <a:off x="2651760" y="3474720"/>
            <a:ext cx="1097280" cy="548640"/>
          </a:xfrm>
          <a:prstGeom prst="rect">
            <a:avLst/>
          </a:prstGeom>
          <a:noFill/>
        </p:spPr>
        <p:txBody>
          <a:bodyPr wrap="none">
            <a:spAutoFit/>
          </a:bodyPr>
          <a:lstStyle/>
          <a:p>
            <a:endParaRPr/>
          </a:p>
          <a:p>
            <a:pPr algn="ctr">
              <a:defRPr sz="2400" b="1">
                <a:solidFill>
                  <a:srgbClr val="F8C447"/>
                </a:solidFill>
              </a:defRPr>
            </a:pPr>
            <a:r>
              <a:t>0%</a:t>
            </a:r>
          </a:p>
        </p:txBody>
      </p:sp>
      <p:sp>
        <p:nvSpPr>
          <p:cNvPr id="958" name="TextBox 957"/>
          <p:cNvSpPr txBox="1"/>
          <p:nvPr/>
        </p:nvSpPr>
        <p:spPr>
          <a:xfrm>
            <a:off x="2286000" y="4297680"/>
            <a:ext cx="1828800" cy="365760"/>
          </a:xfrm>
          <a:prstGeom prst="rect">
            <a:avLst/>
          </a:prstGeom>
          <a:noFill/>
        </p:spPr>
        <p:txBody>
          <a:bodyPr wrap="none">
            <a:spAutoFit/>
          </a:bodyPr>
          <a:lstStyle/>
          <a:p>
            <a:endParaRPr/>
          </a:p>
          <a:p>
            <a:pPr algn="ctr">
              <a:defRPr sz="1200">
                <a:solidFill>
                  <a:srgbClr val="F8C447"/>
                </a:solidFill>
              </a:defRPr>
            </a:pPr>
            <a:r>
              <a:t>0/3 Networks</a:t>
            </a:r>
          </a:p>
        </p:txBody>
      </p:sp>
      <p:sp>
        <p:nvSpPr>
          <p:cNvPr id="959" name="Oval 958"/>
          <p:cNvSpPr/>
          <p:nvPr/>
        </p:nvSpPr>
        <p:spPr>
          <a:xfrm>
            <a:off x="6080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60" name="TextBox 959"/>
          <p:cNvSpPr txBox="1"/>
          <p:nvPr/>
        </p:nvSpPr>
        <p:spPr>
          <a:xfrm>
            <a:off x="6080760" y="3474720"/>
            <a:ext cx="1097280" cy="548640"/>
          </a:xfrm>
          <a:prstGeom prst="rect">
            <a:avLst/>
          </a:prstGeom>
          <a:noFill/>
        </p:spPr>
        <p:txBody>
          <a:bodyPr wrap="none">
            <a:spAutoFit/>
          </a:bodyPr>
          <a:lstStyle/>
          <a:p>
            <a:endParaRPr/>
          </a:p>
          <a:p>
            <a:pPr algn="ctr">
              <a:defRPr sz="2400" b="1">
                <a:solidFill>
                  <a:srgbClr val="F8C447"/>
                </a:solidFill>
              </a:defRPr>
            </a:pPr>
            <a:r>
              <a:t>0%</a:t>
            </a:r>
          </a:p>
        </p:txBody>
      </p:sp>
      <p:sp>
        <p:nvSpPr>
          <p:cNvPr id="961" name="TextBox 960"/>
          <p:cNvSpPr txBox="1"/>
          <p:nvPr/>
        </p:nvSpPr>
        <p:spPr>
          <a:xfrm>
            <a:off x="5715000" y="4297680"/>
            <a:ext cx="1828800" cy="365760"/>
          </a:xfrm>
          <a:prstGeom prst="rect">
            <a:avLst/>
          </a:prstGeom>
          <a:noFill/>
        </p:spPr>
        <p:txBody>
          <a:bodyPr wrap="none">
            <a:spAutoFit/>
          </a:bodyPr>
          <a:lstStyle/>
          <a:p>
            <a:endParaRPr/>
          </a:p>
          <a:p>
            <a:pPr algn="ctr">
              <a:defRPr sz="1200">
                <a:solidFill>
                  <a:srgbClr val="F8C447"/>
                </a:solidFill>
              </a:defRPr>
            </a:pPr>
            <a:r>
              <a:t>0/3 Networks</a:t>
            </a:r>
          </a:p>
        </p:txBody>
      </p:sp>
      <p:sp>
        <p:nvSpPr>
          <p:cNvPr id="962" name="Oval 961"/>
          <p:cNvSpPr/>
          <p:nvPr/>
        </p:nvSpPr>
        <p:spPr>
          <a:xfrm>
            <a:off x="92811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63" name="TextBox 962"/>
          <p:cNvSpPr txBox="1"/>
          <p:nvPr/>
        </p:nvSpPr>
        <p:spPr>
          <a:xfrm>
            <a:off x="9281160" y="3474720"/>
            <a:ext cx="1097280" cy="548640"/>
          </a:xfrm>
          <a:prstGeom prst="rect">
            <a:avLst/>
          </a:prstGeom>
          <a:noFill/>
        </p:spPr>
        <p:txBody>
          <a:bodyPr wrap="none">
            <a:spAutoFit/>
          </a:bodyPr>
          <a:lstStyle/>
          <a:p>
            <a:endParaRPr/>
          </a:p>
          <a:p>
            <a:pPr algn="ctr">
              <a:defRPr sz="2400" b="1">
                <a:solidFill>
                  <a:srgbClr val="F8C447"/>
                </a:solidFill>
              </a:defRPr>
            </a:pPr>
            <a:r>
              <a:t>0%</a:t>
            </a:r>
          </a:p>
        </p:txBody>
      </p:sp>
      <p:sp>
        <p:nvSpPr>
          <p:cNvPr id="964" name="TextBox 963"/>
          <p:cNvSpPr txBox="1"/>
          <p:nvPr/>
        </p:nvSpPr>
        <p:spPr>
          <a:xfrm>
            <a:off x="8915400" y="4297680"/>
            <a:ext cx="1828800" cy="365760"/>
          </a:xfrm>
          <a:prstGeom prst="rect">
            <a:avLst/>
          </a:prstGeom>
          <a:noFill/>
        </p:spPr>
        <p:txBody>
          <a:bodyPr wrap="none">
            <a:spAutoFit/>
          </a:bodyPr>
          <a:lstStyle/>
          <a:p>
            <a:endParaRPr/>
          </a:p>
          <a:p>
            <a:pPr algn="ctr">
              <a:defRPr sz="1200">
                <a:solidFill>
                  <a:srgbClr val="F8C447"/>
                </a:solidFill>
              </a:defRPr>
            </a:pPr>
            <a:r>
              <a:t>0/2 Networks</a:t>
            </a:r>
          </a:p>
        </p:txBody>
      </p:sp>
      <p:sp>
        <p:nvSpPr>
          <p:cNvPr id="965" name="Oval 964"/>
          <p:cNvSpPr/>
          <p:nvPr/>
        </p:nvSpPr>
        <p:spPr>
          <a:xfrm>
            <a:off x="2651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66" name="TextBox 965"/>
          <p:cNvSpPr txBox="1"/>
          <p:nvPr/>
        </p:nvSpPr>
        <p:spPr>
          <a:xfrm>
            <a:off x="2651760" y="4937760"/>
            <a:ext cx="1097280" cy="548640"/>
          </a:xfrm>
          <a:prstGeom prst="rect">
            <a:avLst/>
          </a:prstGeom>
          <a:noFill/>
        </p:spPr>
        <p:txBody>
          <a:bodyPr wrap="none">
            <a:spAutoFit/>
          </a:bodyPr>
          <a:lstStyle/>
          <a:p>
            <a:endParaRPr/>
          </a:p>
          <a:p>
            <a:pPr algn="ctr">
              <a:defRPr sz="2400" b="1">
                <a:solidFill>
                  <a:srgbClr val="E37754"/>
                </a:solidFill>
              </a:defRPr>
            </a:pPr>
            <a:r>
              <a:t>67%</a:t>
            </a:r>
          </a:p>
        </p:txBody>
      </p:sp>
      <p:sp>
        <p:nvSpPr>
          <p:cNvPr id="967" name="TextBox 966"/>
          <p:cNvSpPr txBox="1"/>
          <p:nvPr/>
        </p:nvSpPr>
        <p:spPr>
          <a:xfrm>
            <a:off x="2286000" y="5760720"/>
            <a:ext cx="1828800" cy="365760"/>
          </a:xfrm>
          <a:prstGeom prst="rect">
            <a:avLst/>
          </a:prstGeom>
          <a:noFill/>
        </p:spPr>
        <p:txBody>
          <a:bodyPr wrap="none">
            <a:spAutoFit/>
          </a:bodyPr>
          <a:lstStyle/>
          <a:p>
            <a:endParaRPr/>
          </a:p>
          <a:p>
            <a:pPr algn="ctr">
              <a:defRPr sz="1200">
                <a:solidFill>
                  <a:srgbClr val="E37754"/>
                </a:solidFill>
              </a:defRPr>
            </a:pPr>
            <a:r>
              <a:t>2/3 Networks</a:t>
            </a:r>
          </a:p>
        </p:txBody>
      </p:sp>
      <p:sp>
        <p:nvSpPr>
          <p:cNvPr id="968" name="TextBox 967"/>
          <p:cNvSpPr txBox="1"/>
          <p:nvPr/>
        </p:nvSpPr>
        <p:spPr>
          <a:xfrm>
            <a:off x="3840480" y="4572000"/>
            <a:ext cx="2011680" cy="228600"/>
          </a:xfrm>
          <a:prstGeom prst="rect">
            <a:avLst/>
          </a:prstGeom>
          <a:noFill/>
        </p:spPr>
        <p:txBody>
          <a:bodyPr wrap="none">
            <a:spAutoFit/>
          </a:bodyPr>
          <a:lstStyle/>
          <a:p>
            <a:endParaRPr/>
          </a:p>
          <a:p>
            <a:pPr>
              <a:defRPr sz="1100">
                <a:solidFill>
                  <a:srgbClr val="E37754"/>
                </a:solidFill>
              </a:defRPr>
            </a:pPr>
            <a:r>
              <a:t>MG 1.11 = 1</a:t>
            </a:r>
          </a:p>
        </p:txBody>
      </p:sp>
      <p:sp>
        <p:nvSpPr>
          <p:cNvPr id="969" name="TextBox 968"/>
          <p:cNvSpPr txBox="1"/>
          <p:nvPr/>
        </p:nvSpPr>
        <p:spPr>
          <a:xfrm>
            <a:off x="3840480" y="4773168"/>
            <a:ext cx="2011680" cy="228600"/>
          </a:xfrm>
          <a:prstGeom prst="rect">
            <a:avLst/>
          </a:prstGeom>
          <a:noFill/>
        </p:spPr>
        <p:txBody>
          <a:bodyPr wrap="none">
            <a:spAutoFit/>
          </a:bodyPr>
          <a:lstStyle/>
          <a:p>
            <a:endParaRPr/>
          </a:p>
          <a:p>
            <a:pPr>
              <a:defRPr sz="1100">
                <a:solidFill>
                  <a:srgbClr val="E37754"/>
                </a:solidFill>
              </a:defRPr>
            </a:pPr>
            <a:r>
              <a:t>MG 1.9 = 1</a:t>
            </a:r>
          </a:p>
        </p:txBody>
      </p:sp>
      <p:sp>
        <p:nvSpPr>
          <p:cNvPr id="970" name="Oval 969"/>
          <p:cNvSpPr/>
          <p:nvPr/>
        </p:nvSpPr>
        <p:spPr>
          <a:xfrm>
            <a:off x="6080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71" name="TextBox 970"/>
          <p:cNvSpPr txBox="1"/>
          <p:nvPr/>
        </p:nvSpPr>
        <p:spPr>
          <a:xfrm>
            <a:off x="6080760" y="4937760"/>
            <a:ext cx="1097280" cy="548640"/>
          </a:xfrm>
          <a:prstGeom prst="rect">
            <a:avLst/>
          </a:prstGeom>
          <a:noFill/>
        </p:spPr>
        <p:txBody>
          <a:bodyPr wrap="none">
            <a:spAutoFit/>
          </a:bodyPr>
          <a:lstStyle/>
          <a:p>
            <a:endParaRPr/>
          </a:p>
          <a:p>
            <a:pPr algn="ctr">
              <a:defRPr sz="2400" b="1">
                <a:solidFill>
                  <a:srgbClr val="E37754"/>
                </a:solidFill>
              </a:defRPr>
            </a:pPr>
            <a:r>
              <a:t>67%</a:t>
            </a:r>
          </a:p>
        </p:txBody>
      </p:sp>
      <p:sp>
        <p:nvSpPr>
          <p:cNvPr id="972" name="TextBox 971"/>
          <p:cNvSpPr txBox="1"/>
          <p:nvPr/>
        </p:nvSpPr>
        <p:spPr>
          <a:xfrm>
            <a:off x="5715000" y="5760720"/>
            <a:ext cx="1828800" cy="365760"/>
          </a:xfrm>
          <a:prstGeom prst="rect">
            <a:avLst/>
          </a:prstGeom>
          <a:noFill/>
        </p:spPr>
        <p:txBody>
          <a:bodyPr wrap="none">
            <a:spAutoFit/>
          </a:bodyPr>
          <a:lstStyle/>
          <a:p>
            <a:endParaRPr/>
          </a:p>
          <a:p>
            <a:pPr algn="ctr">
              <a:defRPr sz="1200">
                <a:solidFill>
                  <a:srgbClr val="E37754"/>
                </a:solidFill>
              </a:defRPr>
            </a:pPr>
            <a:r>
              <a:t>2/3 Networks</a:t>
            </a:r>
          </a:p>
        </p:txBody>
      </p:sp>
      <p:sp>
        <p:nvSpPr>
          <p:cNvPr id="973" name="TextBox 972"/>
          <p:cNvSpPr txBox="1"/>
          <p:nvPr/>
        </p:nvSpPr>
        <p:spPr>
          <a:xfrm>
            <a:off x="7269480" y="4572000"/>
            <a:ext cx="2011680" cy="228600"/>
          </a:xfrm>
          <a:prstGeom prst="rect">
            <a:avLst/>
          </a:prstGeom>
          <a:noFill/>
        </p:spPr>
        <p:txBody>
          <a:bodyPr wrap="none">
            <a:spAutoFit/>
          </a:bodyPr>
          <a:lstStyle/>
          <a:p>
            <a:endParaRPr/>
          </a:p>
          <a:p>
            <a:pPr>
              <a:defRPr sz="1100">
                <a:solidFill>
                  <a:srgbClr val="E37754"/>
                </a:solidFill>
              </a:defRPr>
            </a:pPr>
            <a:r>
              <a:t>MV 5.6.2 = 2</a:t>
            </a:r>
          </a:p>
        </p:txBody>
      </p:sp>
      <p:sp>
        <p:nvSpPr>
          <p:cNvPr id="974" name="Oval 973"/>
          <p:cNvSpPr/>
          <p:nvPr/>
        </p:nvSpPr>
        <p:spPr>
          <a:xfrm>
            <a:off x="92811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75" name="TextBox 974"/>
          <p:cNvSpPr txBox="1"/>
          <p:nvPr/>
        </p:nvSpPr>
        <p:spPr>
          <a:xfrm>
            <a:off x="9281160" y="4937760"/>
            <a:ext cx="1097280" cy="548640"/>
          </a:xfrm>
          <a:prstGeom prst="rect">
            <a:avLst/>
          </a:prstGeom>
          <a:noFill/>
        </p:spPr>
        <p:txBody>
          <a:bodyPr wrap="none">
            <a:spAutoFit/>
          </a:bodyPr>
          <a:lstStyle/>
          <a:p>
            <a:endParaRPr/>
          </a:p>
          <a:p>
            <a:pPr algn="ctr">
              <a:defRPr sz="2400" b="1">
                <a:solidFill>
                  <a:srgbClr val="E37754"/>
                </a:solidFill>
              </a:defRPr>
            </a:pPr>
            <a:r>
              <a:t>50%</a:t>
            </a:r>
          </a:p>
        </p:txBody>
      </p:sp>
      <p:sp>
        <p:nvSpPr>
          <p:cNvPr id="976" name="TextBox 975"/>
          <p:cNvSpPr txBox="1"/>
          <p:nvPr/>
        </p:nvSpPr>
        <p:spPr>
          <a:xfrm>
            <a:off x="8915400" y="5760720"/>
            <a:ext cx="1828800" cy="365760"/>
          </a:xfrm>
          <a:prstGeom prst="rect">
            <a:avLst/>
          </a:prstGeom>
          <a:noFill/>
        </p:spPr>
        <p:txBody>
          <a:bodyPr wrap="none">
            <a:spAutoFit/>
          </a:bodyPr>
          <a:lstStyle/>
          <a:p>
            <a:endParaRPr/>
          </a:p>
          <a:p>
            <a:pPr algn="ctr">
              <a:defRPr sz="1200">
                <a:solidFill>
                  <a:srgbClr val="E37754"/>
                </a:solidFill>
              </a:defRPr>
            </a:pPr>
            <a:r>
              <a:t>1/2 Networks</a:t>
            </a:r>
          </a:p>
        </p:txBody>
      </p:sp>
      <p:sp>
        <p:nvSpPr>
          <p:cNvPr id="977" name="TextBox 976"/>
          <p:cNvSpPr txBox="1"/>
          <p:nvPr/>
        </p:nvSpPr>
        <p:spPr>
          <a:xfrm>
            <a:off x="10469880" y="4572000"/>
            <a:ext cx="2011680" cy="228600"/>
          </a:xfrm>
          <a:prstGeom prst="rect">
            <a:avLst/>
          </a:prstGeom>
          <a:noFill/>
        </p:spPr>
        <p:txBody>
          <a:bodyPr wrap="none">
            <a:spAutoFit/>
          </a:bodyPr>
          <a:lstStyle/>
          <a:p>
            <a:endParaRPr/>
          </a:p>
          <a:p>
            <a:pPr>
              <a:defRPr sz="1100">
                <a:solidFill>
                  <a:srgbClr val="E37754"/>
                </a:solidFill>
              </a:defRPr>
            </a:pPr>
            <a:r>
              <a:t>MT 1.4.1 = 1</a:t>
            </a:r>
          </a:p>
        </p:txBody>
      </p:sp>
    </p:spTree>
    <p:extLst>
      <p:ext uri="{BB962C8B-B14F-4D97-AF65-F5344CB8AC3E}">
        <p14:creationId xmlns:p14="http://schemas.microsoft.com/office/powerpoint/2010/main" val="588831516"/>
      </p:ext>
    </p:extLst>
  </p:cSld>
  <p:clrMapOvr>
    <a:masterClrMapping/>
  </p:clrMapOvr>
</p:sld>
</file>

<file path=ppt/theme/theme1.xml><?xml version="1.0" encoding="utf-8"?>
<a:theme xmlns:a="http://schemas.openxmlformats.org/drawingml/2006/main" name="Office Theme">
  <a:themeElements>
    <a:clrScheme name="Meraki colors3 aug2021">
      <a:dk1>
        <a:srgbClr val="000000"/>
      </a:dk1>
      <a:lt1>
        <a:srgbClr val="FFFFFF"/>
      </a:lt1>
      <a:dk2>
        <a:srgbClr val="44546A"/>
      </a:dk2>
      <a:lt2>
        <a:srgbClr val="E7E6E6"/>
      </a:lt2>
      <a:accent1>
        <a:srgbClr val="5BAA44"/>
      </a:accent1>
      <a:accent2>
        <a:srgbClr val="2F136C"/>
      </a:accent2>
      <a:accent3>
        <a:srgbClr val="E8652D"/>
      </a:accent3>
      <a:accent4>
        <a:srgbClr val="015645"/>
      </a:accent4>
      <a:accent5>
        <a:srgbClr val="FDCF3C"/>
      </a:accent5>
      <a:accent6>
        <a:srgbClr val="89C9C8"/>
      </a:accent6>
      <a:hlink>
        <a:srgbClr val="0039FA"/>
      </a:hlink>
      <a:folHlink>
        <a:srgbClr val="8145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P">
      <a:dk1>
        <a:srgbClr val="000000"/>
      </a:dk1>
      <a:lt1>
        <a:srgbClr val="FFFFFF"/>
      </a:lt1>
      <a:dk2>
        <a:srgbClr val="535455"/>
      </a:dk2>
      <a:lt2>
        <a:srgbClr val="E5E8E8"/>
      </a:lt2>
      <a:accent1>
        <a:srgbClr val="0096D6"/>
      </a:accent1>
      <a:accent2>
        <a:srgbClr val="6B3A97"/>
      </a:accent2>
      <a:accent3>
        <a:srgbClr val="87898B"/>
      </a:accent3>
      <a:accent4>
        <a:srgbClr val="99D5EF"/>
      </a:accent4>
      <a:accent5>
        <a:srgbClr val="B49CCA"/>
      </a:accent5>
      <a:accent6>
        <a:srgbClr val="B9B8BB"/>
      </a:accent6>
      <a:hlink>
        <a:srgbClr val="0096D6"/>
      </a:hlink>
      <a:folHlink>
        <a:srgbClr val="8789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13942</TotalTime>
  <Words>2812</Words>
  <Application>Microsoft Macintosh PowerPoint</Application>
  <PresentationFormat>Custom</PresentationFormat>
  <Paragraphs>830</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Inter Light</vt:lpstr>
      <vt:lpstr>Inter SemiBold</vt:lpstr>
      <vt:lpstr>Calibri</vt:lpstr>
      <vt:lpstr>Arial</vt:lpstr>
      <vt:lpstr>Inter</vt:lpstr>
      <vt:lpstr>Office Theme</vt:lpstr>
      <vt:lpstr>Boyd Group - Meraki Bi-Weekly Life Cycle Report April 6, 2025</vt:lpstr>
      <vt:lpstr>PowerPoint Presentation</vt:lpstr>
      <vt:lpstr>Overview Stats</vt:lpstr>
      <vt:lpstr>MX Firmware Restrictions</vt:lpstr>
      <vt:lpstr>MS Firmware Restrictions</vt:lpstr>
      <vt:lpstr>MR Firmware Restrictions</vt:lpstr>
      <vt:lpstr>MV Firmware Restrictions</vt:lpstr>
      <vt:lpstr>Firmware Compliance</vt:lpstr>
      <vt:lpstr>Firmware Compliance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2022-23 Cisco Meraki Review</dc:title>
  <dc:creator>Mina Bajraktarevic (mbajrakt)</dc:creator>
  <cp:lastModifiedBy>Alex Pavlock (apavlock)</cp:lastModifiedBy>
  <cp:revision>3</cp:revision>
  <cp:lastPrinted>2023-09-05T14:15:52Z</cp:lastPrinted>
  <dcterms:modified xsi:type="dcterms:W3CDTF">2025-04-07T21:52:30Z</dcterms:modified>
  <cp:category>Meraki Dashboard Report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2024-10-10T18:14:41Z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15f85e6c-86d0-4444-96e0-bbd0ef38e418</vt:lpwstr>
  </property>
  <property fmtid="{D5CDD505-2E9C-101B-9397-08002B2CF9AE}" pid="8" name="MSIP_Label_c8f49a32-fde3-48a5-9266-b5b0972a22dc_ContentBits">
    <vt:lpwstr>2</vt:lpwstr>
  </property>
  <property fmtid="{D5CDD505-2E9C-101B-9397-08002B2CF9AE}" pid="9" name="ClassificationContentMarkingFooterLocations">
    <vt:lpwstr>HP Standard 16x9 v4:3\Office Theme:3</vt:lpwstr>
  </property>
  <property fmtid="{D5CDD505-2E9C-101B-9397-08002B2CF9AE}" pid="10" name="ClassificationContentMarkingFooterText">
    <vt:lpwstr>Cisco Confidential</vt:lpwstr>
  </property>
</Properties>
</file>